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4" r:id="rId8"/>
    <p:sldId id="266" r:id="rId9"/>
    <p:sldId id="268" r:id="rId10"/>
    <p:sldId id="267"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3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12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‹nº›</a:t>
            </a:fld>
            <a:endParaRPr lang="en-US"/>
          </a:p>
        </p:txBody>
      </p:sp>
    </p:spTree>
    <p:extLst>
      <p:ext uri="{BB962C8B-B14F-4D97-AF65-F5344CB8AC3E}">
        <p14:creationId xmlns:p14="http://schemas.microsoft.com/office/powerpoint/2010/main" val="164144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2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8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70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‹nº›</a:t>
            </a:fld>
            <a:endParaRPr lang="en-US"/>
          </a:p>
        </p:txBody>
      </p:sp>
    </p:spTree>
    <p:extLst>
      <p:ext uri="{BB962C8B-B14F-4D97-AF65-F5344CB8AC3E}">
        <p14:creationId xmlns:p14="http://schemas.microsoft.com/office/powerpoint/2010/main" val="544987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0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11/16/2024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‹nº›</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11/16/2024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‹nº›</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3487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ma imagem com céu, nuvem, azul, captura de ecrã&#10;&#10;Descrição gerada automaticamente">
            <a:extLst>
              <a:ext uri="{FF2B5EF4-FFF2-40B4-BE49-F238E27FC236}">
                <a16:creationId xmlns:a16="http://schemas.microsoft.com/office/drawing/2014/main" id="{2EF872B8-BF93-BC6F-69E6-C9580F8C89F9}"/>
              </a:ext>
            </a:extLst>
          </p:cNvPr>
          <p:cNvPicPr>
            <a:picLocks noChangeAspect="1"/>
          </p:cNvPicPr>
          <p:nvPr/>
        </p:nvPicPr>
        <p:blipFill>
          <a:blip r:embed="rId2">
            <a:alphaModFix amt="60000"/>
          </a:blip>
          <a:srcRect t="24982" r="-1" b="-1"/>
          <a:stretch/>
        </p:blipFill>
        <p:spPr>
          <a:xfrm>
            <a:off x="3048" y="10"/>
            <a:ext cx="12188952" cy="6857990"/>
          </a:xfrm>
          <a:prstGeom prst="rect">
            <a:avLst/>
          </a:prstGeom>
        </p:spPr>
      </p:pic>
      <p:sp>
        <p:nvSpPr>
          <p:cNvPr id="2" name="Título 1">
            <a:extLst>
              <a:ext uri="{FF2B5EF4-FFF2-40B4-BE49-F238E27FC236}">
                <a16:creationId xmlns:a16="http://schemas.microsoft.com/office/drawing/2014/main" id="{96066E6A-B093-0D5E-5C47-F6FBA1C1D918}"/>
              </a:ext>
            </a:extLst>
          </p:cNvPr>
          <p:cNvSpPr>
            <a:spLocks noGrp="1"/>
          </p:cNvSpPr>
          <p:nvPr>
            <p:ph type="ctrTitle"/>
          </p:nvPr>
        </p:nvSpPr>
        <p:spPr>
          <a:xfrm>
            <a:off x="521209" y="822960"/>
            <a:ext cx="7213092" cy="5015169"/>
          </a:xfrm>
        </p:spPr>
        <p:txBody>
          <a:bodyPr>
            <a:normAutofit/>
          </a:bodyPr>
          <a:lstStyle/>
          <a:p>
            <a:r>
              <a:rPr lang="en-US" sz="6000" dirty="0">
                <a:solidFill>
                  <a:srgbClr val="FFFFFF"/>
                </a:solidFill>
              </a:rPr>
              <a:t>Multi-Agent Disaster Response and Relief Coordination System</a:t>
            </a:r>
            <a:endParaRPr lang="pt-PT" sz="6000" dirty="0">
              <a:solidFill>
                <a:srgbClr val="FFFFFF"/>
              </a:solidFill>
            </a:endParaRPr>
          </a:p>
        </p:txBody>
      </p:sp>
      <p:sp>
        <p:nvSpPr>
          <p:cNvPr id="3" name="Subtítulo 2">
            <a:extLst>
              <a:ext uri="{FF2B5EF4-FFF2-40B4-BE49-F238E27FC236}">
                <a16:creationId xmlns:a16="http://schemas.microsoft.com/office/drawing/2014/main" id="{D7F712A7-F818-4605-25E2-3D1614B9A1D2}"/>
              </a:ext>
            </a:extLst>
          </p:cNvPr>
          <p:cNvSpPr>
            <a:spLocks noGrp="1"/>
          </p:cNvSpPr>
          <p:nvPr>
            <p:ph type="subTitle" idx="1"/>
          </p:nvPr>
        </p:nvSpPr>
        <p:spPr>
          <a:xfrm>
            <a:off x="9261493" y="3041761"/>
            <a:ext cx="2429605" cy="2856204"/>
          </a:xfrm>
        </p:spPr>
        <p:txBody>
          <a:bodyPr>
            <a:normAutofit/>
          </a:bodyPr>
          <a:lstStyle/>
          <a:p>
            <a:r>
              <a:rPr lang="pt-PT" dirty="0">
                <a:solidFill>
                  <a:srgbClr val="FFFFFF"/>
                </a:solidFill>
                <a:latin typeface="+mj-lt"/>
                <a:cs typeface="Aharoni" panose="020F0502020204030204" pitchFamily="2" charset="-79"/>
              </a:rPr>
              <a:t>Trabalho de:</a:t>
            </a:r>
          </a:p>
          <a:p>
            <a:pPr marL="285750" indent="-285750">
              <a:buFontTx/>
              <a:buChar char="-"/>
            </a:pPr>
            <a:r>
              <a:rPr lang="pt-PT" dirty="0">
                <a:solidFill>
                  <a:srgbClr val="FFFFFF"/>
                </a:solidFill>
                <a:latin typeface="+mj-lt"/>
                <a:cs typeface="Aharoni" panose="020F0502020204030204" pitchFamily="2" charset="-79"/>
              </a:rPr>
              <a:t>Francisco Macieira</a:t>
            </a:r>
          </a:p>
          <a:p>
            <a:pPr marL="285750" indent="-285750">
              <a:buFontTx/>
              <a:buChar char="-"/>
            </a:pPr>
            <a:r>
              <a:rPr lang="pt-PT">
                <a:solidFill>
                  <a:srgbClr val="FFFFFF"/>
                </a:solidFill>
                <a:latin typeface="+mj-lt"/>
                <a:cs typeface="Aharoni" panose="020F0502020204030204" pitchFamily="2" charset="-79"/>
              </a:rPr>
              <a:t>Gabriela Simon</a:t>
            </a:r>
            <a:endParaRPr lang="pt-PT" dirty="0">
              <a:solidFill>
                <a:srgbClr val="FFFFFF"/>
              </a:solidFill>
              <a:latin typeface="+mj-lt"/>
              <a:cs typeface="Aharoni" panose="020F0502020204030204" pitchFamily="2" charset="-79"/>
            </a:endParaRPr>
          </a:p>
          <a:p>
            <a:pPr marL="285750" indent="-285750">
              <a:buFontTx/>
              <a:buChar char="-"/>
            </a:pPr>
            <a:r>
              <a:rPr lang="pt-PT" dirty="0">
                <a:solidFill>
                  <a:srgbClr val="FFFFFF"/>
                </a:solidFill>
                <a:latin typeface="+mj-lt"/>
                <a:cs typeface="Aharoni" panose="020F0502020204030204" pitchFamily="2" charset="-79"/>
              </a:rPr>
              <a:t>Noa Santos</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4737604-4D01-8DDE-A2A7-036A3CAF3FE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1617111-E77D-5822-159F-E489663F7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2E7B80E3-AF85-A979-5F9F-45AD4D4B526D}"/>
              </a:ext>
            </a:extLst>
          </p:cNvPr>
          <p:cNvPicPr>
            <a:picLocks noChangeAspect="1"/>
          </p:cNvPicPr>
          <p:nvPr/>
        </p:nvPicPr>
        <p:blipFill>
          <a:blip r:embed="rId2">
            <a:alphaModFix amt="60000"/>
          </a:blip>
          <a:srcRect t="24982" r="-1" b="-1"/>
          <a:stretch/>
        </p:blipFill>
        <p:spPr>
          <a:xfrm>
            <a:off x="-4107" y="0"/>
            <a:ext cx="12188952" cy="6857990"/>
          </a:xfrm>
          <a:prstGeom prst="rect">
            <a:avLst/>
          </a:prstGeom>
        </p:spPr>
      </p:pic>
      <p:sp>
        <p:nvSpPr>
          <p:cNvPr id="2" name="Título 1">
            <a:extLst>
              <a:ext uri="{FF2B5EF4-FFF2-40B4-BE49-F238E27FC236}">
                <a16:creationId xmlns:a16="http://schemas.microsoft.com/office/drawing/2014/main" id="{3CF88295-D7A9-EF8D-180F-216CB63C697F}"/>
              </a:ext>
            </a:extLst>
          </p:cNvPr>
          <p:cNvSpPr>
            <a:spLocks noGrp="1"/>
          </p:cNvSpPr>
          <p:nvPr>
            <p:ph type="ctrTitle"/>
          </p:nvPr>
        </p:nvSpPr>
        <p:spPr>
          <a:xfrm>
            <a:off x="560238" y="642528"/>
            <a:ext cx="8194676" cy="5643972"/>
          </a:xfrm>
        </p:spPr>
        <p:txBody>
          <a:bodyPr>
            <a:normAutofit fontScale="90000"/>
          </a:bodyPr>
          <a:lstStyle/>
          <a:p>
            <a:r>
              <a:rPr lang="pt-PT" sz="5300" dirty="0">
                <a:solidFill>
                  <a:srgbClr val="FFFFFF"/>
                </a:solidFill>
              </a:rPr>
              <a:t>Análise Crítica:</a:t>
            </a:r>
            <a:br>
              <a:rPr lang="pt-PT" sz="6000" dirty="0">
                <a:solidFill>
                  <a:srgbClr val="FFFFFF"/>
                </a:solidFill>
              </a:rPr>
            </a:br>
            <a:r>
              <a:rPr lang="pt-PT" sz="2000" dirty="0">
                <a:solidFill>
                  <a:srgbClr val="FFFFFF"/>
                </a:solidFill>
              </a:rPr>
              <a:t>No geral, pensamos que o trabalho está bem executado. Em todas as simulações, para 36 horas, as métricas </a:t>
            </a:r>
            <a:r>
              <a:rPr lang="pt-PT" sz="2000" dirty="0" err="1">
                <a:solidFill>
                  <a:srgbClr val="FFFFFF"/>
                </a:solidFill>
              </a:rPr>
              <a:t>medidadas</a:t>
            </a:r>
            <a:r>
              <a:rPr lang="pt-PT" sz="2000" dirty="0">
                <a:solidFill>
                  <a:srgbClr val="FFFFFF"/>
                </a:solidFill>
              </a:rPr>
              <a:t> são muito positivas e o sistema age com poucas falhas.</a:t>
            </a:r>
            <a:br>
              <a:rPr lang="pt-PT" sz="2000" dirty="0">
                <a:solidFill>
                  <a:srgbClr val="FFFFFF"/>
                </a:solidFill>
              </a:rPr>
            </a:br>
            <a:r>
              <a:rPr lang="pt-PT" sz="2000" dirty="0">
                <a:solidFill>
                  <a:srgbClr val="FFFFFF"/>
                </a:solidFill>
              </a:rPr>
              <a:t>Alguns pontos a rever e onde o trabalho poderia ser melhorado (na nossa opinião) são:</a:t>
            </a:r>
            <a:br>
              <a:rPr lang="pt-PT" sz="2000" dirty="0">
                <a:solidFill>
                  <a:srgbClr val="FFFFFF"/>
                </a:solidFill>
              </a:rPr>
            </a:br>
            <a:r>
              <a:rPr lang="pt-PT" sz="2000" dirty="0">
                <a:solidFill>
                  <a:srgbClr val="FFFFFF"/>
                </a:solidFill>
              </a:rPr>
              <a:t>- Os agentes poderiam incluir-se a si próprios no protocolo </a:t>
            </a:r>
            <a:r>
              <a:rPr lang="pt-PT" sz="2000" dirty="0" err="1">
                <a:solidFill>
                  <a:srgbClr val="FFFFFF"/>
                </a:solidFill>
              </a:rPr>
              <a:t>Contract</a:t>
            </a:r>
            <a:r>
              <a:rPr lang="pt-PT" sz="2000" dirty="0">
                <a:solidFill>
                  <a:srgbClr val="FFFFFF"/>
                </a:solidFill>
              </a:rPr>
              <a:t> Net (o sistema não prevê que o melhor agente para socorrer uma célula possa ser o agente que recebeu o pedido de ajuda)</a:t>
            </a:r>
            <a:br>
              <a:rPr lang="pt-PT" sz="2000" dirty="0">
                <a:solidFill>
                  <a:srgbClr val="FFFFFF"/>
                </a:solidFill>
              </a:rPr>
            </a:br>
            <a:r>
              <a:rPr lang="pt-PT" sz="2000" dirty="0">
                <a:solidFill>
                  <a:srgbClr val="FFFFFF"/>
                </a:solidFill>
              </a:rPr>
              <a:t>- Os </a:t>
            </a:r>
            <a:r>
              <a:rPr lang="pt-PT" sz="2000" dirty="0" err="1">
                <a:solidFill>
                  <a:srgbClr val="FFFFFF"/>
                </a:solidFill>
              </a:rPr>
              <a:t>Shelter</a:t>
            </a:r>
            <a:r>
              <a:rPr lang="pt-PT" sz="2000" dirty="0">
                <a:solidFill>
                  <a:srgbClr val="FFFFFF"/>
                </a:solidFill>
              </a:rPr>
              <a:t> </a:t>
            </a:r>
            <a:r>
              <a:rPr lang="pt-PT" sz="2000" dirty="0" err="1">
                <a:solidFill>
                  <a:srgbClr val="FFFFFF"/>
                </a:solidFill>
              </a:rPr>
              <a:t>Agents</a:t>
            </a:r>
            <a:r>
              <a:rPr lang="pt-PT" sz="2000" dirty="0">
                <a:solidFill>
                  <a:srgbClr val="FFFFFF"/>
                </a:solidFill>
              </a:rPr>
              <a:t> poderiam “dividir” os agentes desabrigados de uma célula entre si (o sistema não prevê que mais do que um </a:t>
            </a:r>
            <a:r>
              <a:rPr lang="pt-PT" sz="2000" dirty="0" err="1">
                <a:solidFill>
                  <a:srgbClr val="FFFFFF"/>
                </a:solidFill>
              </a:rPr>
              <a:t>Shelter</a:t>
            </a:r>
            <a:r>
              <a:rPr lang="pt-PT" sz="2000" dirty="0">
                <a:solidFill>
                  <a:srgbClr val="FFFFFF"/>
                </a:solidFill>
              </a:rPr>
              <a:t> </a:t>
            </a:r>
            <a:r>
              <a:rPr lang="pt-PT" sz="2000" dirty="0" err="1">
                <a:solidFill>
                  <a:srgbClr val="FFFFFF"/>
                </a:solidFill>
              </a:rPr>
              <a:t>Agent</a:t>
            </a:r>
            <a:r>
              <a:rPr lang="pt-PT" sz="2000" dirty="0">
                <a:solidFill>
                  <a:srgbClr val="FFFFFF"/>
                </a:solidFill>
              </a:rPr>
              <a:t> possa socorrer os civis desabrigados de uma determinada célula)</a:t>
            </a:r>
            <a:br>
              <a:rPr lang="pt-PT" sz="2000" dirty="0">
                <a:solidFill>
                  <a:srgbClr val="FFFFFF"/>
                </a:solidFill>
              </a:rPr>
            </a:br>
            <a:r>
              <a:rPr lang="pt-PT" sz="2000" dirty="0">
                <a:solidFill>
                  <a:srgbClr val="FFFFFF"/>
                </a:solidFill>
              </a:rPr>
              <a:t>- O sistema poderia estar melhor preparado para lidar com os fenómenos Terramoto e Tsunami simultaneamente (o sistema pretende ser realista, mas ao fazê-lo demonstra falta de capacidade para lidar com um fenómeno tão grande). </a:t>
            </a:r>
            <a:br>
              <a:rPr lang="pt-PT" sz="2000" dirty="0">
                <a:solidFill>
                  <a:srgbClr val="FFFFFF"/>
                </a:solidFill>
              </a:rPr>
            </a:br>
            <a:endParaRPr lang="pt-PT" sz="6000" dirty="0">
              <a:solidFill>
                <a:srgbClr val="FFFFFF"/>
              </a:solidFill>
            </a:endParaRPr>
          </a:p>
        </p:txBody>
      </p:sp>
      <p:cxnSp>
        <p:nvCxnSpPr>
          <p:cNvPr id="11" name="Straight Connector 10">
            <a:extLst>
              <a:ext uri="{FF2B5EF4-FFF2-40B4-BE49-F238E27FC236}">
                <a16:creationId xmlns:a16="http://schemas.microsoft.com/office/drawing/2014/main" id="{AC30E0E4-E2BD-2428-F770-A10BBD5AC7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9FF18F-B0DE-C6E4-24D4-C009FD8385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481DEB-A50B-61C9-50DA-C0632806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08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8513468-991B-8D5C-48B1-C861A3A42F3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A6E549F-7901-6B67-58BE-1208D0661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D2B8028A-C514-C15F-6FC7-367E8D88062B}"/>
              </a:ext>
            </a:extLst>
          </p:cNvPr>
          <p:cNvPicPr>
            <a:picLocks noChangeAspect="1"/>
          </p:cNvPicPr>
          <p:nvPr/>
        </p:nvPicPr>
        <p:blipFill>
          <a:blip r:embed="rId2">
            <a:alphaModFix amt="60000"/>
          </a:blip>
          <a:srcRect t="24982" r="-1" b="-1"/>
          <a:stretch/>
        </p:blipFill>
        <p:spPr>
          <a:xfrm>
            <a:off x="-4107" y="0"/>
            <a:ext cx="12188952" cy="6857990"/>
          </a:xfrm>
          <a:prstGeom prst="rect">
            <a:avLst/>
          </a:prstGeom>
        </p:spPr>
      </p:pic>
      <p:sp>
        <p:nvSpPr>
          <p:cNvPr id="2" name="Título 1">
            <a:extLst>
              <a:ext uri="{FF2B5EF4-FFF2-40B4-BE49-F238E27FC236}">
                <a16:creationId xmlns:a16="http://schemas.microsoft.com/office/drawing/2014/main" id="{015DEC44-39B2-9449-443D-AB290BE3EA70}"/>
              </a:ext>
            </a:extLst>
          </p:cNvPr>
          <p:cNvSpPr>
            <a:spLocks noGrp="1"/>
          </p:cNvSpPr>
          <p:nvPr>
            <p:ph type="ctrTitle"/>
          </p:nvPr>
        </p:nvSpPr>
        <p:spPr>
          <a:xfrm>
            <a:off x="521209" y="822960"/>
            <a:ext cx="7213092" cy="5015169"/>
          </a:xfrm>
        </p:spPr>
        <p:txBody>
          <a:bodyPr>
            <a:normAutofit/>
          </a:bodyPr>
          <a:lstStyle/>
          <a:p>
            <a:r>
              <a:rPr lang="pt-PT" sz="6000" dirty="0" err="1">
                <a:solidFill>
                  <a:srgbClr val="FFFFFF"/>
                </a:solidFill>
              </a:rPr>
              <a:t>Problem</a:t>
            </a:r>
            <a:r>
              <a:rPr lang="pt-PT" sz="6000" dirty="0">
                <a:solidFill>
                  <a:srgbClr val="FFFFFF"/>
                </a:solidFill>
              </a:rPr>
              <a:t> </a:t>
            </a:r>
            <a:r>
              <a:rPr lang="pt-PT" sz="6000" dirty="0" err="1">
                <a:solidFill>
                  <a:srgbClr val="FFFFFF"/>
                </a:solidFill>
              </a:rPr>
              <a:t>Context</a:t>
            </a:r>
            <a:r>
              <a:rPr lang="pt-PT" sz="6000" dirty="0">
                <a:solidFill>
                  <a:srgbClr val="FFFFFF"/>
                </a:solidFill>
              </a:rPr>
              <a:t>:</a:t>
            </a:r>
            <a:br>
              <a:rPr lang="pt-PT" sz="6000" dirty="0">
                <a:solidFill>
                  <a:srgbClr val="FFFFFF"/>
                </a:solidFill>
              </a:rPr>
            </a:br>
            <a:r>
              <a:rPr lang="pt-PT" sz="6000" dirty="0">
                <a:solidFill>
                  <a:srgbClr val="FFFFFF"/>
                </a:solidFill>
              </a:rPr>
              <a:t>(Acrescentar texto)</a:t>
            </a:r>
          </a:p>
        </p:txBody>
      </p:sp>
      <p:cxnSp>
        <p:nvCxnSpPr>
          <p:cNvPr id="11" name="Straight Connector 10">
            <a:extLst>
              <a:ext uri="{FF2B5EF4-FFF2-40B4-BE49-F238E27FC236}">
                <a16:creationId xmlns:a16="http://schemas.microsoft.com/office/drawing/2014/main" id="{333A74C1-DF99-D7F8-302A-0DA2A6C161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D85D02C-7B55-6D19-3A85-51B4A21AC9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06DCE2A-49A7-8030-9E72-44A46C760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65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E66F3A2-D295-EB9F-8573-91315C28C63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3A95F02-05BA-0E73-9BF4-8A5EEC3F8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F8ED1028-9325-E730-EDA4-36EC0A5041A0}"/>
              </a:ext>
            </a:extLst>
          </p:cNvPr>
          <p:cNvPicPr>
            <a:picLocks noChangeAspect="1"/>
          </p:cNvPicPr>
          <p:nvPr/>
        </p:nvPicPr>
        <p:blipFill>
          <a:blip r:embed="rId2">
            <a:alphaModFix amt="60000"/>
          </a:blip>
          <a:srcRect t="24982" r="-1" b="-1"/>
          <a:stretch/>
        </p:blipFill>
        <p:spPr>
          <a:xfrm>
            <a:off x="84382" y="0"/>
            <a:ext cx="12188952" cy="6857990"/>
          </a:xfrm>
          <a:prstGeom prst="rect">
            <a:avLst/>
          </a:prstGeom>
        </p:spPr>
      </p:pic>
      <p:sp>
        <p:nvSpPr>
          <p:cNvPr id="2" name="Título 1">
            <a:extLst>
              <a:ext uri="{FF2B5EF4-FFF2-40B4-BE49-F238E27FC236}">
                <a16:creationId xmlns:a16="http://schemas.microsoft.com/office/drawing/2014/main" id="{ABB2CFEF-8899-9052-E0D5-AD48DC31CBAF}"/>
              </a:ext>
            </a:extLst>
          </p:cNvPr>
          <p:cNvSpPr>
            <a:spLocks noGrp="1"/>
          </p:cNvSpPr>
          <p:nvPr>
            <p:ph type="ctrTitle"/>
          </p:nvPr>
        </p:nvSpPr>
        <p:spPr>
          <a:xfrm>
            <a:off x="560238" y="642528"/>
            <a:ext cx="8194676" cy="5015169"/>
          </a:xfrm>
        </p:spPr>
        <p:txBody>
          <a:bodyPr>
            <a:normAutofit/>
          </a:bodyPr>
          <a:lstStyle/>
          <a:p>
            <a:r>
              <a:rPr lang="pt-PT" dirty="0">
                <a:solidFill>
                  <a:srgbClr val="FFFFFF"/>
                </a:solidFill>
              </a:rPr>
              <a:t>Civil </a:t>
            </a:r>
            <a:r>
              <a:rPr lang="pt-PT" dirty="0" err="1">
                <a:solidFill>
                  <a:srgbClr val="FFFFFF"/>
                </a:solidFill>
              </a:rPr>
              <a:t>Agent</a:t>
            </a:r>
            <a:r>
              <a:rPr lang="pt-PT" dirty="0">
                <a:solidFill>
                  <a:srgbClr val="FFFFFF"/>
                </a:solidFill>
              </a:rPr>
              <a:t>:</a:t>
            </a:r>
            <a:br>
              <a:rPr lang="pt-PT" sz="6000" dirty="0">
                <a:solidFill>
                  <a:srgbClr val="FFFFFF"/>
                </a:solidFill>
              </a:rPr>
            </a:br>
            <a:r>
              <a:rPr lang="pt-PT" sz="1800" dirty="0">
                <a:solidFill>
                  <a:srgbClr val="FFFFFF"/>
                </a:solidFill>
              </a:rPr>
              <a:t>Existem 2 tipos de agentes que representam os civis e existe 1 agente civil de cada tipo em cada célula do mapa afetada pelo desastre. Um dos civis é o representante dos mortos e feridos, e vai enviar mensagens para um dos Responder </a:t>
            </a:r>
            <a:r>
              <a:rPr lang="pt-PT" sz="1800" dirty="0" err="1">
                <a:solidFill>
                  <a:srgbClr val="FFFFFF"/>
                </a:solidFill>
              </a:rPr>
              <a:t>Agents</a:t>
            </a:r>
            <a:r>
              <a:rPr lang="pt-PT" sz="1800" dirty="0">
                <a:solidFill>
                  <a:srgbClr val="FFFFFF"/>
                </a:solidFill>
              </a:rPr>
              <a:t> até receber a confirmação de que um Responder </a:t>
            </a:r>
            <a:r>
              <a:rPr lang="pt-PT" sz="1800" dirty="0" err="1">
                <a:solidFill>
                  <a:srgbClr val="FFFFFF"/>
                </a:solidFill>
              </a:rPr>
              <a:t>Agent</a:t>
            </a:r>
            <a:r>
              <a:rPr lang="pt-PT" sz="1800" dirty="0">
                <a:solidFill>
                  <a:srgbClr val="FFFFFF"/>
                </a:solidFill>
              </a:rPr>
              <a:t> se encontra a caminho, e o outro é o representante das pessoas desalojadas, e vai enviar mensagens para um dos </a:t>
            </a:r>
            <a:r>
              <a:rPr lang="pt-PT" sz="1800" dirty="0" err="1">
                <a:solidFill>
                  <a:srgbClr val="FFFFFF"/>
                </a:solidFill>
              </a:rPr>
              <a:t>Shelter</a:t>
            </a:r>
            <a:r>
              <a:rPr lang="pt-PT" sz="1800" dirty="0">
                <a:solidFill>
                  <a:srgbClr val="FFFFFF"/>
                </a:solidFill>
              </a:rPr>
              <a:t> </a:t>
            </a:r>
            <a:r>
              <a:rPr lang="pt-PT" sz="1800" dirty="0" err="1">
                <a:solidFill>
                  <a:srgbClr val="FFFFFF"/>
                </a:solidFill>
              </a:rPr>
              <a:t>Agents</a:t>
            </a:r>
            <a:r>
              <a:rPr lang="pt-PT" sz="1800" dirty="0">
                <a:solidFill>
                  <a:srgbClr val="FFFFFF"/>
                </a:solidFill>
              </a:rPr>
              <a:t> até receber confirmação de que um </a:t>
            </a:r>
            <a:r>
              <a:rPr lang="pt-PT" sz="1800" dirty="0" err="1">
                <a:solidFill>
                  <a:srgbClr val="FFFFFF"/>
                </a:solidFill>
              </a:rPr>
              <a:t>Shelter</a:t>
            </a:r>
            <a:r>
              <a:rPr lang="pt-PT" sz="1800" dirty="0">
                <a:solidFill>
                  <a:srgbClr val="FFFFFF"/>
                </a:solidFill>
              </a:rPr>
              <a:t> </a:t>
            </a:r>
            <a:r>
              <a:rPr lang="pt-PT" sz="1800" dirty="0" err="1">
                <a:solidFill>
                  <a:srgbClr val="FFFFFF"/>
                </a:solidFill>
              </a:rPr>
              <a:t>Agent</a:t>
            </a:r>
            <a:r>
              <a:rPr lang="pt-PT" sz="1800" dirty="0">
                <a:solidFill>
                  <a:srgbClr val="FFFFFF"/>
                </a:solidFill>
              </a:rPr>
              <a:t> se encontra a caminho.</a:t>
            </a:r>
            <a:endParaRPr lang="pt-PT" sz="6000" dirty="0">
              <a:solidFill>
                <a:srgbClr val="FFFFFF"/>
              </a:solidFill>
            </a:endParaRPr>
          </a:p>
        </p:txBody>
      </p:sp>
      <p:cxnSp>
        <p:nvCxnSpPr>
          <p:cNvPr id="11" name="Straight Connector 10">
            <a:extLst>
              <a:ext uri="{FF2B5EF4-FFF2-40B4-BE49-F238E27FC236}">
                <a16:creationId xmlns:a16="http://schemas.microsoft.com/office/drawing/2014/main" id="{6AA9A060-F339-E760-3ED1-9786EFFC23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18B63C-C1FA-E991-A878-5B58734E5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814938-5249-3F53-BD74-1A5B462106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B2FAA115-2493-E1F3-D5F5-6F97BE6C7FA1}"/>
              </a:ext>
            </a:extLst>
          </p:cNvPr>
          <p:cNvSpPr txBox="1">
            <a:spLocks/>
          </p:cNvSpPr>
          <p:nvPr/>
        </p:nvSpPr>
        <p:spPr>
          <a:xfrm>
            <a:off x="9034271" y="642529"/>
            <a:ext cx="2871217" cy="561532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r>
              <a:rPr lang="pt-PT" dirty="0" err="1">
                <a:solidFill>
                  <a:srgbClr val="FFFFFF"/>
                </a:solidFill>
              </a:rPr>
              <a:t>Map</a:t>
            </a:r>
            <a:r>
              <a:rPr lang="pt-PT" dirty="0">
                <a:solidFill>
                  <a:srgbClr val="FFFFFF"/>
                </a:solidFill>
              </a:rPr>
              <a:t>:</a:t>
            </a:r>
          </a:p>
          <a:p>
            <a:r>
              <a:rPr lang="pt-PT" sz="1800" dirty="0">
                <a:solidFill>
                  <a:srgbClr val="FFFFFF"/>
                </a:solidFill>
              </a:rPr>
              <a:t>O mapa representa o ambiente onde tudo acontece. É simulado um fenómeno aleatório (Terramoto, Tsunami ou ambos)e a partir daí o resto do programa “desenrola-se”. Daqui é possível obter várias informações, desde o número de civis feridos numa determinada célula à localização das bases dos responder agentes que foram afetadas pela catástrofe.</a:t>
            </a:r>
            <a:br>
              <a:rPr lang="pt-PT" sz="6000" dirty="0">
                <a:solidFill>
                  <a:srgbClr val="FFFFFF"/>
                </a:solidFill>
              </a:rPr>
            </a:br>
            <a:endParaRPr lang="pt-PT" sz="6000" dirty="0">
              <a:solidFill>
                <a:srgbClr val="FFFFFF"/>
              </a:solidFill>
            </a:endParaRPr>
          </a:p>
        </p:txBody>
      </p:sp>
    </p:spTree>
    <p:extLst>
      <p:ext uri="{BB962C8B-B14F-4D97-AF65-F5344CB8AC3E}">
        <p14:creationId xmlns:p14="http://schemas.microsoft.com/office/powerpoint/2010/main" val="303659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D77325-33B8-F7B9-5B5B-8F1BC848325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4B4CC52-D561-8A6B-06A3-9E74092F9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173B50F3-314F-6530-96F1-525CD3FDAD6D}"/>
              </a:ext>
            </a:extLst>
          </p:cNvPr>
          <p:cNvPicPr>
            <a:picLocks noChangeAspect="1"/>
          </p:cNvPicPr>
          <p:nvPr/>
        </p:nvPicPr>
        <p:blipFill>
          <a:blip r:embed="rId2">
            <a:alphaModFix amt="60000"/>
          </a:blip>
          <a:srcRect t="24982" r="-1" b="-1"/>
          <a:stretch/>
        </p:blipFill>
        <p:spPr>
          <a:xfrm>
            <a:off x="-4107" y="0"/>
            <a:ext cx="12188952" cy="6857990"/>
          </a:xfrm>
          <a:prstGeom prst="rect">
            <a:avLst/>
          </a:prstGeom>
        </p:spPr>
      </p:pic>
      <p:sp>
        <p:nvSpPr>
          <p:cNvPr id="2" name="Título 1">
            <a:extLst>
              <a:ext uri="{FF2B5EF4-FFF2-40B4-BE49-F238E27FC236}">
                <a16:creationId xmlns:a16="http://schemas.microsoft.com/office/drawing/2014/main" id="{A196596C-E7F5-6303-8E88-AE595806D8B6}"/>
              </a:ext>
            </a:extLst>
          </p:cNvPr>
          <p:cNvSpPr>
            <a:spLocks noGrp="1"/>
          </p:cNvSpPr>
          <p:nvPr>
            <p:ph type="ctrTitle"/>
          </p:nvPr>
        </p:nvSpPr>
        <p:spPr>
          <a:xfrm>
            <a:off x="560238" y="642528"/>
            <a:ext cx="8194676" cy="5015169"/>
          </a:xfrm>
        </p:spPr>
        <p:txBody>
          <a:bodyPr>
            <a:normAutofit/>
          </a:bodyPr>
          <a:lstStyle/>
          <a:p>
            <a:r>
              <a:rPr lang="pt-PT" dirty="0">
                <a:solidFill>
                  <a:srgbClr val="FFFFFF"/>
                </a:solidFill>
              </a:rPr>
              <a:t>Responder </a:t>
            </a:r>
            <a:r>
              <a:rPr lang="pt-PT" dirty="0" err="1">
                <a:solidFill>
                  <a:srgbClr val="FFFFFF"/>
                </a:solidFill>
              </a:rPr>
              <a:t>Agent</a:t>
            </a:r>
            <a:r>
              <a:rPr lang="pt-PT" dirty="0">
                <a:solidFill>
                  <a:srgbClr val="FFFFFF"/>
                </a:solidFill>
              </a:rPr>
              <a:t>:</a:t>
            </a:r>
            <a:br>
              <a:rPr lang="pt-PT" sz="6000" dirty="0">
                <a:solidFill>
                  <a:srgbClr val="FFFFFF"/>
                </a:solidFill>
              </a:rPr>
            </a:br>
            <a:r>
              <a:rPr lang="pt-PT" sz="1800" dirty="0">
                <a:solidFill>
                  <a:srgbClr val="FFFFFF"/>
                </a:solidFill>
              </a:rPr>
              <a:t>Existem 20 Responder </a:t>
            </a:r>
            <a:r>
              <a:rPr lang="pt-PT" sz="1800" dirty="0" err="1">
                <a:solidFill>
                  <a:srgbClr val="FFFFFF"/>
                </a:solidFill>
              </a:rPr>
              <a:t>Agents</a:t>
            </a:r>
            <a:r>
              <a:rPr lang="pt-PT" sz="1800" dirty="0">
                <a:solidFill>
                  <a:srgbClr val="FFFFFF"/>
                </a:solidFill>
              </a:rPr>
              <a:t> espalhados por 6 localizações ao longo do mapa. Depois da catástrofe, só são iniciados os Responder </a:t>
            </a:r>
            <a:r>
              <a:rPr lang="pt-PT" sz="1800" dirty="0" err="1">
                <a:solidFill>
                  <a:srgbClr val="FFFFFF"/>
                </a:solidFill>
              </a:rPr>
              <a:t>Agents</a:t>
            </a:r>
            <a:r>
              <a:rPr lang="pt-PT" sz="1800" dirty="0">
                <a:solidFill>
                  <a:srgbClr val="FFFFFF"/>
                </a:solidFill>
              </a:rPr>
              <a:t> que não foram afetados pela mesma. Cada Responder </a:t>
            </a:r>
            <a:r>
              <a:rPr lang="pt-PT" sz="1800" dirty="0" err="1">
                <a:solidFill>
                  <a:srgbClr val="FFFFFF"/>
                </a:solidFill>
              </a:rPr>
              <a:t>Agent</a:t>
            </a:r>
            <a:r>
              <a:rPr lang="pt-PT" sz="1800" dirty="0">
                <a:solidFill>
                  <a:srgbClr val="FFFFFF"/>
                </a:solidFill>
              </a:rPr>
              <a:t> tem um comportamento repetitivo em que inicialmente espera por uma mensagem, que se chegar pode ser de “</a:t>
            </a:r>
            <a:r>
              <a:rPr lang="pt-PT" sz="1800" dirty="0" err="1">
                <a:solidFill>
                  <a:srgbClr val="FFFFFF"/>
                </a:solidFill>
              </a:rPr>
              <a:t>inform</a:t>
            </a:r>
            <a:r>
              <a:rPr lang="pt-PT" sz="1800" dirty="0">
                <a:solidFill>
                  <a:srgbClr val="FFFFFF"/>
                </a:solidFill>
              </a:rPr>
              <a:t>”, “</a:t>
            </a:r>
            <a:r>
              <a:rPr lang="pt-PT" sz="1800" dirty="0" err="1">
                <a:solidFill>
                  <a:srgbClr val="FFFFFF"/>
                </a:solidFill>
              </a:rPr>
              <a:t>request</a:t>
            </a:r>
            <a:r>
              <a:rPr lang="pt-PT" sz="1800" dirty="0">
                <a:solidFill>
                  <a:srgbClr val="FFFFFF"/>
                </a:solidFill>
              </a:rPr>
              <a:t>” ou “</a:t>
            </a:r>
            <a:r>
              <a:rPr lang="pt-PT" sz="1800" dirty="0" err="1">
                <a:solidFill>
                  <a:srgbClr val="FFFFFF"/>
                </a:solidFill>
              </a:rPr>
              <a:t>confirm</a:t>
            </a:r>
            <a:r>
              <a:rPr lang="pt-PT" sz="1800" dirty="0">
                <a:solidFill>
                  <a:srgbClr val="FFFFFF"/>
                </a:solidFill>
              </a:rPr>
              <a:t>”.</a:t>
            </a:r>
            <a:br>
              <a:rPr lang="pt-PT" sz="1800" dirty="0">
                <a:solidFill>
                  <a:srgbClr val="FFFFFF"/>
                </a:solidFill>
              </a:rPr>
            </a:br>
            <a:r>
              <a:rPr lang="pt-PT" sz="1800" dirty="0">
                <a:solidFill>
                  <a:srgbClr val="FFFFFF"/>
                </a:solidFill>
              </a:rPr>
              <a:t>Se for “</a:t>
            </a:r>
            <a:r>
              <a:rPr lang="pt-PT" sz="1800" dirty="0" err="1">
                <a:solidFill>
                  <a:srgbClr val="FFFFFF"/>
                </a:solidFill>
              </a:rPr>
              <a:t>inform</a:t>
            </a:r>
            <a:r>
              <a:rPr lang="pt-PT" sz="1800" dirty="0">
                <a:solidFill>
                  <a:srgbClr val="FFFFFF"/>
                </a:solidFill>
              </a:rPr>
              <a:t>”, vem de um civil a pedir ajuda e imediatamente inicia um </a:t>
            </a:r>
            <a:r>
              <a:rPr lang="pt-PT" sz="1800" dirty="0" err="1">
                <a:solidFill>
                  <a:srgbClr val="FFFFFF"/>
                </a:solidFill>
              </a:rPr>
              <a:t>contract</a:t>
            </a:r>
            <a:r>
              <a:rPr lang="pt-PT" sz="1800" dirty="0">
                <a:solidFill>
                  <a:srgbClr val="FFFFFF"/>
                </a:solidFill>
              </a:rPr>
              <a:t> net com os outros Responder </a:t>
            </a:r>
            <a:r>
              <a:rPr lang="pt-PT" sz="1800" dirty="0" err="1">
                <a:solidFill>
                  <a:srgbClr val="FFFFFF"/>
                </a:solidFill>
              </a:rPr>
              <a:t>Agents</a:t>
            </a:r>
            <a:r>
              <a:rPr lang="pt-PT" sz="1800" dirty="0">
                <a:solidFill>
                  <a:srgbClr val="FFFFFF"/>
                </a:solidFill>
              </a:rPr>
              <a:t> que estejam disponíveis, para ver quem está mais próximo do pedido de ajuda. Se for “</a:t>
            </a:r>
            <a:r>
              <a:rPr lang="pt-PT" sz="1800" dirty="0" err="1">
                <a:solidFill>
                  <a:srgbClr val="FFFFFF"/>
                </a:solidFill>
              </a:rPr>
              <a:t>request</a:t>
            </a:r>
            <a:r>
              <a:rPr lang="pt-PT" sz="1800" dirty="0">
                <a:solidFill>
                  <a:srgbClr val="FFFFFF"/>
                </a:solidFill>
              </a:rPr>
              <a:t>” vem de outro Responder </a:t>
            </a:r>
            <a:r>
              <a:rPr lang="pt-PT" sz="1800" dirty="0" err="1">
                <a:solidFill>
                  <a:srgbClr val="FFFFFF"/>
                </a:solidFill>
              </a:rPr>
              <a:t>Agent</a:t>
            </a:r>
            <a:r>
              <a:rPr lang="pt-PT" sz="1800" dirty="0">
                <a:solidFill>
                  <a:srgbClr val="FFFFFF"/>
                </a:solidFill>
              </a:rPr>
              <a:t> a pedir para socorrer determinada célula, e envia uma proposta onde especifica a sua distância à célula afetada. Se for “</a:t>
            </a:r>
            <a:r>
              <a:rPr lang="pt-PT" sz="1800" dirty="0" err="1">
                <a:solidFill>
                  <a:srgbClr val="FFFFFF"/>
                </a:solidFill>
              </a:rPr>
              <a:t>confirm</a:t>
            </a:r>
            <a:r>
              <a:rPr lang="pt-PT" sz="1800" dirty="0">
                <a:solidFill>
                  <a:srgbClr val="FFFFFF"/>
                </a:solidFill>
              </a:rPr>
              <a:t>” significa que foi escolhido para socorrer determinada célula afetada, pelo que se desloca para lá, socorre as pessoas e torna-se novamente disponível (não voltando à base).  </a:t>
            </a:r>
            <a:endParaRPr lang="pt-PT" sz="6000" dirty="0">
              <a:solidFill>
                <a:srgbClr val="FFFFFF"/>
              </a:solidFill>
            </a:endParaRPr>
          </a:p>
        </p:txBody>
      </p:sp>
      <p:cxnSp>
        <p:nvCxnSpPr>
          <p:cNvPr id="11" name="Straight Connector 10">
            <a:extLst>
              <a:ext uri="{FF2B5EF4-FFF2-40B4-BE49-F238E27FC236}">
                <a16:creationId xmlns:a16="http://schemas.microsoft.com/office/drawing/2014/main" id="{6B0B1558-BF2C-C03D-8225-AEA3EE4DC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C9C153-0D4C-E430-7C35-D3F71EB6CA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E64403-AC60-8829-2C08-214F463458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955A48C5-6B7A-70E8-07FF-72242A0E5485}"/>
              </a:ext>
            </a:extLst>
          </p:cNvPr>
          <p:cNvSpPr txBox="1">
            <a:spLocks/>
          </p:cNvSpPr>
          <p:nvPr/>
        </p:nvSpPr>
        <p:spPr>
          <a:xfrm>
            <a:off x="9034271" y="642529"/>
            <a:ext cx="2871217" cy="5615320"/>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r>
              <a:rPr lang="pt-PT" sz="8700" dirty="0" err="1">
                <a:solidFill>
                  <a:srgbClr val="FFFFFF"/>
                </a:solidFill>
              </a:rPr>
              <a:t>Contract</a:t>
            </a:r>
            <a:r>
              <a:rPr lang="pt-PT" sz="8700" dirty="0">
                <a:solidFill>
                  <a:srgbClr val="FFFFFF"/>
                </a:solidFill>
              </a:rPr>
              <a:t> Net:</a:t>
            </a:r>
          </a:p>
          <a:p>
            <a:r>
              <a:rPr lang="pt-PT" sz="3200" dirty="0">
                <a:solidFill>
                  <a:srgbClr val="FFFFFF"/>
                </a:solidFill>
              </a:rPr>
              <a:t>O Responder </a:t>
            </a:r>
            <a:r>
              <a:rPr lang="pt-PT" sz="3200" dirty="0" err="1">
                <a:solidFill>
                  <a:srgbClr val="FFFFFF"/>
                </a:solidFill>
              </a:rPr>
              <a:t>Agent</a:t>
            </a:r>
            <a:r>
              <a:rPr lang="pt-PT" sz="3200" dirty="0">
                <a:solidFill>
                  <a:srgbClr val="FFFFFF"/>
                </a:solidFill>
              </a:rPr>
              <a:t> que inicia o protocolo envia para os outros </a:t>
            </a:r>
            <a:r>
              <a:rPr lang="pt-PT" sz="3200" dirty="0" err="1">
                <a:solidFill>
                  <a:srgbClr val="FFFFFF"/>
                </a:solidFill>
              </a:rPr>
              <a:t>Responder’s</a:t>
            </a:r>
            <a:r>
              <a:rPr lang="pt-PT" sz="3200" dirty="0">
                <a:solidFill>
                  <a:srgbClr val="FFFFFF"/>
                </a:solidFill>
              </a:rPr>
              <a:t> um “</a:t>
            </a:r>
            <a:r>
              <a:rPr lang="pt-PT" sz="3200" dirty="0" err="1">
                <a:solidFill>
                  <a:srgbClr val="FFFFFF"/>
                </a:solidFill>
              </a:rPr>
              <a:t>request</a:t>
            </a:r>
            <a:r>
              <a:rPr lang="pt-PT" sz="3200" dirty="0">
                <a:solidFill>
                  <a:srgbClr val="FFFFFF"/>
                </a:solidFill>
              </a:rPr>
              <a:t>”, com a localização da célula afetada e o nº de mortos e feridos. Cada um desses </a:t>
            </a:r>
            <a:r>
              <a:rPr lang="pt-PT" sz="3200" dirty="0" err="1">
                <a:solidFill>
                  <a:srgbClr val="FFFFFF"/>
                </a:solidFill>
              </a:rPr>
              <a:t>Responders</a:t>
            </a:r>
            <a:r>
              <a:rPr lang="pt-PT" sz="3200" dirty="0">
                <a:solidFill>
                  <a:srgbClr val="FFFFFF"/>
                </a:solidFill>
              </a:rPr>
              <a:t> ou responde com uma proposta (distância a que está da célula) ou com uma rejeição por estar ocupado. O agente inicial avalia as propostas e escolhe a melhor, enviando mensagem de confirmação a um agente e de </a:t>
            </a:r>
            <a:r>
              <a:rPr lang="pt-PT" sz="3200" dirty="0" err="1">
                <a:solidFill>
                  <a:srgbClr val="FFFFFF"/>
                </a:solidFill>
              </a:rPr>
              <a:t>desconfirmação</a:t>
            </a:r>
            <a:r>
              <a:rPr lang="pt-PT" sz="3200" dirty="0">
                <a:solidFill>
                  <a:srgbClr val="FFFFFF"/>
                </a:solidFill>
              </a:rPr>
              <a:t> aos outros.</a:t>
            </a:r>
            <a:br>
              <a:rPr lang="pt-PT" sz="6000" dirty="0">
                <a:solidFill>
                  <a:srgbClr val="FFFFFF"/>
                </a:solidFill>
              </a:rPr>
            </a:br>
            <a:endParaRPr lang="pt-PT" sz="6000" dirty="0">
              <a:solidFill>
                <a:srgbClr val="FFFFFF"/>
              </a:solidFill>
            </a:endParaRPr>
          </a:p>
        </p:txBody>
      </p:sp>
    </p:spTree>
    <p:extLst>
      <p:ext uri="{BB962C8B-B14F-4D97-AF65-F5344CB8AC3E}">
        <p14:creationId xmlns:p14="http://schemas.microsoft.com/office/powerpoint/2010/main" val="254273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41AB4B-B953-8613-2743-27365C3B90F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4744721-BA13-F9D9-CD19-C880ED93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E07BFDA8-7572-0A48-6BA0-EB2BDFD8EB8E}"/>
              </a:ext>
            </a:extLst>
          </p:cNvPr>
          <p:cNvPicPr>
            <a:picLocks noChangeAspect="1"/>
          </p:cNvPicPr>
          <p:nvPr/>
        </p:nvPicPr>
        <p:blipFill>
          <a:blip r:embed="rId2">
            <a:alphaModFix amt="60000"/>
          </a:blip>
          <a:srcRect t="24982" r="-1" b="-1"/>
          <a:stretch/>
        </p:blipFill>
        <p:spPr>
          <a:xfrm>
            <a:off x="-4107" y="0"/>
            <a:ext cx="12188952" cy="6857990"/>
          </a:xfrm>
          <a:prstGeom prst="rect">
            <a:avLst/>
          </a:prstGeom>
        </p:spPr>
      </p:pic>
      <p:sp>
        <p:nvSpPr>
          <p:cNvPr id="2" name="Título 1">
            <a:extLst>
              <a:ext uri="{FF2B5EF4-FFF2-40B4-BE49-F238E27FC236}">
                <a16:creationId xmlns:a16="http://schemas.microsoft.com/office/drawing/2014/main" id="{82806452-9679-EF8E-5C1B-585F092AB849}"/>
              </a:ext>
            </a:extLst>
          </p:cNvPr>
          <p:cNvSpPr>
            <a:spLocks noGrp="1"/>
          </p:cNvSpPr>
          <p:nvPr>
            <p:ph type="ctrTitle"/>
          </p:nvPr>
        </p:nvSpPr>
        <p:spPr>
          <a:xfrm>
            <a:off x="560238" y="642528"/>
            <a:ext cx="8194676" cy="5643972"/>
          </a:xfrm>
        </p:spPr>
        <p:txBody>
          <a:bodyPr>
            <a:normAutofit fontScale="90000"/>
          </a:bodyPr>
          <a:lstStyle/>
          <a:p>
            <a:r>
              <a:rPr lang="pt-PT" sz="5300" dirty="0" err="1">
                <a:solidFill>
                  <a:srgbClr val="FFFFFF"/>
                </a:solidFill>
              </a:rPr>
              <a:t>Shelter</a:t>
            </a:r>
            <a:r>
              <a:rPr lang="pt-PT" sz="5300" dirty="0">
                <a:solidFill>
                  <a:srgbClr val="FFFFFF"/>
                </a:solidFill>
              </a:rPr>
              <a:t> </a:t>
            </a:r>
            <a:r>
              <a:rPr lang="pt-PT" sz="5300" dirty="0" err="1">
                <a:solidFill>
                  <a:srgbClr val="FFFFFF"/>
                </a:solidFill>
              </a:rPr>
              <a:t>Agent</a:t>
            </a:r>
            <a:r>
              <a:rPr lang="pt-PT" sz="5300" dirty="0">
                <a:solidFill>
                  <a:srgbClr val="FFFFFF"/>
                </a:solidFill>
              </a:rPr>
              <a:t>:</a:t>
            </a:r>
            <a:br>
              <a:rPr lang="pt-PT" sz="6000" dirty="0">
                <a:solidFill>
                  <a:srgbClr val="FFFFFF"/>
                </a:solidFill>
              </a:rPr>
            </a:br>
            <a:r>
              <a:rPr lang="pt-PT" sz="2000" dirty="0">
                <a:solidFill>
                  <a:srgbClr val="FFFFFF"/>
                </a:solidFill>
              </a:rPr>
              <a:t>Existem 12 </a:t>
            </a:r>
            <a:r>
              <a:rPr lang="pt-PT" sz="2000" dirty="0" err="1">
                <a:solidFill>
                  <a:srgbClr val="FFFFFF"/>
                </a:solidFill>
              </a:rPr>
              <a:t>Shelter</a:t>
            </a:r>
            <a:r>
              <a:rPr lang="pt-PT" sz="2000" dirty="0">
                <a:solidFill>
                  <a:srgbClr val="FFFFFF"/>
                </a:solidFill>
              </a:rPr>
              <a:t> </a:t>
            </a:r>
            <a:r>
              <a:rPr lang="pt-PT" sz="2000" dirty="0" err="1">
                <a:solidFill>
                  <a:srgbClr val="FFFFFF"/>
                </a:solidFill>
              </a:rPr>
              <a:t>Agents</a:t>
            </a:r>
            <a:r>
              <a:rPr lang="pt-PT" sz="2000" dirty="0">
                <a:solidFill>
                  <a:srgbClr val="FFFFFF"/>
                </a:solidFill>
              </a:rPr>
              <a:t> espalhados por 3 localizações ao longo do mapa. Depois da catástrofe, só são iniciados os </a:t>
            </a:r>
            <a:r>
              <a:rPr lang="pt-PT" sz="2000" dirty="0" err="1">
                <a:solidFill>
                  <a:srgbClr val="FFFFFF"/>
                </a:solidFill>
              </a:rPr>
              <a:t>Shelter</a:t>
            </a:r>
            <a:r>
              <a:rPr lang="pt-PT" sz="2000" dirty="0">
                <a:solidFill>
                  <a:srgbClr val="FFFFFF"/>
                </a:solidFill>
              </a:rPr>
              <a:t> </a:t>
            </a:r>
            <a:r>
              <a:rPr lang="pt-PT" sz="2000" dirty="0" err="1">
                <a:solidFill>
                  <a:srgbClr val="FFFFFF"/>
                </a:solidFill>
              </a:rPr>
              <a:t>Agents</a:t>
            </a:r>
            <a:r>
              <a:rPr lang="pt-PT" sz="2000" dirty="0">
                <a:solidFill>
                  <a:srgbClr val="FFFFFF"/>
                </a:solidFill>
              </a:rPr>
              <a:t> que não foram afetados pela mesma. Cada </a:t>
            </a:r>
            <a:r>
              <a:rPr lang="pt-PT" sz="2000" dirty="0" err="1">
                <a:solidFill>
                  <a:srgbClr val="FFFFFF"/>
                </a:solidFill>
              </a:rPr>
              <a:t>Shelter</a:t>
            </a:r>
            <a:r>
              <a:rPr lang="pt-PT" sz="2000" dirty="0">
                <a:solidFill>
                  <a:srgbClr val="FFFFFF"/>
                </a:solidFill>
              </a:rPr>
              <a:t> </a:t>
            </a:r>
            <a:r>
              <a:rPr lang="pt-PT" sz="2000" dirty="0" err="1">
                <a:solidFill>
                  <a:srgbClr val="FFFFFF"/>
                </a:solidFill>
              </a:rPr>
              <a:t>Agent</a:t>
            </a:r>
            <a:r>
              <a:rPr lang="pt-PT" sz="2000" dirty="0">
                <a:solidFill>
                  <a:srgbClr val="FFFFFF"/>
                </a:solidFill>
              </a:rPr>
              <a:t> tem um comportamento repetitivo em que inicialmente espera por uma mensagem, que se chegar pode ser de “</a:t>
            </a:r>
            <a:r>
              <a:rPr lang="pt-PT" sz="2000" dirty="0" err="1">
                <a:solidFill>
                  <a:srgbClr val="FFFFFF"/>
                </a:solidFill>
              </a:rPr>
              <a:t>inform</a:t>
            </a:r>
            <a:r>
              <a:rPr lang="pt-PT" sz="2000" dirty="0">
                <a:solidFill>
                  <a:srgbClr val="FFFFFF"/>
                </a:solidFill>
              </a:rPr>
              <a:t>”, “</a:t>
            </a:r>
            <a:r>
              <a:rPr lang="pt-PT" sz="2000" dirty="0" err="1">
                <a:solidFill>
                  <a:srgbClr val="FFFFFF"/>
                </a:solidFill>
              </a:rPr>
              <a:t>request</a:t>
            </a:r>
            <a:r>
              <a:rPr lang="pt-PT" sz="2000" dirty="0">
                <a:solidFill>
                  <a:srgbClr val="FFFFFF"/>
                </a:solidFill>
              </a:rPr>
              <a:t>” ou “</a:t>
            </a:r>
            <a:r>
              <a:rPr lang="pt-PT" sz="2000" dirty="0" err="1">
                <a:solidFill>
                  <a:srgbClr val="FFFFFF"/>
                </a:solidFill>
              </a:rPr>
              <a:t>confirm</a:t>
            </a:r>
            <a:r>
              <a:rPr lang="pt-PT" sz="2000" dirty="0">
                <a:solidFill>
                  <a:srgbClr val="FFFFFF"/>
                </a:solidFill>
              </a:rPr>
              <a:t>”.</a:t>
            </a:r>
            <a:br>
              <a:rPr lang="pt-PT" sz="2000" dirty="0">
                <a:solidFill>
                  <a:srgbClr val="FFFFFF"/>
                </a:solidFill>
              </a:rPr>
            </a:br>
            <a:r>
              <a:rPr lang="pt-PT" sz="2000" dirty="0">
                <a:solidFill>
                  <a:srgbClr val="FFFFFF"/>
                </a:solidFill>
              </a:rPr>
              <a:t>Se for “</a:t>
            </a:r>
            <a:r>
              <a:rPr lang="pt-PT" sz="2000" dirty="0" err="1">
                <a:solidFill>
                  <a:srgbClr val="FFFFFF"/>
                </a:solidFill>
              </a:rPr>
              <a:t>inform</a:t>
            </a:r>
            <a:r>
              <a:rPr lang="pt-PT" sz="2000" dirty="0">
                <a:solidFill>
                  <a:srgbClr val="FFFFFF"/>
                </a:solidFill>
              </a:rPr>
              <a:t>”, vem de um civil a pedir ajuda e imediatamente inicia um </a:t>
            </a:r>
            <a:r>
              <a:rPr lang="pt-PT" sz="2000" dirty="0" err="1">
                <a:solidFill>
                  <a:srgbClr val="FFFFFF"/>
                </a:solidFill>
              </a:rPr>
              <a:t>contract</a:t>
            </a:r>
            <a:r>
              <a:rPr lang="pt-PT" sz="2000" dirty="0">
                <a:solidFill>
                  <a:srgbClr val="FFFFFF"/>
                </a:solidFill>
              </a:rPr>
              <a:t> net com os outros </a:t>
            </a:r>
            <a:r>
              <a:rPr lang="pt-PT" sz="2000" dirty="0" err="1">
                <a:solidFill>
                  <a:srgbClr val="FFFFFF"/>
                </a:solidFill>
              </a:rPr>
              <a:t>Shelter</a:t>
            </a:r>
            <a:r>
              <a:rPr lang="pt-PT" sz="2000" dirty="0">
                <a:solidFill>
                  <a:srgbClr val="FFFFFF"/>
                </a:solidFill>
              </a:rPr>
              <a:t> </a:t>
            </a:r>
            <a:r>
              <a:rPr lang="pt-PT" sz="2000" dirty="0" err="1">
                <a:solidFill>
                  <a:srgbClr val="FFFFFF"/>
                </a:solidFill>
              </a:rPr>
              <a:t>Agents</a:t>
            </a:r>
            <a:r>
              <a:rPr lang="pt-PT" sz="2000" dirty="0">
                <a:solidFill>
                  <a:srgbClr val="FFFFFF"/>
                </a:solidFill>
              </a:rPr>
              <a:t> que estejam disponíveis, para ver quem está mais próximo do pedido de ajuda. Se for “</a:t>
            </a:r>
            <a:r>
              <a:rPr lang="pt-PT" sz="2000" dirty="0" err="1">
                <a:solidFill>
                  <a:srgbClr val="FFFFFF"/>
                </a:solidFill>
              </a:rPr>
              <a:t>request</a:t>
            </a:r>
            <a:r>
              <a:rPr lang="pt-PT" sz="2000" dirty="0">
                <a:solidFill>
                  <a:srgbClr val="FFFFFF"/>
                </a:solidFill>
              </a:rPr>
              <a:t>” vem de outro </a:t>
            </a:r>
            <a:r>
              <a:rPr lang="pt-PT" sz="2000" dirty="0" err="1">
                <a:solidFill>
                  <a:srgbClr val="FFFFFF"/>
                </a:solidFill>
              </a:rPr>
              <a:t>Shelter</a:t>
            </a:r>
            <a:r>
              <a:rPr lang="pt-PT" sz="2000" dirty="0">
                <a:solidFill>
                  <a:srgbClr val="FFFFFF"/>
                </a:solidFill>
              </a:rPr>
              <a:t> </a:t>
            </a:r>
            <a:r>
              <a:rPr lang="pt-PT" sz="2000" dirty="0" err="1">
                <a:solidFill>
                  <a:srgbClr val="FFFFFF"/>
                </a:solidFill>
              </a:rPr>
              <a:t>Agent</a:t>
            </a:r>
            <a:r>
              <a:rPr lang="pt-PT" sz="2000" dirty="0">
                <a:solidFill>
                  <a:srgbClr val="FFFFFF"/>
                </a:solidFill>
              </a:rPr>
              <a:t> a pedir para socorrer determinada célula, e envia uma proposta onde especifica a sua distância à célula afetada. Se for “</a:t>
            </a:r>
            <a:r>
              <a:rPr lang="pt-PT" sz="2000" dirty="0" err="1">
                <a:solidFill>
                  <a:srgbClr val="FFFFFF"/>
                </a:solidFill>
              </a:rPr>
              <a:t>confirm</a:t>
            </a:r>
            <a:r>
              <a:rPr lang="pt-PT" sz="2000" dirty="0">
                <a:solidFill>
                  <a:srgbClr val="FFFFFF"/>
                </a:solidFill>
              </a:rPr>
              <a:t>” significa que foi escolhido para socorrer determinada célula afetada, pelo que se desloca para lá, socorre as pessoas e torna-se novamente disponível .  Em cada comportamento cíclico são gastos recursos do abrigo de acordo com a sua ocupação atual,, e depois existe uma avaliação da necessidade de mais recursos. Caso sejam necessários, inicia um </a:t>
            </a:r>
            <a:r>
              <a:rPr lang="pt-PT" sz="2000" dirty="0" err="1">
                <a:solidFill>
                  <a:srgbClr val="FFFFFF"/>
                </a:solidFill>
              </a:rPr>
              <a:t>contract</a:t>
            </a:r>
            <a:r>
              <a:rPr lang="pt-PT" sz="2000" dirty="0">
                <a:solidFill>
                  <a:srgbClr val="FFFFFF"/>
                </a:solidFill>
              </a:rPr>
              <a:t> net com os </a:t>
            </a:r>
            <a:r>
              <a:rPr lang="pt-PT" sz="2000" dirty="0" err="1">
                <a:solidFill>
                  <a:srgbClr val="FFFFFF"/>
                </a:solidFill>
              </a:rPr>
              <a:t>supply</a:t>
            </a:r>
            <a:r>
              <a:rPr lang="pt-PT" sz="2000" dirty="0">
                <a:solidFill>
                  <a:srgbClr val="FFFFFF"/>
                </a:solidFill>
              </a:rPr>
              <a:t> agentes </a:t>
            </a:r>
            <a:r>
              <a:rPr lang="pt-PT" sz="2000" dirty="0" err="1">
                <a:solidFill>
                  <a:srgbClr val="FFFFFF"/>
                </a:solidFill>
              </a:rPr>
              <a:t>nara</a:t>
            </a:r>
            <a:r>
              <a:rPr lang="pt-PT" sz="2000" dirty="0">
                <a:solidFill>
                  <a:srgbClr val="FFFFFF"/>
                </a:solidFill>
              </a:rPr>
              <a:t> ver quem lhe pode fornecer mais recursos. Caso esta ajuda chegue, o abrigo é reabastecido, caso contrário os civis ficam desalojados e este agente inicia um novo </a:t>
            </a:r>
            <a:r>
              <a:rPr lang="pt-PT" sz="2000" dirty="0" err="1">
                <a:solidFill>
                  <a:srgbClr val="FFFFFF"/>
                </a:solidFill>
              </a:rPr>
              <a:t>contract</a:t>
            </a:r>
            <a:r>
              <a:rPr lang="pt-PT" sz="2000" dirty="0">
                <a:solidFill>
                  <a:srgbClr val="FFFFFF"/>
                </a:solidFill>
              </a:rPr>
              <a:t> net com os outos </a:t>
            </a:r>
            <a:r>
              <a:rPr lang="pt-PT" sz="2000" dirty="0" err="1">
                <a:solidFill>
                  <a:srgbClr val="FFFFFF"/>
                </a:solidFill>
              </a:rPr>
              <a:t>shelters</a:t>
            </a:r>
            <a:r>
              <a:rPr lang="pt-PT" sz="2000" dirty="0">
                <a:solidFill>
                  <a:srgbClr val="FFFFFF"/>
                </a:solidFill>
              </a:rPr>
              <a:t> para verificar quem pode receber estes civis.</a:t>
            </a:r>
            <a:endParaRPr lang="pt-PT" sz="6000" dirty="0">
              <a:solidFill>
                <a:srgbClr val="FFFFFF"/>
              </a:solidFill>
            </a:endParaRPr>
          </a:p>
        </p:txBody>
      </p:sp>
      <p:cxnSp>
        <p:nvCxnSpPr>
          <p:cNvPr id="11" name="Straight Connector 10">
            <a:extLst>
              <a:ext uri="{FF2B5EF4-FFF2-40B4-BE49-F238E27FC236}">
                <a16:creationId xmlns:a16="http://schemas.microsoft.com/office/drawing/2014/main" id="{23B95ECA-780C-3906-616D-989D1C9CC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4DDB3D-E289-76A2-5A86-EA1EF5DCF3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526BF3-4D17-ED8B-1C19-D4DB79454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1C1CC9F6-DA2D-36D6-0131-E7D88D0CBC60}"/>
              </a:ext>
            </a:extLst>
          </p:cNvPr>
          <p:cNvSpPr txBox="1">
            <a:spLocks/>
          </p:cNvSpPr>
          <p:nvPr/>
        </p:nvSpPr>
        <p:spPr>
          <a:xfrm>
            <a:off x="9034271" y="642529"/>
            <a:ext cx="2871217" cy="5615320"/>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87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Contract</a:t>
            </a:r>
            <a:r>
              <a:rPr kumimoji="0" lang="pt-PT" sz="87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Net </a:t>
            </a: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a:t>
            </a:r>
            <a:r>
              <a:rPr kumimoji="0" lang="pt-PT" sz="44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Shelters</a:t>
            </a: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a:t>
            </a:r>
            <a:endParaRPr kumimoji="0" lang="pt-PT" sz="77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O </a:t>
            </a:r>
            <a:r>
              <a:rPr lang="pt-PT" sz="3200" dirty="0" err="1">
                <a:solidFill>
                  <a:srgbClr val="FFFFFF"/>
                </a:solidFill>
              </a:rPr>
              <a:t>Shelter</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Agent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que inicia o protocolo envia para os outros </a:t>
            </a:r>
            <a:r>
              <a:rPr lang="pt-PT" sz="3200" dirty="0" err="1">
                <a:solidFill>
                  <a:srgbClr val="FFFFFF"/>
                </a:solidFill>
              </a:rPr>
              <a:t>Shelter</a:t>
            </a:r>
            <a:r>
              <a:rPr lang="pt-PT" sz="3200" dirty="0">
                <a:solidFill>
                  <a:srgbClr val="FFFFFF"/>
                </a:solidFill>
              </a:rPr>
              <a: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s um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request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com a localização da célula afetada e o nº de civis que necessitam de abrigo. Cada um desses </a:t>
            </a:r>
            <a:r>
              <a:rPr lang="pt-PT" sz="3200" dirty="0" err="1">
                <a:solidFill>
                  <a:srgbClr val="FFFFFF"/>
                </a:solidFill>
              </a:rPr>
              <a:t>Shelters</a:t>
            </a:r>
            <a:r>
              <a:rPr lang="pt-PT" sz="3200" dirty="0">
                <a:solidFill>
                  <a:srgbClr val="FFFFFF"/>
                </a:solidFill>
              </a:rPr>
              <a:t> </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ou responde com uma proposta (distância a que está da célula) ou com uma rejeição por estar ocupado. O agente inicial avalia as propostas e escolhe a melhor, enviando mensagem de confirmação a um agente e de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desconfirmação</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aos outros.</a:t>
            </a:r>
            <a:br>
              <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br>
            <a:endPar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p:txBody>
      </p:sp>
    </p:spTree>
    <p:extLst>
      <p:ext uri="{BB962C8B-B14F-4D97-AF65-F5344CB8AC3E}">
        <p14:creationId xmlns:p14="http://schemas.microsoft.com/office/powerpoint/2010/main" val="225890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4BE5E76-64DD-52E8-7439-058DF7B44B3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24FE46-9C54-576C-5C15-475DEB3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E644E9B8-7BE9-D433-1066-E4348C71B4D7}"/>
              </a:ext>
            </a:extLst>
          </p:cNvPr>
          <p:cNvPicPr>
            <a:picLocks noChangeAspect="1"/>
          </p:cNvPicPr>
          <p:nvPr/>
        </p:nvPicPr>
        <p:blipFill>
          <a:blip r:embed="rId2">
            <a:alphaModFix amt="60000"/>
          </a:blip>
          <a:srcRect t="24982" r="-1" b="-1"/>
          <a:stretch/>
        </p:blipFill>
        <p:spPr>
          <a:xfrm>
            <a:off x="-4107" y="0"/>
            <a:ext cx="12188952" cy="6857990"/>
          </a:xfrm>
          <a:prstGeom prst="rect">
            <a:avLst/>
          </a:prstGeom>
        </p:spPr>
      </p:pic>
      <p:sp>
        <p:nvSpPr>
          <p:cNvPr id="2" name="Título 1">
            <a:extLst>
              <a:ext uri="{FF2B5EF4-FFF2-40B4-BE49-F238E27FC236}">
                <a16:creationId xmlns:a16="http://schemas.microsoft.com/office/drawing/2014/main" id="{8BF57351-AB49-05B9-9FFE-843490F24588}"/>
              </a:ext>
            </a:extLst>
          </p:cNvPr>
          <p:cNvSpPr>
            <a:spLocks noGrp="1"/>
          </p:cNvSpPr>
          <p:nvPr>
            <p:ph type="ctrTitle"/>
          </p:nvPr>
        </p:nvSpPr>
        <p:spPr>
          <a:xfrm>
            <a:off x="560238" y="642528"/>
            <a:ext cx="8194676" cy="5643972"/>
          </a:xfrm>
        </p:spPr>
        <p:txBody>
          <a:bodyPr>
            <a:normAutofit/>
          </a:bodyPr>
          <a:lstStyle/>
          <a:p>
            <a:r>
              <a:rPr lang="pt-PT" dirty="0" err="1">
                <a:solidFill>
                  <a:srgbClr val="FFFFFF"/>
                </a:solidFill>
              </a:rPr>
              <a:t>Supply</a:t>
            </a:r>
            <a:r>
              <a:rPr lang="pt-PT" dirty="0">
                <a:solidFill>
                  <a:srgbClr val="FFFFFF"/>
                </a:solidFill>
              </a:rPr>
              <a:t> </a:t>
            </a:r>
            <a:r>
              <a:rPr lang="pt-PT" dirty="0" err="1">
                <a:solidFill>
                  <a:srgbClr val="FFFFFF"/>
                </a:solidFill>
              </a:rPr>
              <a:t>Agent</a:t>
            </a:r>
            <a:r>
              <a:rPr lang="pt-PT" dirty="0">
                <a:solidFill>
                  <a:srgbClr val="FFFFFF"/>
                </a:solidFill>
              </a:rPr>
              <a:t>:</a:t>
            </a:r>
            <a:br>
              <a:rPr lang="pt-PT" sz="6000" dirty="0">
                <a:solidFill>
                  <a:srgbClr val="FFFFFF"/>
                </a:solidFill>
              </a:rPr>
            </a:br>
            <a:r>
              <a:rPr lang="pt-PT" sz="1800" dirty="0">
                <a:solidFill>
                  <a:srgbClr val="FFFFFF"/>
                </a:solidFill>
              </a:rPr>
              <a:t>Existem 10 </a:t>
            </a:r>
            <a:r>
              <a:rPr lang="pt-PT" sz="1800" dirty="0" err="1">
                <a:solidFill>
                  <a:srgbClr val="FFFFFF"/>
                </a:solidFill>
              </a:rPr>
              <a:t>Supply</a:t>
            </a:r>
            <a:r>
              <a:rPr lang="pt-PT" sz="1800" dirty="0">
                <a:solidFill>
                  <a:srgbClr val="FFFFFF"/>
                </a:solidFill>
              </a:rPr>
              <a:t> </a:t>
            </a:r>
            <a:r>
              <a:rPr lang="pt-PT" sz="1800" dirty="0" err="1">
                <a:solidFill>
                  <a:srgbClr val="FFFFFF"/>
                </a:solidFill>
              </a:rPr>
              <a:t>Agents</a:t>
            </a:r>
            <a:r>
              <a:rPr lang="pt-PT" sz="1800" dirty="0">
                <a:solidFill>
                  <a:srgbClr val="FFFFFF"/>
                </a:solidFill>
              </a:rPr>
              <a:t> espalhados por 2 localizações ao longo do mapa. Depois da catástrofe, só são iniciados os </a:t>
            </a:r>
            <a:r>
              <a:rPr lang="pt-PT" sz="1800" dirty="0" err="1">
                <a:solidFill>
                  <a:srgbClr val="FFFFFF"/>
                </a:solidFill>
              </a:rPr>
              <a:t>Supply</a:t>
            </a:r>
            <a:r>
              <a:rPr lang="pt-PT" sz="1800" dirty="0">
                <a:solidFill>
                  <a:srgbClr val="FFFFFF"/>
                </a:solidFill>
              </a:rPr>
              <a:t> </a:t>
            </a:r>
            <a:r>
              <a:rPr lang="pt-PT" sz="1800" dirty="0" err="1">
                <a:solidFill>
                  <a:srgbClr val="FFFFFF"/>
                </a:solidFill>
              </a:rPr>
              <a:t>Agents</a:t>
            </a:r>
            <a:r>
              <a:rPr lang="pt-PT" sz="1800" dirty="0">
                <a:solidFill>
                  <a:srgbClr val="FFFFFF"/>
                </a:solidFill>
              </a:rPr>
              <a:t> que não foram afetados pela mesma. Cada </a:t>
            </a:r>
            <a:r>
              <a:rPr lang="pt-PT" sz="1800" dirty="0" err="1">
                <a:solidFill>
                  <a:srgbClr val="FFFFFF"/>
                </a:solidFill>
              </a:rPr>
              <a:t>Supply</a:t>
            </a:r>
            <a:r>
              <a:rPr lang="pt-PT" sz="1800" dirty="0">
                <a:solidFill>
                  <a:srgbClr val="FFFFFF"/>
                </a:solidFill>
              </a:rPr>
              <a:t> </a:t>
            </a:r>
            <a:r>
              <a:rPr lang="pt-PT" sz="1800" dirty="0" err="1">
                <a:solidFill>
                  <a:srgbClr val="FFFFFF"/>
                </a:solidFill>
              </a:rPr>
              <a:t>Agent</a:t>
            </a:r>
            <a:r>
              <a:rPr lang="pt-PT" sz="1800" dirty="0">
                <a:solidFill>
                  <a:srgbClr val="FFFFFF"/>
                </a:solidFill>
              </a:rPr>
              <a:t> tem um comportamento repetitivo em que inicialmente espera por uma mensagem, que se chegar pode ser de “</a:t>
            </a:r>
            <a:r>
              <a:rPr lang="pt-PT" sz="1800" dirty="0" err="1">
                <a:solidFill>
                  <a:srgbClr val="FFFFFF"/>
                </a:solidFill>
              </a:rPr>
              <a:t>request</a:t>
            </a:r>
            <a:r>
              <a:rPr lang="pt-PT" sz="1800" dirty="0">
                <a:solidFill>
                  <a:srgbClr val="FFFFFF"/>
                </a:solidFill>
              </a:rPr>
              <a:t>” ou “</a:t>
            </a:r>
            <a:r>
              <a:rPr lang="pt-PT" sz="1800" dirty="0" err="1">
                <a:solidFill>
                  <a:srgbClr val="FFFFFF"/>
                </a:solidFill>
              </a:rPr>
              <a:t>confirm</a:t>
            </a:r>
            <a:r>
              <a:rPr lang="pt-PT" sz="1800" dirty="0">
                <a:solidFill>
                  <a:srgbClr val="FFFFFF"/>
                </a:solidFill>
              </a:rPr>
              <a:t>”.</a:t>
            </a:r>
            <a:br>
              <a:rPr lang="pt-PT" sz="1800" dirty="0">
                <a:solidFill>
                  <a:srgbClr val="FFFFFF"/>
                </a:solidFill>
              </a:rPr>
            </a:br>
            <a:r>
              <a:rPr lang="pt-PT" sz="1800" dirty="0">
                <a:solidFill>
                  <a:srgbClr val="FFFFFF"/>
                </a:solidFill>
              </a:rPr>
              <a:t>Se for “</a:t>
            </a:r>
            <a:r>
              <a:rPr lang="pt-PT" sz="1800" dirty="0" err="1">
                <a:solidFill>
                  <a:srgbClr val="FFFFFF"/>
                </a:solidFill>
              </a:rPr>
              <a:t>request</a:t>
            </a:r>
            <a:r>
              <a:rPr lang="pt-PT" sz="1800" dirty="0">
                <a:solidFill>
                  <a:srgbClr val="FFFFFF"/>
                </a:solidFill>
              </a:rPr>
              <a:t>” vem de um </a:t>
            </a:r>
            <a:r>
              <a:rPr lang="pt-PT" sz="1800" dirty="0" err="1">
                <a:solidFill>
                  <a:srgbClr val="FFFFFF"/>
                </a:solidFill>
              </a:rPr>
              <a:t>Shelter</a:t>
            </a:r>
            <a:r>
              <a:rPr lang="pt-PT" sz="1800" dirty="0">
                <a:solidFill>
                  <a:srgbClr val="FFFFFF"/>
                </a:solidFill>
              </a:rPr>
              <a:t> </a:t>
            </a:r>
            <a:r>
              <a:rPr lang="pt-PT" sz="1800" dirty="0" err="1">
                <a:solidFill>
                  <a:srgbClr val="FFFFFF"/>
                </a:solidFill>
              </a:rPr>
              <a:t>Agent</a:t>
            </a:r>
            <a:r>
              <a:rPr lang="pt-PT" sz="1800" dirty="0">
                <a:solidFill>
                  <a:srgbClr val="FFFFFF"/>
                </a:solidFill>
              </a:rPr>
              <a:t> a pedir para reabastecer determinado abrigo, e envia uma proposta onde especifica a sua distância a esse abrigo. Se for “</a:t>
            </a:r>
            <a:r>
              <a:rPr lang="pt-PT" sz="1800" dirty="0" err="1">
                <a:solidFill>
                  <a:srgbClr val="FFFFFF"/>
                </a:solidFill>
              </a:rPr>
              <a:t>confirm</a:t>
            </a:r>
            <a:r>
              <a:rPr lang="pt-PT" sz="1800" dirty="0">
                <a:solidFill>
                  <a:srgbClr val="FFFFFF"/>
                </a:solidFill>
              </a:rPr>
              <a:t>” significa que foi escolhido para reabastecer determinada abrigo, pelo que se desloca para lá, reabastece e torna-se novamente disponível (não voltando à base) .  Em cada comportamento cíclico são gastos recursos do camião caso o agente tenha sido acionado e depois existe uma avaliação da necessidade de mais recursos. Caso sejam necessários, o camião volta à base e reabastece, tornando-se depois novamente disponível.</a:t>
            </a:r>
            <a:endParaRPr lang="pt-PT" sz="5400" dirty="0">
              <a:solidFill>
                <a:srgbClr val="FFFFFF"/>
              </a:solidFill>
            </a:endParaRPr>
          </a:p>
        </p:txBody>
      </p:sp>
      <p:cxnSp>
        <p:nvCxnSpPr>
          <p:cNvPr id="11" name="Straight Connector 10">
            <a:extLst>
              <a:ext uri="{FF2B5EF4-FFF2-40B4-BE49-F238E27FC236}">
                <a16:creationId xmlns:a16="http://schemas.microsoft.com/office/drawing/2014/main" id="{B35B2D9E-D787-0640-44B7-5744978C72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A4A7C4-5023-67D5-C2A8-4BDC2EAB4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3242C5-CECD-D5D5-2860-596C04BB9F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FB67A2C0-A506-413A-3EAF-F7AD04B4A3C0}"/>
              </a:ext>
            </a:extLst>
          </p:cNvPr>
          <p:cNvSpPr txBox="1">
            <a:spLocks/>
          </p:cNvSpPr>
          <p:nvPr/>
        </p:nvSpPr>
        <p:spPr>
          <a:xfrm>
            <a:off x="9034271" y="642529"/>
            <a:ext cx="2871217" cy="5615320"/>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87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Contract</a:t>
            </a:r>
            <a:r>
              <a:rPr kumimoji="0" lang="pt-PT" sz="87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Net </a:t>
            </a: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a:t>
            </a:r>
            <a:r>
              <a:rPr kumimoji="0" lang="pt-PT" sz="44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Supplys</a:t>
            </a: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a:t>
            </a:r>
            <a:endParaRPr kumimoji="0" lang="pt-PT" sz="77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O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Shelter</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Agent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que inicia o protocolo envia para os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Supply</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Agents</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um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request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com a localização do abrigo e o número de recursos de cada tipo (água, comida e medicamentos) necessário. Cada um dos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Supply’s</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ou responde com uma proposta (distância a que está da célula) ou com uma rejeição por estar ocupado. O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Shelter</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Agent</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inicial avalia as propostas e escolhe a melhor, enviando mensagem de confirmação a um agente e de </a:t>
            </a:r>
            <a:r>
              <a:rPr kumimoji="0" lang="pt-PT" sz="3200" b="0" i="0" u="none" strike="noStrike" kern="1200" cap="none" spc="-100" normalizeH="0" baseline="0" noProof="0" dirty="0" err="1">
                <a:ln>
                  <a:noFill/>
                </a:ln>
                <a:solidFill>
                  <a:srgbClr val="FFFFFF"/>
                </a:solidFill>
                <a:effectLst/>
                <a:uLnTx/>
                <a:uFillTx/>
                <a:latin typeface="Batang" panose="02030600000101010101" pitchFamily="18" charset="-127"/>
                <a:ea typeface="Batang" panose="02030600000101010101" pitchFamily="18" charset="-127"/>
                <a:cs typeface="+mj-cs"/>
              </a:rPr>
              <a:t>desconfirmação</a:t>
            </a:r>
            <a:r>
              <a:rPr kumimoji="0" lang="pt-PT" sz="32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 aos outros.</a:t>
            </a:r>
            <a:br>
              <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br>
            <a:endPar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p:txBody>
      </p:sp>
    </p:spTree>
    <p:extLst>
      <p:ext uri="{BB962C8B-B14F-4D97-AF65-F5344CB8AC3E}">
        <p14:creationId xmlns:p14="http://schemas.microsoft.com/office/powerpoint/2010/main" val="343840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2C6CA3B-BEBF-B96E-AEE3-0DA1BD6E93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E9690E8-5C82-D966-5BB3-3DF8388F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09ACDDED-A102-1C9D-AC45-5B866257B6DD}"/>
              </a:ext>
            </a:extLst>
          </p:cNvPr>
          <p:cNvPicPr>
            <a:picLocks noChangeAspect="1"/>
          </p:cNvPicPr>
          <p:nvPr/>
        </p:nvPicPr>
        <p:blipFill>
          <a:blip r:embed="rId2">
            <a:alphaModFix amt="60000"/>
          </a:blip>
          <a:srcRect t="24982" r="-1" b="-1"/>
          <a:stretch/>
        </p:blipFill>
        <p:spPr>
          <a:xfrm>
            <a:off x="3048" y="0"/>
            <a:ext cx="12188952" cy="6857990"/>
          </a:xfrm>
          <a:prstGeom prst="rect">
            <a:avLst/>
          </a:prstGeom>
        </p:spPr>
      </p:pic>
      <p:sp>
        <p:nvSpPr>
          <p:cNvPr id="2" name="Título 1">
            <a:extLst>
              <a:ext uri="{FF2B5EF4-FFF2-40B4-BE49-F238E27FC236}">
                <a16:creationId xmlns:a16="http://schemas.microsoft.com/office/drawing/2014/main" id="{2C8157EE-35FC-ED9D-38B0-A4D052C72D52}"/>
              </a:ext>
            </a:extLst>
          </p:cNvPr>
          <p:cNvSpPr>
            <a:spLocks noGrp="1"/>
          </p:cNvSpPr>
          <p:nvPr>
            <p:ph type="ctrTitle"/>
          </p:nvPr>
        </p:nvSpPr>
        <p:spPr>
          <a:xfrm>
            <a:off x="560238" y="642528"/>
            <a:ext cx="8194676" cy="5643972"/>
          </a:xfrm>
        </p:spPr>
        <p:txBody>
          <a:bodyPr>
            <a:normAutofit/>
          </a:bodyPr>
          <a:lstStyle/>
          <a:p>
            <a:r>
              <a:rPr lang="pt-PT" dirty="0">
                <a:solidFill>
                  <a:srgbClr val="FFFFFF"/>
                </a:solidFill>
              </a:rPr>
              <a:t>Simulação Terramoto:</a:t>
            </a:r>
            <a:br>
              <a:rPr lang="pt-PT" sz="6000" dirty="0">
                <a:solidFill>
                  <a:srgbClr val="FFFFFF"/>
                </a:solidFill>
              </a:rPr>
            </a:br>
            <a:endParaRPr lang="pt-PT" sz="5400" dirty="0">
              <a:solidFill>
                <a:srgbClr val="FFFFFF"/>
              </a:solidFill>
            </a:endParaRPr>
          </a:p>
        </p:txBody>
      </p:sp>
      <p:cxnSp>
        <p:nvCxnSpPr>
          <p:cNvPr id="11" name="Straight Connector 10">
            <a:extLst>
              <a:ext uri="{FF2B5EF4-FFF2-40B4-BE49-F238E27FC236}">
                <a16:creationId xmlns:a16="http://schemas.microsoft.com/office/drawing/2014/main" id="{BD35BD81-F450-18F8-BEBA-736BA079A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BCB4DC-22D9-B97A-CA80-046BDD00FE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93D0FA9-33B7-39C7-3F02-8799FDBEE4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06AD78F3-7988-AA1D-BA3C-A560EF8040E1}"/>
              </a:ext>
            </a:extLst>
          </p:cNvPr>
          <p:cNvSpPr txBox="1">
            <a:spLocks/>
          </p:cNvSpPr>
          <p:nvPr/>
        </p:nvSpPr>
        <p:spPr>
          <a:xfrm>
            <a:off x="8883812" y="673088"/>
            <a:ext cx="3430574" cy="561532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Conclusões:</a:t>
            </a:r>
          </a:p>
          <a:p>
            <a:pPr marL="0" marR="0" lvl="0" indent="0" algn="l" defTabSz="914400" rtl="0" eaLnBrk="1" fontAlgn="auto" latinLnBrk="0" hangingPunct="1">
              <a:lnSpc>
                <a:spcPct val="90000"/>
              </a:lnSpc>
              <a:spcBef>
                <a:spcPct val="0"/>
              </a:spcBef>
              <a:spcAft>
                <a:spcPts val="0"/>
              </a:spcAft>
              <a:buClrTx/>
              <a:buSzTx/>
              <a:buFontTx/>
              <a:buNone/>
              <a:tabLst/>
              <a:defRPr/>
            </a:pPr>
            <a:r>
              <a:rPr lang="pt-PT" sz="1800" dirty="0">
                <a:solidFill>
                  <a:srgbClr val="FFFFFF"/>
                </a:solidFill>
              </a:rPr>
              <a:t>Neste teste as métricas foram muito positivas. Em 36 horas foi possível resgatar cerca de 88% dos mortos e feridos e abrigar mais de 70% dos civis. Os recursos entregues foram bem utilizados (mais de 90% da comida e água e mais de 80% dos medicamentos) e o número de recusas foi 0, o que significa que o sistema funcionou quase sem falhas.</a:t>
            </a:r>
            <a:br>
              <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br>
            <a:endPar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p:txBody>
      </p:sp>
      <p:pic>
        <p:nvPicPr>
          <p:cNvPr id="17" name="Imagem 16" descr="Uma imagem com texto, captura de ecrã, Tipo de letra, número&#10;&#10;Descrição gerada automaticamente">
            <a:extLst>
              <a:ext uri="{FF2B5EF4-FFF2-40B4-BE49-F238E27FC236}">
                <a16:creationId xmlns:a16="http://schemas.microsoft.com/office/drawing/2014/main" id="{248BE183-B542-0A71-BD52-6D2CE876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420" y="2110177"/>
            <a:ext cx="2984887" cy="2637636"/>
          </a:xfrm>
          <a:prstGeom prst="rect">
            <a:avLst/>
          </a:prstGeom>
        </p:spPr>
      </p:pic>
      <p:pic>
        <p:nvPicPr>
          <p:cNvPr id="19" name="Imagem 18" descr="Uma imagem com texto, captura de ecrã, software, quadrado&#10;&#10;Descrição gerada automaticamente">
            <a:extLst>
              <a:ext uri="{FF2B5EF4-FFF2-40B4-BE49-F238E27FC236}">
                <a16:creationId xmlns:a16="http://schemas.microsoft.com/office/drawing/2014/main" id="{FAA45878-E94A-61D3-E8B6-8DE5D4AFD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53" y="1871458"/>
            <a:ext cx="5567362" cy="3186112"/>
          </a:xfrm>
          <a:prstGeom prst="rect">
            <a:avLst/>
          </a:prstGeom>
        </p:spPr>
      </p:pic>
    </p:spTree>
    <p:extLst>
      <p:ext uri="{BB962C8B-B14F-4D97-AF65-F5344CB8AC3E}">
        <p14:creationId xmlns:p14="http://schemas.microsoft.com/office/powerpoint/2010/main" val="308187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2C2319C-C4C1-D228-F830-E1FA7ECAF95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B29D0FA-B46A-5E5F-1BDA-99C28E950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A56B0045-F15A-65E4-9D64-785F4BE80894}"/>
              </a:ext>
            </a:extLst>
          </p:cNvPr>
          <p:cNvPicPr>
            <a:picLocks noChangeAspect="1"/>
          </p:cNvPicPr>
          <p:nvPr/>
        </p:nvPicPr>
        <p:blipFill>
          <a:blip r:embed="rId2">
            <a:alphaModFix amt="60000"/>
          </a:blip>
          <a:srcRect t="24982" r="-1" b="-1"/>
          <a:stretch/>
        </p:blipFill>
        <p:spPr>
          <a:xfrm>
            <a:off x="3048" y="0"/>
            <a:ext cx="12188952" cy="6857990"/>
          </a:xfrm>
          <a:prstGeom prst="rect">
            <a:avLst/>
          </a:prstGeom>
        </p:spPr>
      </p:pic>
      <p:sp>
        <p:nvSpPr>
          <p:cNvPr id="2" name="Título 1">
            <a:extLst>
              <a:ext uri="{FF2B5EF4-FFF2-40B4-BE49-F238E27FC236}">
                <a16:creationId xmlns:a16="http://schemas.microsoft.com/office/drawing/2014/main" id="{2D32A96C-B543-C479-C554-27EDD8924EED}"/>
              </a:ext>
            </a:extLst>
          </p:cNvPr>
          <p:cNvSpPr>
            <a:spLocks noGrp="1"/>
          </p:cNvSpPr>
          <p:nvPr>
            <p:ph type="ctrTitle"/>
          </p:nvPr>
        </p:nvSpPr>
        <p:spPr>
          <a:xfrm>
            <a:off x="560238" y="642528"/>
            <a:ext cx="8194676" cy="5643972"/>
          </a:xfrm>
        </p:spPr>
        <p:txBody>
          <a:bodyPr>
            <a:normAutofit/>
          </a:bodyPr>
          <a:lstStyle/>
          <a:p>
            <a:r>
              <a:rPr lang="pt-PT" dirty="0">
                <a:solidFill>
                  <a:srgbClr val="FFFFFF"/>
                </a:solidFill>
              </a:rPr>
              <a:t>Simulação Tsunami:</a:t>
            </a:r>
            <a:br>
              <a:rPr lang="pt-PT" sz="6000" dirty="0">
                <a:solidFill>
                  <a:srgbClr val="FFFFFF"/>
                </a:solidFill>
              </a:rPr>
            </a:br>
            <a:endParaRPr lang="pt-PT" sz="5400" dirty="0">
              <a:solidFill>
                <a:srgbClr val="FFFFFF"/>
              </a:solidFill>
            </a:endParaRPr>
          </a:p>
        </p:txBody>
      </p:sp>
      <p:cxnSp>
        <p:nvCxnSpPr>
          <p:cNvPr id="11" name="Straight Connector 10">
            <a:extLst>
              <a:ext uri="{FF2B5EF4-FFF2-40B4-BE49-F238E27FC236}">
                <a16:creationId xmlns:a16="http://schemas.microsoft.com/office/drawing/2014/main" id="{BE9AFB8E-7226-C78D-A9D5-CF8F61DDF6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E318-F00D-FCE8-2B94-3C09307A98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A6B2DA-5E18-0387-A179-CAB29F8B41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1AD582B5-D219-5F53-5F24-8F27983F5BAF}"/>
              </a:ext>
            </a:extLst>
          </p:cNvPr>
          <p:cNvSpPr txBox="1">
            <a:spLocks/>
          </p:cNvSpPr>
          <p:nvPr/>
        </p:nvSpPr>
        <p:spPr>
          <a:xfrm>
            <a:off x="8883812" y="673088"/>
            <a:ext cx="3385276" cy="561532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Conclusões: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18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Neste teste as métricas foram positivas. Em 36 horas foi possível resgatar cerca de 75% dos mortos e feridos e abrigar mais de 80% dos civis. Os recursos entregues foram bem utilizados (mais de 90% da comida e água e mais de 80% dos medicamentos) e o número de recusas foram 2, o que significa que o sistema funcionou com poucas falhas.</a:t>
            </a:r>
            <a:br>
              <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br>
            <a:endPar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p:txBody>
      </p:sp>
      <p:pic>
        <p:nvPicPr>
          <p:cNvPr id="5" name="Imagem 4" descr="Uma imagem com captura de ecrã, texto, Software de multimédia, Software gráfico&#10;&#10;Descrição gerada automaticamente">
            <a:extLst>
              <a:ext uri="{FF2B5EF4-FFF2-40B4-BE49-F238E27FC236}">
                <a16:creationId xmlns:a16="http://schemas.microsoft.com/office/drawing/2014/main" id="{E16B4AAB-0446-556E-D517-4B196FA26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47" y="2078384"/>
            <a:ext cx="5560992" cy="3210080"/>
          </a:xfrm>
          <a:prstGeom prst="rect">
            <a:avLst/>
          </a:prstGeom>
        </p:spPr>
      </p:pic>
      <p:pic>
        <p:nvPicPr>
          <p:cNvPr id="8" name="Imagem 7" descr="Uma imagem com texto, captura de ecrã, Tipo de letra, número&#10;&#10;Descrição gerada automaticamente">
            <a:extLst>
              <a:ext uri="{FF2B5EF4-FFF2-40B4-BE49-F238E27FC236}">
                <a16:creationId xmlns:a16="http://schemas.microsoft.com/office/drawing/2014/main" id="{DB249723-865C-9B17-5664-20DDA99DC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325" y="2120301"/>
            <a:ext cx="2984885" cy="2617399"/>
          </a:xfrm>
          <a:prstGeom prst="rect">
            <a:avLst/>
          </a:prstGeom>
        </p:spPr>
      </p:pic>
    </p:spTree>
    <p:extLst>
      <p:ext uri="{BB962C8B-B14F-4D97-AF65-F5344CB8AC3E}">
        <p14:creationId xmlns:p14="http://schemas.microsoft.com/office/powerpoint/2010/main" val="242246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28E6D91-C09F-2A2F-8C2D-94507A6DC4C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69D9006-026F-BDC2-0C20-697B1320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pic>
        <p:nvPicPr>
          <p:cNvPr id="4" name="Picture 3" descr="Uma imagem com céu, nuvem, azul, captura de ecrã&#10;&#10;Descrição gerada automaticamente">
            <a:extLst>
              <a:ext uri="{FF2B5EF4-FFF2-40B4-BE49-F238E27FC236}">
                <a16:creationId xmlns:a16="http://schemas.microsoft.com/office/drawing/2014/main" id="{C20CFCF2-7B5E-B188-E725-4B0E4214C99E}"/>
              </a:ext>
            </a:extLst>
          </p:cNvPr>
          <p:cNvPicPr>
            <a:picLocks noChangeAspect="1"/>
          </p:cNvPicPr>
          <p:nvPr/>
        </p:nvPicPr>
        <p:blipFill>
          <a:blip r:embed="rId2">
            <a:alphaModFix amt="60000"/>
          </a:blip>
          <a:srcRect t="24982" r="-1" b="-1"/>
          <a:stretch/>
        </p:blipFill>
        <p:spPr>
          <a:xfrm>
            <a:off x="9560" y="0"/>
            <a:ext cx="12188952" cy="6857990"/>
          </a:xfrm>
          <a:prstGeom prst="rect">
            <a:avLst/>
          </a:prstGeom>
        </p:spPr>
      </p:pic>
      <p:sp>
        <p:nvSpPr>
          <p:cNvPr id="2" name="Título 1">
            <a:extLst>
              <a:ext uri="{FF2B5EF4-FFF2-40B4-BE49-F238E27FC236}">
                <a16:creationId xmlns:a16="http://schemas.microsoft.com/office/drawing/2014/main" id="{6F99DA79-4D49-6E26-79CC-F44B21710188}"/>
              </a:ext>
            </a:extLst>
          </p:cNvPr>
          <p:cNvSpPr>
            <a:spLocks noGrp="1"/>
          </p:cNvSpPr>
          <p:nvPr>
            <p:ph type="ctrTitle"/>
          </p:nvPr>
        </p:nvSpPr>
        <p:spPr>
          <a:xfrm>
            <a:off x="560238" y="642528"/>
            <a:ext cx="8194676" cy="5643972"/>
          </a:xfrm>
        </p:spPr>
        <p:txBody>
          <a:bodyPr>
            <a:normAutofit/>
          </a:bodyPr>
          <a:lstStyle/>
          <a:p>
            <a:r>
              <a:rPr lang="pt-PT" dirty="0">
                <a:solidFill>
                  <a:srgbClr val="FFFFFF"/>
                </a:solidFill>
              </a:rPr>
              <a:t>Simulação Terramoto + Tsunami:</a:t>
            </a:r>
            <a:br>
              <a:rPr lang="pt-PT" sz="6000" dirty="0">
                <a:solidFill>
                  <a:srgbClr val="FFFFFF"/>
                </a:solidFill>
              </a:rPr>
            </a:br>
            <a:endParaRPr lang="pt-PT" sz="5400" dirty="0">
              <a:solidFill>
                <a:srgbClr val="FFFFFF"/>
              </a:solidFill>
            </a:endParaRPr>
          </a:p>
        </p:txBody>
      </p:sp>
      <p:cxnSp>
        <p:nvCxnSpPr>
          <p:cNvPr id="11" name="Straight Connector 10">
            <a:extLst>
              <a:ext uri="{FF2B5EF4-FFF2-40B4-BE49-F238E27FC236}">
                <a16:creationId xmlns:a16="http://schemas.microsoft.com/office/drawing/2014/main" id="{EFD0AF33-4BED-7251-8309-CBA891EFD1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09A2CB-0939-892F-2EA6-9D49F6AE16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2A60DB-BB3A-9F53-C819-E18D7DFEE6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8D7C660D-3AB8-E383-F68F-89BB5FB21C62}"/>
              </a:ext>
            </a:extLst>
          </p:cNvPr>
          <p:cNvSpPr txBox="1">
            <a:spLocks/>
          </p:cNvSpPr>
          <p:nvPr/>
        </p:nvSpPr>
        <p:spPr>
          <a:xfrm>
            <a:off x="8883812" y="673088"/>
            <a:ext cx="3298628" cy="561532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spc="-100" baseline="0">
                <a:solidFill>
                  <a:schemeClr val="tx1"/>
                </a:solidFill>
                <a:latin typeface="Batang" panose="02030600000101010101" pitchFamily="18" charset="-127"/>
                <a:ea typeface="Batang" panose="02030600000101010101" pitchFamily="18"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44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Conclusões: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pt-PT" sz="18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t>Neste teste as métricas foram medianas. Em 36 horas foi possível resgatar cerca de 55% dos mortos e feridos e abrigar apenas 34% dos civis, o que não são boas indicações. No entanto, os recursos entregues foram bem utilizados (mais de 90% da comida e água e mais de 80% dos medicamentos) e o número de recusas foram 0, o que significa que o sistema funcionou com poucas falhas.</a:t>
            </a:r>
            <a:br>
              <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rPr>
            </a:br>
            <a:endParaRPr kumimoji="0" lang="pt-PT" sz="6000" b="0" i="0" u="none" strike="noStrike" kern="1200" cap="none" spc="-100" normalizeH="0" baseline="0" noProof="0" dirty="0">
              <a:ln>
                <a:noFill/>
              </a:ln>
              <a:solidFill>
                <a:srgbClr val="FFFFFF"/>
              </a:solidFill>
              <a:effectLst/>
              <a:uLnTx/>
              <a:uFillTx/>
              <a:latin typeface="Batang" panose="02030600000101010101" pitchFamily="18" charset="-127"/>
              <a:ea typeface="Batang" panose="02030600000101010101" pitchFamily="18" charset="-127"/>
              <a:cs typeface="+mj-cs"/>
            </a:endParaRPr>
          </a:p>
        </p:txBody>
      </p:sp>
      <p:pic>
        <p:nvPicPr>
          <p:cNvPr id="6" name="Imagem 5" descr="Uma imagem com texto, captura de ecrã, Tipo de letra, número&#10;&#10;Descrição gerada automaticamente">
            <a:extLst>
              <a:ext uri="{FF2B5EF4-FFF2-40B4-BE49-F238E27FC236}">
                <a16:creationId xmlns:a16="http://schemas.microsoft.com/office/drawing/2014/main" id="{C96EC8C4-FA84-22AA-C6C6-41929E1B4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227503"/>
            <a:ext cx="3265190" cy="2851977"/>
          </a:xfrm>
          <a:prstGeom prst="rect">
            <a:avLst/>
          </a:prstGeom>
        </p:spPr>
      </p:pic>
      <p:pic>
        <p:nvPicPr>
          <p:cNvPr id="18" name="Imagem 17" descr="Uma imagem com captura de ecrã, texto, diagrama, Software gráfico&#10;&#10;Descrição gerada automaticamente">
            <a:extLst>
              <a:ext uri="{FF2B5EF4-FFF2-40B4-BE49-F238E27FC236}">
                <a16:creationId xmlns:a16="http://schemas.microsoft.com/office/drawing/2014/main" id="{36D1F411-70D9-E342-73DB-B2617A6C2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59" y="2227503"/>
            <a:ext cx="5360775" cy="3190069"/>
          </a:xfrm>
          <a:prstGeom prst="rect">
            <a:avLst/>
          </a:prstGeom>
        </p:spPr>
      </p:pic>
    </p:spTree>
    <p:extLst>
      <p:ext uri="{BB962C8B-B14F-4D97-AF65-F5344CB8AC3E}">
        <p14:creationId xmlns:p14="http://schemas.microsoft.com/office/powerpoint/2010/main" val="2358213674"/>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131</TotalTime>
  <Words>1457</Words>
  <Application>Microsoft Office PowerPoint</Application>
  <PresentationFormat>Ecrã Panorâmico</PresentationFormat>
  <Paragraphs>28</Paragraphs>
  <Slides>10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10</vt:i4>
      </vt:variant>
    </vt:vector>
  </HeadingPairs>
  <TitlesOfParts>
    <vt:vector size="14" baseType="lpstr">
      <vt:lpstr>Batang</vt:lpstr>
      <vt:lpstr>Arial</vt:lpstr>
      <vt:lpstr>Avenir Next LT Pro Light</vt:lpstr>
      <vt:lpstr>AlignmentVTI</vt:lpstr>
      <vt:lpstr>Multi-Agent Disaster Response and Relief Coordination System</vt:lpstr>
      <vt:lpstr>Problem Context: (Acrescentar texto)</vt:lpstr>
      <vt:lpstr>Civil Agent: Existem 2 tipos de agentes que representam os civis e existe 1 agente civil de cada tipo em cada célula do mapa afetada pelo desastre. Um dos civis é o representante dos mortos e feridos, e vai enviar mensagens para um dos Responder Agents até receber a confirmação de que um Responder Agent se encontra a caminho, e o outro é o representante das pessoas desalojadas, e vai enviar mensagens para um dos Shelter Agents até receber confirmação de que um Shelter Agent se encontra a caminho.</vt:lpstr>
      <vt:lpstr>Responder Agent: Existem 20 Responder Agents espalhados por 6 localizações ao longo do mapa. Depois da catástrofe, só são iniciados os Responder Agents que não foram afetados pela mesma. Cada Responder Agent tem um comportamento repetitivo em que inicialmente espera por uma mensagem, que se chegar pode ser de “inform”, “request” ou “confirm”. Se for “inform”, vem de um civil a pedir ajuda e imediatamente inicia um contract net com os outros Responder Agents que estejam disponíveis, para ver quem está mais próximo do pedido de ajuda. Se for “request” vem de outro Responder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(não voltando à base).  </vt:lpstr>
      <vt:lpstr>Shelter Agent: Existem 12 Shelter Agents espalhados por 3 localizações ao longo do mapa. Depois da catástrofe, só são iniciados os Shelter Agents que não foram afetados pela mesma. Cada Shelter Agent tem um comportamento repetitivo em que inicialmente espera por uma mensagem, que se chegar pode ser de “inform”, “request” ou “confirm”. Se for “inform”, vem de um civil a pedir ajuda e imediatamente inicia um contract net com os outros Shelter Agents que estejam disponíveis, para ver quem está mais próximo do pedido de ajuda. Se for “request” vem de outro Shelter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  Em cada comportamento cíclico são gastos recursos do abrigo de acordo com a sua ocupação atual,, e depois existe uma avaliação da necessidade de mais recursos. Caso sejam necessários, inicia um contract net com os supply agentes nara ver quem lhe pode fornecer mais recursos. Caso esta ajuda chegue, o abrigo é reabastecido, caso contrário os civis ficam desalojados e este agente inicia um novo contract net com os outos shelters para verificar quem pode receber estes civis.</vt:lpstr>
      <vt:lpstr>Supply Agent: Existem 10 Supply Agents espalhados por 2 localizações ao longo do mapa. Depois da catástrofe, só são iniciados os Supply Agents que não foram afetados pela mesma. Cada Supply Agent tem um comportamento repetitivo em que inicialmente espera por uma mensagem, que se chegar pode ser de “request” ou “confirm”. Se for “request” vem de um Shelter Agent a pedir para reabastecer determinado abrigo, e envia uma proposta onde especifica a sua distância a esse abrigo. Se for “confirm” significa que foi escolhido para reabastecer determinada abrigo, pelo que se desloca para lá, reabastece e torna-se novamente disponível (não voltando à base) .  Em cada comportamento cíclico são gastos recursos do camião caso o agente tenha sido acionado e depois existe uma avaliação da necessidade de mais recursos. Caso sejam necessários, o camião volta à base e reabastece, tornando-se depois novamente disponível.</vt:lpstr>
      <vt:lpstr>Simulação Terramoto: </vt:lpstr>
      <vt:lpstr>Simulação Tsunami: </vt:lpstr>
      <vt:lpstr>Simulação Terramoto + Tsunami: </vt:lpstr>
      <vt:lpstr>Análise Crítica: No geral, pensamos que o trabalho está bem executado. Em todas as simulações, para 36 horas, as métricas medidadas são muito positivas e o sistema age com poucas falhas. Alguns pontos a rever e onde o trabalho poderia ser melhorado (na nossa opinião) são: - Os agentes poderiam incluir-se a si próprios no protocolo Contract Net (o sistema não prevê que o melhor agente para socorrer uma célula possa ser o agente que recebeu o pedido de ajuda) - Os Shelter Agents poderiam “dividir” os agentes desabrigados de uma célula entre si (o sistema não prevê que mais do que um Shelter Agent possa socorrer os civis desabrigados de uma determinada célula) - O sistema poderia estar melhor preparado para lidar com os fenómenos Terramoto e Tsunami simultaneamente (o sistema pretende ser realista, mas ao fazê-lo demonstra falta de capacidade para lidar com um fenómeno tão grande).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Verdasca Fernandes Macieira</dc:creator>
  <cp:lastModifiedBy>Francisco Verdasca Fernandes Macieira</cp:lastModifiedBy>
  <cp:revision>6</cp:revision>
  <dcterms:created xsi:type="dcterms:W3CDTF">2024-11-15T15:38:56Z</dcterms:created>
  <dcterms:modified xsi:type="dcterms:W3CDTF">2024-11-16T16:39:43Z</dcterms:modified>
</cp:coreProperties>
</file>