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6ea006f3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6ea006f3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703b645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703b645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6ea006f3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6ea006f3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703b6458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703b6458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6ea006f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6ea006f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6ea006f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6ea006f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6ea006f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6ea006f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6ea006f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6ea006f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6ea006f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6ea006f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ea006f3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ea006f3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03b645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703b645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ea006f3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ea006f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15768" l="14243" r="17046" t="15341"/>
          <a:stretch/>
        </p:blipFill>
        <p:spPr>
          <a:xfrm>
            <a:off x="7262174" y="11"/>
            <a:ext cx="1826900" cy="827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gastroconsa.com/patient-education/liver-cirrhosi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hyperlink" Target="https://www.gastroconsa.com/patient-education/liver-cirrhosi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019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Automatic evaluation of liver cirrhosis in lung cancer patients</a:t>
            </a:r>
            <a:endParaRPr sz="47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21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Battcock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with lab partner Theo Cohen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MPhys</a:t>
            </a:r>
            <a:r>
              <a:rPr lang="en" sz="2200"/>
              <a:t> final project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350" y="-44100"/>
            <a:ext cx="4268175" cy="2974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 b="22416" l="0" r="0" t="22411"/>
          <a:stretch/>
        </p:blipFill>
        <p:spPr>
          <a:xfrm>
            <a:off x="67025" y="2686626"/>
            <a:ext cx="4268175" cy="2359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2"/>
          <p:cNvCxnSpPr/>
          <p:nvPr/>
        </p:nvCxnSpPr>
        <p:spPr>
          <a:xfrm flipH="1" rot="10800000">
            <a:off x="2063050" y="1521225"/>
            <a:ext cx="1227900" cy="154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22"/>
          <p:cNvPicPr preferRelativeResize="0"/>
          <p:nvPr/>
        </p:nvPicPr>
        <p:blipFill rotWithShape="1">
          <a:blip r:embed="rId5">
            <a:alphaModFix/>
          </a:blip>
          <a:srcRect b="20873" l="0" r="0" t="0"/>
          <a:stretch/>
        </p:blipFill>
        <p:spPr>
          <a:xfrm>
            <a:off x="5283325" y="1940600"/>
            <a:ext cx="4040626" cy="320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2"/>
          <p:cNvCxnSpPr/>
          <p:nvPr/>
        </p:nvCxnSpPr>
        <p:spPr>
          <a:xfrm rot="10800000">
            <a:off x="6132475" y="2223100"/>
            <a:ext cx="716100" cy="79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2"/>
          <p:cNvSpPr txBox="1"/>
          <p:nvPr/>
        </p:nvSpPr>
        <p:spPr>
          <a:xfrm>
            <a:off x="0" y="2647100"/>
            <a:ext cx="17709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LSN = 1.29 ± 0.27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7178300" y="2430775"/>
            <a:ext cx="1965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LSN = 2.20 ± 0.32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vs Automatic Segmentation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749" y="1691350"/>
            <a:ext cx="7588499" cy="23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885425" y="4189150"/>
            <a:ext cx="7588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LSN scores for auto and manual segmentation show no </a:t>
            </a:r>
            <a:r>
              <a:rPr lang="en" sz="1800">
                <a:solidFill>
                  <a:srgbClr val="666666"/>
                </a:solidFill>
              </a:rPr>
              <a:t>significant</a:t>
            </a:r>
            <a:r>
              <a:rPr lang="en" sz="1800">
                <a:solidFill>
                  <a:srgbClr val="666666"/>
                </a:solidFill>
              </a:rPr>
              <a:t> difference.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26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792625"/>
            <a:ext cx="85206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What has been achieved</a:t>
            </a:r>
            <a:endParaRPr sz="12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liver was found from a full CT scan using the methods described.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An algorithmic method of evaluating the liver using an LSN score was developed.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Comparing the LSN results for manual segmentation and automatic segmentation using machine learning gave very similar results. It is therefore justified to use machine learning as a segmentation method.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/>
              <a:t>Future work needed</a:t>
            </a:r>
            <a:endParaRPr sz="12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LSN score determination still requires human input to select the region of interest which needs work before it can be full automated.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Analysis of livers with known levels of cirrhosis must be carried out to determine threshold LSN scores.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Large cohorts of patients’ data needs to be analysed to see if there is a connection between liver health and the outcome of treatment in lung cancer patients.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081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https://www.gastroconsa.com/patient-education/liver-cirrhosis/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</a:rPr>
              <a:t>E. Alpaydin, Introduction to Machine Learning. The MIT Press, 2010.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</a:rPr>
              <a:t>F. Chollet, Deep Learning with Python, 1st ed.   USA: Manning Publications Co., 2017.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</a:rPr>
              <a:t>A. Green, M. van Herk, and A. McWilliam, “Transfer learning for sarcopenia segmentation,” 2020.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</a:rPr>
              <a:t>A. D. Smith, C. R. Branch, K. Zand, C. Subramony, H. Zhang, K. Thaggard, R. Hosch, J. Bryan, A. Vasanji, M. Griswold, and X. Zhang, Liver surface nodularity quantification from routine CT images as a biomarker for detection and evaluation of cirrhosis," Radiology, vol. 280, no. 3, pp. 771 {781, 2020/04/20 2016. [Online]. Available: https://doi.org/10.1148/radiol.2016151542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to study if liver damage affects the treatment of lung cancer.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do so, large cohorts of patients’ data needs to be evaluated without extensive human input.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Therefore, an automatic system to evaluate the level of fibrosis and cirrhosis in the liver is needed.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Liver cirrhosis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225" y="44475"/>
            <a:ext cx="3287925" cy="22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935275"/>
            <a:ext cx="8743800" cy="29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liver is an important organ for the immune system. Damage to the liver may impede treatment for lung cancer using radiotherapy.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Build-up of scar tissue causes the liver to become fibrotic and appear wrinkled on its surface.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wrinkled surface appears on the CT scan slices as rough nodules.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comparing how wrinkled the surface is to the smooth surface of a supposed healthy liver, a biomarker for cirrhosis can be obtained.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529900" y="1666175"/>
            <a:ext cx="43074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https://www.gastroconsa.com/patient-education/liver-cirrhosis/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project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a fully automated system, we identified three key steps: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Identifying the liver from a full CT scan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Automatically segment the liver using a pre-trained neural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an evaluation method called the liver surface nodularity (LSN) score to assess level of fibrosis (level 4 fibrosis being cirrhosis)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the liver from full CT scan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programme needs to be able to find a section of the liver to evaluate from the input of a full CT scan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methods were tried: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Finding the liver using the maximum mean pixel value of each slice, as the liver appears bright and large respective to other tissue in the body.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connected components to find the bottom of the lung and the liver below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40622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4751" y="2831475"/>
            <a:ext cx="2193476" cy="215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2275" y="635225"/>
            <a:ext cx="2142149" cy="2109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8"/>
          <p:cNvCxnSpPr/>
          <p:nvPr/>
        </p:nvCxnSpPr>
        <p:spPr>
          <a:xfrm rot="10800000">
            <a:off x="1924975" y="570575"/>
            <a:ext cx="3310200" cy="6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8"/>
          <p:cNvCxnSpPr>
            <a:stCxn id="88" idx="1"/>
          </p:cNvCxnSpPr>
          <p:nvPr/>
        </p:nvCxnSpPr>
        <p:spPr>
          <a:xfrm flipH="1">
            <a:off x="2505451" y="3911288"/>
            <a:ext cx="432930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of algorithms which give a computer the ability to learn from experiences through completing tasks without being explicitly programmed to complete the tasks [2].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Neural network achieves this by iteratively altering weights of nodes in order to minimise a cost function, in this case 1 - Dice-Sorensen coefficient, DSC.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61 slices in training set, 5 in validation set and 6 in test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125" y="3957538"/>
            <a:ext cx="1597082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276825" y="4483225"/>
            <a:ext cx="4254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[2]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75" y="3086100"/>
            <a:ext cx="36629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673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cont’d.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cript provided by Dr Andrew Green at the University of Manchester for a transfer learning CNN for image segmentation through the addition of transpose convolutional and skip layers [4].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Trained for 45 epochs, DSC loss (1-DSC) of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effective CNN.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650" y="2823000"/>
            <a:ext cx="5008825" cy="228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650" y="2208125"/>
            <a:ext cx="1698600" cy="2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the LSN score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534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mask output from the CNN, a line for the supposed healthy liver surface was drawn (the blue line).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active contour algorithm on the original CT image was used to find a line for the true boundary of the liver (the red line).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calculating the distance between each point of the lines and taking the average gives the LSN score. Higher values indicate a rougher surface and a liver that is more likely to be cirrhotic [5].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975" y="571500"/>
            <a:ext cx="3990225" cy="39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