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61" r:id="rId4"/>
    <p:sldId id="266" r:id="rId5"/>
    <p:sldId id="269" r:id="rId6"/>
    <p:sldId id="263" r:id="rId7"/>
    <p:sldId id="267" r:id="rId8"/>
    <p:sldId id="268" r:id="rId9"/>
    <p:sldId id="265" r:id="rId10"/>
    <p:sldId id="270" r:id="rId11"/>
    <p:sldId id="259" r:id="rId12"/>
    <p:sldId id="260"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821" autoAdjust="0"/>
  </p:normalViewPr>
  <p:slideViewPr>
    <p:cSldViewPr snapToGrid="0">
      <p:cViewPr>
        <p:scale>
          <a:sx n="75" d="100"/>
          <a:sy n="75" d="100"/>
        </p:scale>
        <p:origin x="931"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DA190-4E46-44CB-A9F4-99DFD436CAB4}"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E97C7-9390-48CF-8141-BE4888258F31}" type="slidenum">
              <a:rPr lang="en-US" smtClean="0"/>
              <a:t>‹#›</a:t>
            </a:fld>
            <a:endParaRPr lang="en-US"/>
          </a:p>
        </p:txBody>
      </p:sp>
    </p:spTree>
    <p:extLst>
      <p:ext uri="{BB962C8B-B14F-4D97-AF65-F5344CB8AC3E}">
        <p14:creationId xmlns:p14="http://schemas.microsoft.com/office/powerpoint/2010/main" val="4201040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AE97C7-9390-48CF-8141-BE4888258F31}" type="slidenum">
              <a:rPr lang="en-US" smtClean="0"/>
              <a:t>2</a:t>
            </a:fld>
            <a:endParaRPr lang="en-US"/>
          </a:p>
        </p:txBody>
      </p:sp>
    </p:spTree>
    <p:extLst>
      <p:ext uri="{BB962C8B-B14F-4D97-AF65-F5344CB8AC3E}">
        <p14:creationId xmlns:p14="http://schemas.microsoft.com/office/powerpoint/2010/main" val="3960282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Tkinter</a:t>
            </a:r>
            <a:r>
              <a:rPr lang="en-US" dirty="0"/>
              <a:t> is a library that allows you to use </a:t>
            </a:r>
            <a:r>
              <a:rPr lang="en-US" dirty="0" err="1"/>
              <a:t>Tcl</a:t>
            </a:r>
            <a:r>
              <a:rPr lang="en-US" dirty="0"/>
              <a:t> (Tool Command Language)/</a:t>
            </a:r>
            <a:r>
              <a:rPr lang="en-US" dirty="0" err="1"/>
              <a:t>Tk</a:t>
            </a:r>
            <a:r>
              <a:rPr lang="en-US" dirty="0"/>
              <a:t> (graphical interface toolkit) in Python to make GUIs. Basically, anything that is displayed on the screen is done with </a:t>
            </a:r>
            <a:r>
              <a:rPr lang="en-US" dirty="0" err="1"/>
              <a:t>Tkinter</a:t>
            </a:r>
            <a:r>
              <a:rPr lang="en-US" dirty="0"/>
              <a:t>, </a:t>
            </a:r>
            <a:r>
              <a:rPr lang="en-US" dirty="0" err="1"/>
              <a:t>althought</a:t>
            </a:r>
            <a:r>
              <a:rPr lang="en-US" dirty="0"/>
              <a:t> it doesn’t do any of the actually processing. PIL is the standard Python Image Library, and is used for opening the images, obtaining the pixel data, editing the pixel data, and saving images. It contains an </a:t>
            </a:r>
            <a:r>
              <a:rPr lang="en-US" dirty="0" err="1"/>
              <a:t>ImageTk</a:t>
            </a:r>
            <a:r>
              <a:rPr lang="en-US" dirty="0"/>
              <a:t> object which is </a:t>
            </a:r>
            <a:r>
              <a:rPr lang="en-US" dirty="0" err="1"/>
              <a:t>is</a:t>
            </a:r>
            <a:r>
              <a:rPr lang="en-US" dirty="0"/>
              <a:t> a convenient way to interface with </a:t>
            </a:r>
            <a:r>
              <a:rPr lang="en-US" dirty="0" err="1"/>
              <a:t>Tkinter</a:t>
            </a:r>
            <a:r>
              <a:rPr lang="en-US" dirty="0"/>
              <a:t>. </a:t>
            </a:r>
          </a:p>
          <a:p>
            <a:r>
              <a:rPr lang="en-US" dirty="0" err="1"/>
              <a:t>ImageCV</a:t>
            </a:r>
            <a:r>
              <a:rPr lang="en-US" dirty="0"/>
              <a:t> was used for the various blurring algorithms. Although it wouldn’t be a lot of work to write these functions yourself, the </a:t>
            </a:r>
            <a:r>
              <a:rPr lang="en-US" dirty="0" err="1"/>
              <a:t>ImageCV</a:t>
            </a:r>
            <a:r>
              <a:rPr lang="en-US" dirty="0"/>
              <a:t> functions in python are usually more efficient and easy to use. They also let you modify all of the </a:t>
            </a:r>
            <a:r>
              <a:rPr lang="en-US" dirty="0" err="1"/>
              <a:t>paremeters</a:t>
            </a:r>
            <a:r>
              <a:rPr lang="en-US" dirty="0"/>
              <a:t> in the equations (which is useful if you more or less know what you’re doing). </a:t>
            </a:r>
          </a:p>
          <a:p>
            <a:r>
              <a:rPr lang="en-US" dirty="0"/>
              <a:t>(Mention that I “threw it together” in X hours?)</a:t>
            </a:r>
          </a:p>
        </p:txBody>
      </p:sp>
      <p:sp>
        <p:nvSpPr>
          <p:cNvPr id="4" name="Slide Number Placeholder 3"/>
          <p:cNvSpPr>
            <a:spLocks noGrp="1"/>
          </p:cNvSpPr>
          <p:nvPr>
            <p:ph type="sldNum" sz="quarter" idx="10"/>
          </p:nvPr>
        </p:nvSpPr>
        <p:spPr/>
        <p:txBody>
          <a:bodyPr/>
          <a:lstStyle/>
          <a:p>
            <a:fld id="{F8AE97C7-9390-48CF-8141-BE4888258F31}" type="slidenum">
              <a:rPr lang="en-US" smtClean="0"/>
              <a:t>11</a:t>
            </a:fld>
            <a:endParaRPr lang="en-US"/>
          </a:p>
        </p:txBody>
      </p:sp>
    </p:spTree>
    <p:extLst>
      <p:ext uri="{BB962C8B-B14F-4D97-AF65-F5344CB8AC3E}">
        <p14:creationId xmlns:p14="http://schemas.microsoft.com/office/powerpoint/2010/main" val="82573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AE97C7-9390-48CF-8141-BE4888258F31}" type="slidenum">
              <a:rPr lang="en-US" smtClean="0"/>
              <a:t>12</a:t>
            </a:fld>
            <a:endParaRPr lang="en-US"/>
          </a:p>
        </p:txBody>
      </p:sp>
    </p:spTree>
    <p:extLst>
      <p:ext uri="{BB962C8B-B14F-4D97-AF65-F5344CB8AC3E}">
        <p14:creationId xmlns:p14="http://schemas.microsoft.com/office/powerpoint/2010/main" val="425560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filters have their output as a linear function of the input; output pixels' value is a linear combination of the values of the pixels in the input pixel's region. On the other hand, nonlinear </a:t>
            </a:r>
            <a:r>
              <a:rPr lang="en-US" dirty="0" err="1"/>
              <a:t>filters's</a:t>
            </a:r>
            <a:r>
              <a:rPr lang="en-US" dirty="0"/>
              <a:t> outputs cannot be reconciled as linear combinations of the input values. This usually involves some sort of non-linear weighting.</a:t>
            </a:r>
          </a:p>
        </p:txBody>
      </p:sp>
      <p:sp>
        <p:nvSpPr>
          <p:cNvPr id="4" name="Slide Number Placeholder 3"/>
          <p:cNvSpPr>
            <a:spLocks noGrp="1"/>
          </p:cNvSpPr>
          <p:nvPr>
            <p:ph type="sldNum" sz="quarter" idx="10"/>
          </p:nvPr>
        </p:nvSpPr>
        <p:spPr/>
        <p:txBody>
          <a:bodyPr/>
          <a:lstStyle/>
          <a:p>
            <a:fld id="{F8AE97C7-9390-48CF-8141-BE4888258F31}" type="slidenum">
              <a:rPr lang="en-US" smtClean="0"/>
              <a:t>3</a:t>
            </a:fld>
            <a:endParaRPr lang="en-US"/>
          </a:p>
        </p:txBody>
      </p:sp>
    </p:spTree>
    <p:extLst>
      <p:ext uri="{BB962C8B-B14F-4D97-AF65-F5344CB8AC3E}">
        <p14:creationId xmlns:p14="http://schemas.microsoft.com/office/powerpoint/2010/main" val="3301476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where things get really complicated. In terms of image processing, convolution adds each element (pixel) of an image to its local neighbors, weighted by a kernel, a chosen weighting matrix. </a:t>
            </a:r>
          </a:p>
          <a:p>
            <a:endParaRPr lang="en-US" dirty="0"/>
          </a:p>
          <a:p>
            <a:r>
              <a:rPr lang="en-US" dirty="0"/>
              <a:t>You place the </a:t>
            </a:r>
            <a:r>
              <a:rPr lang="en-US" dirty="0" err="1"/>
              <a:t>NxN</a:t>
            </a:r>
            <a:r>
              <a:rPr lang="en-US" dirty="0"/>
              <a:t> kernel centered over an </a:t>
            </a:r>
            <a:r>
              <a:rPr lang="en-US" dirty="0" err="1"/>
              <a:t>NxN</a:t>
            </a:r>
            <a:r>
              <a:rPr lang="en-US" dirty="0"/>
              <a:t> pixel region of an image</a:t>
            </a:r>
          </a:p>
          <a:p>
            <a:pPr lvl="1"/>
            <a:r>
              <a:rPr lang="en-US" dirty="0"/>
              <a:t>Multiply each kernel element with the pixel value it overlaps</a:t>
            </a:r>
          </a:p>
          <a:p>
            <a:pPr lvl="1"/>
            <a:r>
              <a:rPr lang="en-US" dirty="0"/>
              <a:t>Sum up, new value</a:t>
            </a:r>
          </a:p>
          <a:p>
            <a:r>
              <a:rPr lang="en-US" dirty="0"/>
              <a:t>	Identity kernel (does nothing), edge detection kernel (makes the image negative/black and white, accentuates edges), box blur kernel (linear) (takes the average of a 3x3 window), and gaussian blur kernel (non-linear) (takes the gaussian distribution-weighted average of a 5x5 window)</a:t>
            </a:r>
          </a:p>
        </p:txBody>
      </p:sp>
      <p:sp>
        <p:nvSpPr>
          <p:cNvPr id="4" name="Slide Number Placeholder 3"/>
          <p:cNvSpPr>
            <a:spLocks noGrp="1"/>
          </p:cNvSpPr>
          <p:nvPr>
            <p:ph type="sldNum" sz="quarter" idx="10"/>
          </p:nvPr>
        </p:nvSpPr>
        <p:spPr/>
        <p:txBody>
          <a:bodyPr/>
          <a:lstStyle/>
          <a:p>
            <a:fld id="{F8AE97C7-9390-48CF-8141-BE4888258F31}" type="slidenum">
              <a:rPr lang="en-US" smtClean="0"/>
              <a:t>4</a:t>
            </a:fld>
            <a:endParaRPr lang="en-US"/>
          </a:p>
        </p:txBody>
      </p:sp>
    </p:spTree>
    <p:extLst>
      <p:ext uri="{BB962C8B-B14F-4D97-AF65-F5344CB8AC3E}">
        <p14:creationId xmlns:p14="http://schemas.microsoft.com/office/powerpoint/2010/main" val="2066214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representation of how convolution acts upon functions. The boxes are </a:t>
            </a:r>
            <a:r>
              <a:rPr lang="en-US" dirty="0" err="1"/>
              <a:t>squarewaves</a:t>
            </a:r>
            <a:r>
              <a:rPr lang="en-US" dirty="0"/>
              <a:t>, representing box filtering. Basically, you have two functions, f and g. You hold one stationary, and move the other across it with constant time. As time passes you take the integral of their product: in affect, the area of the intersection of the two functions</a:t>
            </a:r>
          </a:p>
          <a:p>
            <a:endParaRPr lang="en-US" dirty="0"/>
          </a:p>
          <a:p>
            <a:r>
              <a:rPr lang="en-US" dirty="0"/>
              <a:t>This visual representation shows that if you keep convoluting with box filters, you eventually arrive at a gaussian-like wave. This visually represents how box filtering over and over again approximates the gaussian distribution.</a:t>
            </a:r>
          </a:p>
        </p:txBody>
      </p:sp>
      <p:sp>
        <p:nvSpPr>
          <p:cNvPr id="4" name="Slide Number Placeholder 3"/>
          <p:cNvSpPr>
            <a:spLocks noGrp="1"/>
          </p:cNvSpPr>
          <p:nvPr>
            <p:ph type="sldNum" sz="quarter" idx="10"/>
          </p:nvPr>
        </p:nvSpPr>
        <p:spPr/>
        <p:txBody>
          <a:bodyPr/>
          <a:lstStyle/>
          <a:p>
            <a:fld id="{F8AE97C7-9390-48CF-8141-BE4888258F31}" type="slidenum">
              <a:rPr lang="en-US" smtClean="0"/>
              <a:t>5</a:t>
            </a:fld>
            <a:endParaRPr lang="en-US"/>
          </a:p>
        </p:txBody>
      </p:sp>
    </p:spTree>
    <p:extLst>
      <p:ext uri="{BB962C8B-B14F-4D97-AF65-F5344CB8AC3E}">
        <p14:creationId xmlns:p14="http://schemas.microsoft.com/office/powerpoint/2010/main" val="3595609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a linear filter. Every output pixel has a value calculated from the average value of it's neighboring pixels. This is a low-pass, blurring filter. This is the most simple kind of blur, and is used to approximate a Gaussian Blur (using the box blur a lot, by the central limit theorem, gets the result of a gaussian blur)!</a:t>
            </a:r>
          </a:p>
        </p:txBody>
      </p:sp>
      <p:sp>
        <p:nvSpPr>
          <p:cNvPr id="4" name="Slide Number Placeholder 3"/>
          <p:cNvSpPr>
            <a:spLocks noGrp="1"/>
          </p:cNvSpPr>
          <p:nvPr>
            <p:ph type="sldNum" sz="quarter" idx="10"/>
          </p:nvPr>
        </p:nvSpPr>
        <p:spPr/>
        <p:txBody>
          <a:bodyPr/>
          <a:lstStyle/>
          <a:p>
            <a:fld id="{F8AE97C7-9390-48CF-8141-BE4888258F31}" type="slidenum">
              <a:rPr lang="en-US" smtClean="0"/>
              <a:t>6</a:t>
            </a:fld>
            <a:endParaRPr lang="en-US"/>
          </a:p>
        </p:txBody>
      </p:sp>
    </p:spTree>
    <p:extLst>
      <p:ext uri="{BB962C8B-B14F-4D97-AF65-F5344CB8AC3E}">
        <p14:creationId xmlns:p14="http://schemas.microsoft.com/office/powerpoint/2010/main" val="4261807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a nonlinear filter. It employs the gaussian (relating to normal distribution) to calculate the transformation to apply to each pixel in an image. The gaussian function creates a surface that creates a weighted average of each pixel's neighborhood. In effect, each pixel's value is set to be the average of pixel values present in a radius around the original pixel as determined by a gaussian distribution </a:t>
            </a:r>
          </a:p>
        </p:txBody>
      </p:sp>
      <p:sp>
        <p:nvSpPr>
          <p:cNvPr id="4" name="Slide Number Placeholder 3"/>
          <p:cNvSpPr>
            <a:spLocks noGrp="1"/>
          </p:cNvSpPr>
          <p:nvPr>
            <p:ph type="sldNum" sz="quarter" idx="10"/>
          </p:nvPr>
        </p:nvSpPr>
        <p:spPr/>
        <p:txBody>
          <a:bodyPr/>
          <a:lstStyle/>
          <a:p>
            <a:fld id="{F8AE97C7-9390-48CF-8141-BE4888258F31}" type="slidenum">
              <a:rPr lang="en-US" smtClean="0"/>
              <a:t>7</a:t>
            </a:fld>
            <a:endParaRPr lang="en-US"/>
          </a:p>
        </p:txBody>
      </p:sp>
    </p:spTree>
    <p:extLst>
      <p:ext uri="{BB962C8B-B14F-4D97-AF65-F5344CB8AC3E}">
        <p14:creationId xmlns:p14="http://schemas.microsoft.com/office/powerpoint/2010/main" val="1298507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-image sharpening technique. Named for how it uses a blurred negative image of the original image to create a mask of the original image; that </a:t>
            </a:r>
            <a:r>
              <a:rPr lang="en-US" dirty="0" err="1"/>
              <a:t>unsharped</a:t>
            </a:r>
            <a:r>
              <a:rPr lang="en-US" dirty="0"/>
              <a:t> mask is combined with the original image to create an image that is less blurry. Though the resulting image is clearer, it can be a less accurate representation. </a:t>
            </a:r>
            <a:r>
              <a:rPr lang="en-US" dirty="0" err="1"/>
              <a:t>Unsharp</a:t>
            </a:r>
            <a:r>
              <a:rPr lang="en-US" dirty="0"/>
              <a:t> masking can be linear or nonlinear, and in the context of signal processing (E79!!!) it is a filter that amplifies high-frequency components of a signal and cancels low-frequency information (high pass filter). The result is that image sharpness increases</a:t>
            </a:r>
          </a:p>
          <a:p>
            <a:r>
              <a:rPr lang="en-US" dirty="0"/>
              <a:t>	-In digital processing, software creates a blurred copy of the original image with gaussian blur. Then, it compares this blurred mask of the image to the original, and with a user-defined threshold setting, the images are subtracted from one another; this removes the blurred (analogous to low-frequency) portions of the photo. If applied to the whole image, this can increase image noise or cause conspicuous edge effects, so </a:t>
            </a:r>
            <a:r>
              <a:rPr lang="en-US" dirty="0" err="1"/>
              <a:t>unsharp</a:t>
            </a:r>
            <a:r>
              <a:rPr lang="en-US" dirty="0"/>
              <a:t> masking is usually applied only to desired regions.</a:t>
            </a:r>
          </a:p>
        </p:txBody>
      </p:sp>
      <p:sp>
        <p:nvSpPr>
          <p:cNvPr id="4" name="Slide Number Placeholder 3"/>
          <p:cNvSpPr>
            <a:spLocks noGrp="1"/>
          </p:cNvSpPr>
          <p:nvPr>
            <p:ph type="sldNum" sz="quarter" idx="10"/>
          </p:nvPr>
        </p:nvSpPr>
        <p:spPr/>
        <p:txBody>
          <a:bodyPr/>
          <a:lstStyle/>
          <a:p>
            <a:fld id="{F8AE97C7-9390-48CF-8141-BE4888258F31}" type="slidenum">
              <a:rPr lang="en-US" smtClean="0"/>
              <a:t>8</a:t>
            </a:fld>
            <a:endParaRPr lang="en-US"/>
          </a:p>
        </p:txBody>
      </p:sp>
    </p:spTree>
    <p:extLst>
      <p:ext uri="{BB962C8B-B14F-4D97-AF65-F5344CB8AC3E}">
        <p14:creationId xmlns:p14="http://schemas.microsoft.com/office/powerpoint/2010/main" val="176551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-Median Filtering: Nonlinear filtering technique, usually used to remove noise from an image (or a signal). It is usually used as a pre-processing step to improve results for other processing steps, such as edge detection. It has potential to preserve edges while removing noise. Median filters run through the image pixel by pixel, and replaces pixel values with the median of neighboring pixels. For 2D images each pixel has a "window" of neighbors, which can be several different patterns: box, cross, or others.</a:t>
            </a:r>
          </a:p>
        </p:txBody>
      </p:sp>
      <p:sp>
        <p:nvSpPr>
          <p:cNvPr id="4" name="Slide Number Placeholder 3"/>
          <p:cNvSpPr>
            <a:spLocks noGrp="1"/>
          </p:cNvSpPr>
          <p:nvPr>
            <p:ph type="sldNum" sz="quarter" idx="10"/>
          </p:nvPr>
        </p:nvSpPr>
        <p:spPr/>
        <p:txBody>
          <a:bodyPr/>
          <a:lstStyle/>
          <a:p>
            <a:fld id="{F8AE97C7-9390-48CF-8141-BE4888258F31}" type="slidenum">
              <a:rPr lang="en-US" smtClean="0"/>
              <a:t>9</a:t>
            </a:fld>
            <a:endParaRPr lang="en-US"/>
          </a:p>
        </p:txBody>
      </p:sp>
    </p:spTree>
    <p:extLst>
      <p:ext uri="{BB962C8B-B14F-4D97-AF65-F5344CB8AC3E}">
        <p14:creationId xmlns:p14="http://schemas.microsoft.com/office/powerpoint/2010/main" val="1926586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intensity, depth, luminosity, </a:t>
            </a:r>
            <a:r>
              <a:rPr lang="en-US" dirty="0" err="1"/>
              <a:t>etc</a:t>
            </a:r>
            <a:r>
              <a:rPr lang="en-US" dirty="0"/>
              <a:t> </a:t>
            </a:r>
          </a:p>
          <a:p>
            <a:r>
              <a:rPr lang="en-US" dirty="0"/>
              <a:t>Explain why it’s good at preserving edges </a:t>
            </a:r>
          </a:p>
          <a:p>
            <a:r>
              <a:rPr lang="en-US" dirty="0"/>
              <a:t>If we increase spatial parameter (sigma d) it blends colors at a further distance </a:t>
            </a:r>
          </a:p>
          <a:p>
            <a:r>
              <a:rPr lang="en-US" dirty="0"/>
              <a:t>If we increase the range parameter (sigma r), it approaches the gaussian distribution</a:t>
            </a:r>
          </a:p>
        </p:txBody>
      </p:sp>
      <p:sp>
        <p:nvSpPr>
          <p:cNvPr id="4" name="Slide Number Placeholder 3"/>
          <p:cNvSpPr>
            <a:spLocks noGrp="1"/>
          </p:cNvSpPr>
          <p:nvPr>
            <p:ph type="sldNum" sz="quarter" idx="10"/>
          </p:nvPr>
        </p:nvSpPr>
        <p:spPr/>
        <p:txBody>
          <a:bodyPr/>
          <a:lstStyle/>
          <a:p>
            <a:fld id="{F8AE97C7-9390-48CF-8141-BE4888258F31}" type="slidenum">
              <a:rPr lang="en-US" smtClean="0"/>
              <a:t>10</a:t>
            </a:fld>
            <a:endParaRPr lang="en-US"/>
          </a:p>
        </p:txBody>
      </p:sp>
    </p:spTree>
    <p:extLst>
      <p:ext uri="{BB962C8B-B14F-4D97-AF65-F5344CB8AC3E}">
        <p14:creationId xmlns:p14="http://schemas.microsoft.com/office/powerpoint/2010/main" val="238858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0AD3D6-0E5F-4B53-88A2-A72A0390B39F}"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348967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0AD3D6-0E5F-4B53-88A2-A72A0390B39F}"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26450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0AD3D6-0E5F-4B53-88A2-A72A0390B39F}"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1448705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0AD3D6-0E5F-4B53-88A2-A72A0390B39F}"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35F7D-DD87-44D1-A184-817B3CBF4FC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9098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0AD3D6-0E5F-4B53-88A2-A72A0390B39F}"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1928607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F0AD3D6-0E5F-4B53-88A2-A72A0390B39F}"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880779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F0AD3D6-0E5F-4B53-88A2-A72A0390B39F}"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53846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AD3D6-0E5F-4B53-88A2-A72A0390B39F}"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245573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AD3D6-0E5F-4B53-88A2-A72A0390B39F}"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228382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AD3D6-0E5F-4B53-88A2-A72A0390B39F}"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399063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0AD3D6-0E5F-4B53-88A2-A72A0390B39F}"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270028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0AD3D6-0E5F-4B53-88A2-A72A0390B39F}"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412012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0AD3D6-0E5F-4B53-88A2-A72A0390B39F}" type="datetimeFigureOut">
              <a:rPr lang="en-US" smtClean="0"/>
              <a:t>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162522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0AD3D6-0E5F-4B53-88A2-A72A0390B39F}"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276838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AD3D6-0E5F-4B53-88A2-A72A0390B39F}"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352633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0AD3D6-0E5F-4B53-88A2-A72A0390B39F}"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136907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0AD3D6-0E5F-4B53-88A2-A72A0390B39F}"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35F7D-DD87-44D1-A184-817B3CBF4FC1}" type="slidenum">
              <a:rPr lang="en-US" smtClean="0"/>
              <a:t>‹#›</a:t>
            </a:fld>
            <a:endParaRPr lang="en-US"/>
          </a:p>
        </p:txBody>
      </p:sp>
    </p:spTree>
    <p:extLst>
      <p:ext uri="{BB962C8B-B14F-4D97-AF65-F5344CB8AC3E}">
        <p14:creationId xmlns:p14="http://schemas.microsoft.com/office/powerpoint/2010/main" val="426794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F0AD3D6-0E5F-4B53-88A2-A72A0390B39F}" type="datetimeFigureOut">
              <a:rPr lang="en-US" smtClean="0"/>
              <a:t>12/1/2017</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535F7D-DD87-44D1-A184-817B3CBF4FC1}" type="slidenum">
              <a:rPr lang="en-US" smtClean="0"/>
              <a:t>‹#›</a:t>
            </a:fld>
            <a:endParaRPr lang="en-US"/>
          </a:p>
        </p:txBody>
      </p:sp>
    </p:spTree>
    <p:extLst>
      <p:ext uri="{BB962C8B-B14F-4D97-AF65-F5344CB8AC3E}">
        <p14:creationId xmlns:p14="http://schemas.microsoft.com/office/powerpoint/2010/main" val="196498129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Nonlinear_filter" TargetMode="External"/><Relationship Id="rId13" Type="http://schemas.openxmlformats.org/officeDocument/2006/relationships/hyperlink" Target="https://en.wikipedia.org/wiki/Gaussian_blur" TargetMode="External"/><Relationship Id="rId3" Type="http://schemas.openxmlformats.org/officeDocument/2006/relationships/hyperlink" Target="https://stackoverflow.com/questions/18537918/set-window-icon" TargetMode="External"/><Relationship Id="rId7" Type="http://schemas.openxmlformats.org/officeDocument/2006/relationships/hyperlink" Target="https://en.wikipedia.org/wiki/Unsharp_masking" TargetMode="External"/><Relationship Id="rId12" Type="http://schemas.openxmlformats.org/officeDocument/2006/relationships/hyperlink" Target="https://en.wikipedia.org/wiki/Box_blur" TargetMode="External"/><Relationship Id="rId17" Type="http://schemas.openxmlformats.org/officeDocument/2006/relationships/hyperlink" Target="https://en.wikipedia.org/wiki/Kernel_(image_processing)" TargetMode="External"/><Relationship Id="rId2" Type="http://schemas.openxmlformats.org/officeDocument/2006/relationships/hyperlink" Target="https://www.youtube.com/watch?v=JBME1ZyHiP8" TargetMode="External"/><Relationship Id="rId16" Type="http://schemas.openxmlformats.org/officeDocument/2006/relationships/hyperlink" Target="https://en.wikipedia.org/wiki/Salt-and-pepper_noise" TargetMode="External"/><Relationship Id="rId1" Type="http://schemas.openxmlformats.org/officeDocument/2006/relationships/slideLayout" Target="../slideLayouts/slideLayout3.xml"/><Relationship Id="rId6" Type="http://schemas.openxmlformats.org/officeDocument/2006/relationships/hyperlink" Target="https://www.scribd.com/document/186896423/Wjarosz-Convolution-2001" TargetMode="External"/><Relationship Id="rId11" Type="http://schemas.openxmlformats.org/officeDocument/2006/relationships/hyperlink" Target="https://en.wikipedia.org/wiki/Convolution" TargetMode="External"/><Relationship Id="rId5" Type="http://schemas.openxmlformats.org/officeDocument/2006/relationships/hyperlink" Target="https://docs.opencv.org/2.4/doc/tutorials/imgproc/gausian_median_blur_bilateral_filter/gausian_median_blur_bilateral_filter.html" TargetMode="External"/><Relationship Id="rId15" Type="http://schemas.openxmlformats.org/officeDocument/2006/relationships/hyperlink" Target="https://en.wikipedia.org/wiki/Noise_(signal_processing)" TargetMode="External"/><Relationship Id="rId10" Type="http://schemas.openxmlformats.org/officeDocument/2006/relationships/hyperlink" Target="https://en.wikipedia.org/wiki/Deconvolution" TargetMode="External"/><Relationship Id="rId4" Type="http://schemas.openxmlformats.org/officeDocument/2006/relationships/hyperlink" Target="https://stackoverflow.com/questions/14134892/convert-image-from-pil-to-opencv-format" TargetMode="External"/><Relationship Id="rId9" Type="http://schemas.openxmlformats.org/officeDocument/2006/relationships/hyperlink" Target="https://en.wikipedia.org/wiki/Mask_(computing)" TargetMode="External"/><Relationship Id="rId14" Type="http://schemas.openxmlformats.org/officeDocument/2006/relationships/hyperlink" Target="https://en.wikipedia.org/wiki/Median_fil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74AE-10BB-43EF-A694-B06049AC9A08}"/>
              </a:ext>
            </a:extLst>
          </p:cNvPr>
          <p:cNvSpPr>
            <a:spLocks noGrp="1"/>
          </p:cNvSpPr>
          <p:nvPr>
            <p:ph type="ctrTitle"/>
          </p:nvPr>
        </p:nvSpPr>
        <p:spPr>
          <a:xfrm>
            <a:off x="345331" y="583342"/>
            <a:ext cx="11501337" cy="4445864"/>
          </a:xfrm>
        </p:spPr>
        <p:txBody>
          <a:bodyPr>
            <a:normAutofit/>
          </a:bodyPr>
          <a:lstStyle/>
          <a:p>
            <a:r>
              <a:rPr lang="en-US" dirty="0">
                <a:latin typeface="Bahnschrift" panose="020B0502040204020203" pitchFamily="34" charset="0"/>
              </a:rPr>
              <a:t>ENGR CL 057: stem</a:t>
            </a:r>
            <a:r>
              <a:rPr lang="en-US" cap="none" dirty="0">
                <a:latin typeface="Bahnschrift" panose="020B0502040204020203" pitchFamily="34" charset="0"/>
              </a:rPr>
              <a:t>s</a:t>
            </a:r>
            <a:r>
              <a:rPr lang="en-US" dirty="0">
                <a:latin typeface="Bahnschrift" panose="020B0502040204020203" pitchFamily="34" charset="0"/>
              </a:rPr>
              <a:t> CORE Lab</a:t>
            </a:r>
            <a:br>
              <a:rPr lang="en-US" dirty="0">
                <a:latin typeface="Bahnschrift" panose="020B0502040204020203" pitchFamily="34" charset="0"/>
              </a:rPr>
            </a:br>
            <a:r>
              <a:rPr lang="en-US" dirty="0">
                <a:latin typeface="Bahnschrift" panose="020B0502040204020203" pitchFamily="34" charset="0"/>
              </a:rPr>
              <a:t>Blurring and Noise Removal in Photographs</a:t>
            </a:r>
            <a:br>
              <a:rPr lang="en-US" dirty="0">
                <a:latin typeface="Bahnschrift" panose="020B0502040204020203" pitchFamily="34" charset="0"/>
              </a:rPr>
            </a:br>
            <a:br>
              <a:rPr lang="en-US" sz="2800" dirty="0">
                <a:latin typeface="Bahnschrift" panose="020B0502040204020203" pitchFamily="34" charset="0"/>
              </a:rPr>
            </a:br>
            <a:r>
              <a:rPr lang="en-US" sz="2800" dirty="0">
                <a:latin typeface="Bahnschrift" panose="020B0502040204020203" pitchFamily="34" charset="0"/>
              </a:rPr>
              <a:t>~or~</a:t>
            </a:r>
            <a:br>
              <a:rPr lang="en-US" sz="2800" dirty="0">
                <a:latin typeface="Bahnschrift" panose="020B0502040204020203" pitchFamily="34" charset="0"/>
              </a:rPr>
            </a:br>
            <a:br>
              <a:rPr lang="en-US" sz="2800" dirty="0">
                <a:latin typeface="Bahnschrift" panose="020B0502040204020203" pitchFamily="34" charset="0"/>
              </a:rPr>
            </a:br>
            <a:r>
              <a:rPr lang="en-US" sz="4400" dirty="0">
                <a:latin typeface="Bahnschrift" panose="020B0502040204020203" pitchFamily="34" charset="0"/>
              </a:rPr>
              <a:t>How nearsighted people see the world</a:t>
            </a:r>
          </a:p>
        </p:txBody>
      </p:sp>
      <p:sp>
        <p:nvSpPr>
          <p:cNvPr id="3" name="Subtitle 2">
            <a:extLst>
              <a:ext uri="{FF2B5EF4-FFF2-40B4-BE49-F238E27FC236}">
                <a16:creationId xmlns:a16="http://schemas.microsoft.com/office/drawing/2014/main" id="{278D69F3-7BA3-45F2-8C04-0076C447E74C}"/>
              </a:ext>
            </a:extLst>
          </p:cNvPr>
          <p:cNvSpPr>
            <a:spLocks noGrp="1"/>
          </p:cNvSpPr>
          <p:nvPr>
            <p:ph type="subTitle" idx="1"/>
          </p:nvPr>
        </p:nvSpPr>
        <p:spPr>
          <a:xfrm>
            <a:off x="1595268" y="5213872"/>
            <a:ext cx="9001462" cy="607979"/>
          </a:xfrm>
        </p:spPr>
        <p:txBody>
          <a:bodyPr>
            <a:normAutofit/>
          </a:bodyPr>
          <a:lstStyle/>
          <a:p>
            <a:r>
              <a:rPr lang="en-US" dirty="0"/>
              <a:t>Gabriel Bessler and Richard Zhang</a:t>
            </a:r>
          </a:p>
          <a:p>
            <a:endParaRPr lang="en-US" dirty="0"/>
          </a:p>
        </p:txBody>
      </p:sp>
      <p:sp>
        <p:nvSpPr>
          <p:cNvPr id="4" name="TextBox 3">
            <a:extLst>
              <a:ext uri="{FF2B5EF4-FFF2-40B4-BE49-F238E27FC236}">
                <a16:creationId xmlns:a16="http://schemas.microsoft.com/office/drawing/2014/main" id="{02EEC620-3326-4DE4-8652-D9B9F5A8F8A6}"/>
              </a:ext>
            </a:extLst>
          </p:cNvPr>
          <p:cNvSpPr txBox="1"/>
          <p:nvPr/>
        </p:nvSpPr>
        <p:spPr>
          <a:xfrm>
            <a:off x="0" y="6006517"/>
            <a:ext cx="12192000" cy="307777"/>
          </a:xfrm>
          <a:prstGeom prst="rect">
            <a:avLst/>
          </a:prstGeom>
          <a:noFill/>
        </p:spPr>
        <p:txBody>
          <a:bodyPr wrap="square" rtlCol="0">
            <a:spAutoFit/>
          </a:bodyPr>
          <a:lstStyle/>
          <a:p>
            <a:pPr algn="ctr"/>
            <a:r>
              <a:rPr lang="en-US" sz="1400" dirty="0"/>
              <a:t>https://github.com/gabrielbessler/CoreLabProject</a:t>
            </a:r>
          </a:p>
        </p:txBody>
      </p:sp>
      <p:cxnSp>
        <p:nvCxnSpPr>
          <p:cNvPr id="5" name="Straight Arrow Connector 4">
            <a:extLst>
              <a:ext uri="{FF2B5EF4-FFF2-40B4-BE49-F238E27FC236}">
                <a16:creationId xmlns:a16="http://schemas.microsoft.com/office/drawing/2014/main" id="{DCC3F7CA-CA35-4B1D-81C0-8527B720164E}"/>
              </a:ext>
            </a:extLst>
          </p:cNvPr>
          <p:cNvCxnSpPr>
            <a:cxnSpLocks/>
          </p:cNvCxnSpPr>
          <p:nvPr/>
        </p:nvCxnSpPr>
        <p:spPr>
          <a:xfrm flipH="1" flipV="1">
            <a:off x="1867710" y="1314929"/>
            <a:ext cx="1536970" cy="505838"/>
          </a:xfrm>
          <a:prstGeom prst="straightConnector1">
            <a:avLst/>
          </a:prstGeom>
          <a:ln w="66675">
            <a:tailEnd type="non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21499158-027D-4495-BC6A-A84C3120C4B3}"/>
              </a:ext>
            </a:extLst>
          </p:cNvPr>
          <p:cNvCxnSpPr>
            <a:cxnSpLocks/>
          </p:cNvCxnSpPr>
          <p:nvPr/>
        </p:nvCxnSpPr>
        <p:spPr>
          <a:xfrm flipH="1">
            <a:off x="1867710" y="1314929"/>
            <a:ext cx="1536970" cy="505838"/>
          </a:xfrm>
          <a:prstGeom prst="straightConnector1">
            <a:avLst/>
          </a:prstGeom>
          <a:ln w="66675">
            <a:tailEnd type="none"/>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0B318855-0B30-42E3-8C53-269992CF9E42}"/>
              </a:ext>
            </a:extLst>
          </p:cNvPr>
          <p:cNvCxnSpPr>
            <a:cxnSpLocks/>
          </p:cNvCxnSpPr>
          <p:nvPr/>
        </p:nvCxnSpPr>
        <p:spPr>
          <a:xfrm flipH="1" flipV="1">
            <a:off x="5684649" y="1268939"/>
            <a:ext cx="1736877" cy="548640"/>
          </a:xfrm>
          <a:prstGeom prst="straightConnector1">
            <a:avLst/>
          </a:prstGeom>
          <a:ln w="66675">
            <a:tailEnd type="non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803B3CA9-46E1-47B1-B733-BCA4F7CD62A7}"/>
              </a:ext>
            </a:extLst>
          </p:cNvPr>
          <p:cNvCxnSpPr>
            <a:cxnSpLocks/>
          </p:cNvCxnSpPr>
          <p:nvPr/>
        </p:nvCxnSpPr>
        <p:spPr>
          <a:xfrm flipH="1">
            <a:off x="5684649" y="1268939"/>
            <a:ext cx="1736877" cy="549686"/>
          </a:xfrm>
          <a:prstGeom prst="straightConnector1">
            <a:avLst/>
          </a:prstGeom>
          <a:ln w="66675">
            <a:tailEnd type="non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3088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A071-0F8C-475B-94C5-33A44BB31C82}"/>
              </a:ext>
            </a:extLst>
          </p:cNvPr>
          <p:cNvSpPr>
            <a:spLocks noGrp="1"/>
          </p:cNvSpPr>
          <p:nvPr>
            <p:ph type="title"/>
          </p:nvPr>
        </p:nvSpPr>
        <p:spPr>
          <a:xfrm>
            <a:off x="941363" y="144998"/>
            <a:ext cx="10353761" cy="1326321"/>
          </a:xfrm>
        </p:spPr>
        <p:txBody>
          <a:bodyPr/>
          <a:lstStyle/>
          <a:p>
            <a:r>
              <a:rPr lang="en-US" dirty="0"/>
              <a:t>Bilateral Filter</a:t>
            </a:r>
          </a:p>
        </p:txBody>
      </p:sp>
      <p:sp>
        <p:nvSpPr>
          <p:cNvPr id="3" name="Content Placeholder 2">
            <a:extLst>
              <a:ext uri="{FF2B5EF4-FFF2-40B4-BE49-F238E27FC236}">
                <a16:creationId xmlns:a16="http://schemas.microsoft.com/office/drawing/2014/main" id="{6F9F4F61-048E-4BF3-BE2E-2662A4914AD3}"/>
              </a:ext>
            </a:extLst>
          </p:cNvPr>
          <p:cNvSpPr>
            <a:spLocks noGrp="1"/>
          </p:cNvSpPr>
          <p:nvPr>
            <p:ph sz="half" idx="1"/>
          </p:nvPr>
        </p:nvSpPr>
        <p:spPr>
          <a:xfrm>
            <a:off x="913795" y="1935921"/>
            <a:ext cx="5106004" cy="3702881"/>
          </a:xfrm>
        </p:spPr>
        <p:txBody>
          <a:bodyPr/>
          <a:lstStyle/>
          <a:p>
            <a:r>
              <a:rPr lang="en-US" dirty="0"/>
              <a:t>Like a box filter, but NON-linear </a:t>
            </a:r>
          </a:p>
          <a:p>
            <a:r>
              <a:rPr lang="en-US" dirty="0">
                <a:solidFill>
                  <a:schemeClr val="accent6">
                    <a:lumMod val="75000"/>
                  </a:schemeClr>
                </a:solidFill>
              </a:rPr>
              <a:t>Weighted</a:t>
            </a:r>
            <a:r>
              <a:rPr lang="en-US" dirty="0"/>
              <a:t> average around each pixel </a:t>
            </a:r>
          </a:p>
          <a:p>
            <a:pPr lvl="1"/>
            <a:r>
              <a:rPr lang="en-US" dirty="0">
                <a:solidFill>
                  <a:schemeClr val="accent6">
                    <a:lumMod val="75000"/>
                  </a:schemeClr>
                </a:solidFill>
              </a:rPr>
              <a:t>Weight</a:t>
            </a:r>
            <a:r>
              <a:rPr lang="en-US" dirty="0"/>
              <a:t> =  F(</a:t>
            </a:r>
            <a:r>
              <a:rPr lang="en-US" dirty="0">
                <a:solidFill>
                  <a:srgbClr val="FF0000"/>
                </a:solidFill>
              </a:rPr>
              <a:t>Euclidean</a:t>
            </a:r>
            <a:r>
              <a:rPr lang="en-US" dirty="0"/>
              <a:t> distance, </a:t>
            </a:r>
            <a:r>
              <a:rPr lang="en-US" dirty="0">
                <a:solidFill>
                  <a:schemeClr val="tx2">
                    <a:lumMod val="90000"/>
                  </a:schemeClr>
                </a:solidFill>
              </a:rPr>
              <a:t>Color</a:t>
            </a:r>
            <a:r>
              <a:rPr lang="en-US" dirty="0"/>
              <a:t> distance, and more)   </a:t>
            </a:r>
          </a:p>
          <a:p>
            <a:r>
              <a:rPr lang="en-US" dirty="0"/>
              <a:t>Great at preserving (sharp) edges while removing noise (e.g. textures).	</a:t>
            </a:r>
          </a:p>
        </p:txBody>
      </p:sp>
      <p:pic>
        <p:nvPicPr>
          <p:cNvPr id="6" name="Content Placeholder 5">
            <a:extLst>
              <a:ext uri="{FF2B5EF4-FFF2-40B4-BE49-F238E27FC236}">
                <a16:creationId xmlns:a16="http://schemas.microsoft.com/office/drawing/2014/main" id="{60725DCD-1590-46E3-8CAC-84DAD01BE7B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21408" y="1616518"/>
            <a:ext cx="4930567" cy="716342"/>
          </a:xfrm>
        </p:spPr>
      </p:pic>
      <p:pic>
        <p:nvPicPr>
          <p:cNvPr id="8" name="Picture 7">
            <a:extLst>
              <a:ext uri="{FF2B5EF4-FFF2-40B4-BE49-F238E27FC236}">
                <a16:creationId xmlns:a16="http://schemas.microsoft.com/office/drawing/2014/main" id="{66153E7C-8BD0-41B0-9FBC-1E08F33D22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0480" y="2896678"/>
            <a:ext cx="2271698" cy="2894522"/>
          </a:xfrm>
          <a:prstGeom prst="rect">
            <a:avLst/>
          </a:prstGeom>
        </p:spPr>
      </p:pic>
      <p:pic>
        <p:nvPicPr>
          <p:cNvPr id="10" name="Picture 9">
            <a:extLst>
              <a:ext uri="{FF2B5EF4-FFF2-40B4-BE49-F238E27FC236}">
                <a16:creationId xmlns:a16="http://schemas.microsoft.com/office/drawing/2014/main" id="{53902097-9806-4EED-8D8E-338CA63A1D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4863" y="2855832"/>
            <a:ext cx="2271697" cy="2935368"/>
          </a:xfrm>
          <a:prstGeom prst="rect">
            <a:avLst/>
          </a:prstGeom>
        </p:spPr>
      </p:pic>
      <p:sp>
        <p:nvSpPr>
          <p:cNvPr id="11" name="Arrow: Right 10">
            <a:extLst>
              <a:ext uri="{FF2B5EF4-FFF2-40B4-BE49-F238E27FC236}">
                <a16:creationId xmlns:a16="http://schemas.microsoft.com/office/drawing/2014/main" id="{0E33E18F-2418-44C1-95FB-437C6CA15F5D}"/>
              </a:ext>
            </a:extLst>
          </p:cNvPr>
          <p:cNvSpPr/>
          <p:nvPr/>
        </p:nvSpPr>
        <p:spPr>
          <a:xfrm>
            <a:off x="8503920" y="4124960"/>
            <a:ext cx="1402080" cy="3860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935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2DB7-6BDC-4765-9DA7-D41F016631AF}"/>
              </a:ext>
            </a:extLst>
          </p:cNvPr>
          <p:cNvSpPr>
            <a:spLocks noGrp="1"/>
          </p:cNvSpPr>
          <p:nvPr>
            <p:ph type="title"/>
          </p:nvPr>
        </p:nvSpPr>
        <p:spPr>
          <a:xfrm>
            <a:off x="1229244" y="657226"/>
            <a:ext cx="9733512" cy="567567"/>
          </a:xfrm>
        </p:spPr>
        <p:txBody>
          <a:bodyPr/>
          <a:lstStyle/>
          <a:p>
            <a:r>
              <a:rPr lang="en-US" dirty="0"/>
              <a:t>&lt;Programming&gt;</a:t>
            </a:r>
          </a:p>
        </p:txBody>
      </p:sp>
      <p:sp>
        <p:nvSpPr>
          <p:cNvPr id="3" name="Text Placeholder 2">
            <a:extLst>
              <a:ext uri="{FF2B5EF4-FFF2-40B4-BE49-F238E27FC236}">
                <a16:creationId xmlns:a16="http://schemas.microsoft.com/office/drawing/2014/main" id="{681C2F6B-99D2-40C9-93F8-69419C598D59}"/>
              </a:ext>
            </a:extLst>
          </p:cNvPr>
          <p:cNvSpPr>
            <a:spLocks noGrp="1"/>
          </p:cNvSpPr>
          <p:nvPr>
            <p:ph type="body" idx="1"/>
          </p:nvPr>
        </p:nvSpPr>
        <p:spPr>
          <a:xfrm>
            <a:off x="1229244" y="2368513"/>
            <a:ext cx="10144573" cy="1969807"/>
          </a:xfrm>
        </p:spPr>
        <p:txBody>
          <a:bodyPr>
            <a:normAutofit/>
          </a:bodyPr>
          <a:lstStyle/>
          <a:p>
            <a:pPr algn="l"/>
            <a:r>
              <a:rPr lang="en-US" dirty="0" err="1">
                <a:solidFill>
                  <a:srgbClr val="00B0F0"/>
                </a:solidFill>
              </a:rPr>
              <a:t>Tkinter</a:t>
            </a:r>
            <a:r>
              <a:rPr lang="en-US" dirty="0"/>
              <a:t>-based GUI 						</a:t>
            </a:r>
          </a:p>
          <a:p>
            <a:pPr algn="l"/>
            <a:r>
              <a:rPr lang="en-US" dirty="0">
                <a:solidFill>
                  <a:srgbClr val="00B0F0"/>
                </a:solidFill>
              </a:rPr>
              <a:t>PIL</a:t>
            </a:r>
            <a:r>
              <a:rPr lang="en-US" dirty="0"/>
              <a:t> (Python Image Library) for Image Processing</a:t>
            </a:r>
          </a:p>
          <a:p>
            <a:pPr algn="l"/>
            <a:r>
              <a:rPr lang="en-US" dirty="0" err="1">
                <a:solidFill>
                  <a:schemeClr val="tx2">
                    <a:lumMod val="50000"/>
                  </a:schemeClr>
                </a:solidFill>
              </a:rPr>
              <a:t>ImageCV</a:t>
            </a:r>
            <a:r>
              <a:rPr lang="en-US" dirty="0"/>
              <a:t> for Algorithms				</a:t>
            </a:r>
          </a:p>
          <a:p>
            <a:endParaRPr lang="en-US" dirty="0"/>
          </a:p>
        </p:txBody>
      </p:sp>
      <p:sp>
        <p:nvSpPr>
          <p:cNvPr id="4" name="TextBox 3">
            <a:extLst>
              <a:ext uri="{FF2B5EF4-FFF2-40B4-BE49-F238E27FC236}">
                <a16:creationId xmlns:a16="http://schemas.microsoft.com/office/drawing/2014/main" id="{1F581117-C7EB-4E94-B84C-87C89CB25A06}"/>
              </a:ext>
            </a:extLst>
          </p:cNvPr>
          <p:cNvSpPr txBox="1"/>
          <p:nvPr/>
        </p:nvSpPr>
        <p:spPr>
          <a:xfrm>
            <a:off x="1023807" y="1740521"/>
            <a:ext cx="4379054" cy="461665"/>
          </a:xfrm>
          <a:prstGeom prst="rect">
            <a:avLst/>
          </a:prstGeom>
          <a:noFill/>
        </p:spPr>
        <p:txBody>
          <a:bodyPr wrap="square" rtlCol="0">
            <a:spAutoFit/>
          </a:bodyPr>
          <a:lstStyle/>
          <a:p>
            <a:r>
              <a:rPr lang="en-US" sz="2400" dirty="0"/>
              <a:t>Python* Libraries: </a:t>
            </a:r>
          </a:p>
        </p:txBody>
      </p:sp>
      <p:sp>
        <p:nvSpPr>
          <p:cNvPr id="5" name="TextBox 4">
            <a:extLst>
              <a:ext uri="{FF2B5EF4-FFF2-40B4-BE49-F238E27FC236}">
                <a16:creationId xmlns:a16="http://schemas.microsoft.com/office/drawing/2014/main" id="{AA9FC194-0BAA-457E-9B36-4E3D7EDDDDDE}"/>
              </a:ext>
            </a:extLst>
          </p:cNvPr>
          <p:cNvSpPr txBox="1"/>
          <p:nvPr/>
        </p:nvSpPr>
        <p:spPr>
          <a:xfrm>
            <a:off x="8170876" y="5831442"/>
            <a:ext cx="3514987" cy="369332"/>
          </a:xfrm>
          <a:prstGeom prst="rect">
            <a:avLst/>
          </a:prstGeom>
          <a:noFill/>
        </p:spPr>
        <p:txBody>
          <a:bodyPr wrap="square" rtlCol="0">
            <a:spAutoFit/>
          </a:bodyPr>
          <a:lstStyle/>
          <a:p>
            <a:r>
              <a:rPr lang="en-US" dirty="0"/>
              <a:t>*working in Version 3.6.1 </a:t>
            </a:r>
          </a:p>
        </p:txBody>
      </p:sp>
      <p:sp>
        <p:nvSpPr>
          <p:cNvPr id="6" name="TextBox 5">
            <a:extLst>
              <a:ext uri="{FF2B5EF4-FFF2-40B4-BE49-F238E27FC236}">
                <a16:creationId xmlns:a16="http://schemas.microsoft.com/office/drawing/2014/main" id="{FDDCDE1E-3262-4D53-B55A-2B7D5758D17F}"/>
              </a:ext>
            </a:extLst>
          </p:cNvPr>
          <p:cNvSpPr txBox="1"/>
          <p:nvPr/>
        </p:nvSpPr>
        <p:spPr>
          <a:xfrm>
            <a:off x="1023807" y="4382727"/>
            <a:ext cx="9326996" cy="1600438"/>
          </a:xfrm>
          <a:prstGeom prst="rect">
            <a:avLst/>
          </a:prstGeom>
          <a:noFill/>
        </p:spPr>
        <p:txBody>
          <a:bodyPr wrap="square" rtlCol="0">
            <a:spAutoFit/>
          </a:bodyPr>
          <a:lstStyle/>
          <a:p>
            <a:r>
              <a:rPr lang="en-US" sz="1600" dirty="0"/>
              <a:t>Running the Script:</a:t>
            </a:r>
          </a:p>
          <a:p>
            <a:r>
              <a:rPr lang="en-US" sz="1600" dirty="0">
                <a:solidFill>
                  <a:srgbClr val="FF0000"/>
                </a:solidFill>
              </a:rPr>
              <a:t>python main.py </a:t>
            </a:r>
            <a:r>
              <a:rPr lang="en-US" sz="1600" dirty="0"/>
              <a:t>[-v] </a:t>
            </a:r>
            <a:r>
              <a:rPr lang="en-US" sz="1600" dirty="0">
                <a:solidFill>
                  <a:srgbClr val="FF0000"/>
                </a:solidFill>
              </a:rPr>
              <a:t>[-w=WIDTH] [-h=HEIGHT] </a:t>
            </a:r>
            <a:r>
              <a:rPr lang="en-US" sz="1600" dirty="0"/>
              <a:t>[-s]</a:t>
            </a:r>
          </a:p>
          <a:p>
            <a:endParaRPr lang="en-US" sz="1600" dirty="0"/>
          </a:p>
          <a:p>
            <a:r>
              <a:rPr lang="en-US" sz="1600" dirty="0"/>
              <a:t>v turns on detailed mode </a:t>
            </a:r>
          </a:p>
          <a:p>
            <a:r>
              <a:rPr lang="en-US" sz="1600" dirty="0"/>
              <a:t>s shows output pictures in default OS picture display </a:t>
            </a:r>
          </a:p>
          <a:p>
            <a:endParaRPr lang="en-US" dirty="0"/>
          </a:p>
        </p:txBody>
      </p:sp>
    </p:spTree>
    <p:extLst>
      <p:ext uri="{BB962C8B-B14F-4D97-AF65-F5344CB8AC3E}">
        <p14:creationId xmlns:p14="http://schemas.microsoft.com/office/powerpoint/2010/main" val="175557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19E8-CF64-417D-B903-1D3C56F35E07}"/>
              </a:ext>
            </a:extLst>
          </p:cNvPr>
          <p:cNvSpPr>
            <a:spLocks noGrp="1"/>
          </p:cNvSpPr>
          <p:nvPr>
            <p:ph type="title"/>
          </p:nvPr>
        </p:nvSpPr>
        <p:spPr>
          <a:xfrm>
            <a:off x="1229244" y="294720"/>
            <a:ext cx="9733512" cy="1500187"/>
          </a:xfrm>
        </p:spPr>
        <p:txBody>
          <a:bodyPr>
            <a:normAutofit/>
          </a:bodyPr>
          <a:lstStyle/>
          <a:p>
            <a:r>
              <a:rPr lang="en-US" dirty="0"/>
              <a:t>Results </a:t>
            </a:r>
            <a:br>
              <a:rPr lang="en-US" dirty="0"/>
            </a:br>
            <a:r>
              <a:rPr lang="en-US" dirty="0"/>
              <a:t>(see through the eyes of </a:t>
            </a:r>
            <a:r>
              <a:rPr lang="en-US" dirty="0" err="1"/>
              <a:t>gabe</a:t>
            </a:r>
            <a:r>
              <a:rPr lang="en-US" dirty="0"/>
              <a:t> - and other nearsighted people))</a:t>
            </a:r>
          </a:p>
        </p:txBody>
      </p:sp>
      <p:pic>
        <p:nvPicPr>
          <p:cNvPr id="5" name="Picture 4">
            <a:extLst>
              <a:ext uri="{FF2B5EF4-FFF2-40B4-BE49-F238E27FC236}">
                <a16:creationId xmlns:a16="http://schemas.microsoft.com/office/drawing/2014/main" id="{03B6B714-3B0A-4EA4-AD38-D5C7EA805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1405" y="2011679"/>
            <a:ext cx="6269189" cy="4179459"/>
          </a:xfrm>
          <a:prstGeom prst="rect">
            <a:avLst/>
          </a:prstGeom>
        </p:spPr>
      </p:pic>
    </p:spTree>
    <p:extLst>
      <p:ext uri="{BB962C8B-B14F-4D97-AF65-F5344CB8AC3E}">
        <p14:creationId xmlns:p14="http://schemas.microsoft.com/office/powerpoint/2010/main" val="177627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A5D1-5640-4D57-9B08-8A076A2D9440}"/>
              </a:ext>
            </a:extLst>
          </p:cNvPr>
          <p:cNvSpPr>
            <a:spLocks noGrp="1"/>
          </p:cNvSpPr>
          <p:nvPr>
            <p:ph type="title"/>
          </p:nvPr>
        </p:nvSpPr>
        <p:spPr>
          <a:xfrm>
            <a:off x="0" y="279722"/>
            <a:ext cx="12192000" cy="760513"/>
          </a:xfrm>
        </p:spPr>
        <p:txBody>
          <a:bodyPr/>
          <a:lstStyle/>
          <a:p>
            <a:r>
              <a:rPr lang="en-US" dirty="0"/>
              <a:t>Sources</a:t>
            </a:r>
          </a:p>
        </p:txBody>
      </p:sp>
      <p:sp>
        <p:nvSpPr>
          <p:cNvPr id="3" name="Text Placeholder 2">
            <a:extLst>
              <a:ext uri="{FF2B5EF4-FFF2-40B4-BE49-F238E27FC236}">
                <a16:creationId xmlns:a16="http://schemas.microsoft.com/office/drawing/2014/main" id="{852EC226-CAEF-477A-8257-BF8CB5CFFCFB}"/>
              </a:ext>
            </a:extLst>
          </p:cNvPr>
          <p:cNvSpPr>
            <a:spLocks noGrp="1"/>
          </p:cNvSpPr>
          <p:nvPr>
            <p:ph type="body" idx="1"/>
          </p:nvPr>
        </p:nvSpPr>
        <p:spPr>
          <a:xfrm>
            <a:off x="710184" y="1040234"/>
            <a:ext cx="10771632" cy="5408691"/>
          </a:xfrm>
        </p:spPr>
        <p:txBody>
          <a:bodyPr>
            <a:normAutofit fontScale="62500" lnSpcReduction="20000"/>
          </a:bodyPr>
          <a:lstStyle/>
          <a:p>
            <a:pPr marL="457200" indent="-457200" algn="l">
              <a:buAutoNum type="arabicPeriod"/>
            </a:pPr>
            <a:r>
              <a:rPr lang="en-US" sz="1800" dirty="0" err="1"/>
              <a:t>SentDex</a:t>
            </a:r>
            <a:r>
              <a:rPr lang="en-US" sz="1800" dirty="0"/>
              <a:t> – </a:t>
            </a:r>
            <a:r>
              <a:rPr lang="en-US" sz="1800" dirty="0" err="1"/>
              <a:t>Tkinter</a:t>
            </a:r>
            <a:r>
              <a:rPr lang="en-US" sz="1800" dirty="0"/>
              <a:t> tutorials </a:t>
            </a:r>
            <a:r>
              <a:rPr lang="en-US" sz="1800" dirty="0">
                <a:hlinkClick r:id="rId2"/>
              </a:rPr>
              <a:t>https://www.youtube.com/watch?v=JBME1ZyHiP8</a:t>
            </a:r>
            <a:endParaRPr lang="en-US" sz="1800" dirty="0"/>
          </a:p>
          <a:p>
            <a:pPr marL="457200" indent="-457200" algn="l">
              <a:buAutoNum type="arabicPeriod"/>
            </a:pPr>
            <a:r>
              <a:rPr lang="en-US" sz="1800" dirty="0" err="1"/>
              <a:t>Stackoverflow</a:t>
            </a:r>
            <a:r>
              <a:rPr lang="en-US" sz="1800" dirty="0"/>
              <a:t>: </a:t>
            </a:r>
          </a:p>
          <a:p>
            <a:pPr marL="914400" lvl="1" indent="-457200">
              <a:buFont typeface="Arial" panose="020B0604020202020204" pitchFamily="34" charset="0"/>
              <a:buChar char="•"/>
            </a:pPr>
            <a:r>
              <a:rPr lang="en-US" sz="1800" dirty="0">
                <a:hlinkClick r:id="rId3"/>
              </a:rPr>
              <a:t>https://stackoverflow.com/questions/18537918/set-window-icon</a:t>
            </a:r>
            <a:endParaRPr lang="en-US" sz="1800" dirty="0"/>
          </a:p>
          <a:p>
            <a:pPr marL="914400" lvl="1" indent="-457200">
              <a:buFont typeface="Arial" panose="020B0604020202020204" pitchFamily="34" charset="0"/>
              <a:buChar char="•"/>
            </a:pPr>
            <a:r>
              <a:rPr lang="en-US" sz="1800" dirty="0">
                <a:hlinkClick r:id="rId4"/>
              </a:rPr>
              <a:t>https://stackoverflow.com/questions/14134892/convert-image-from-pil-to-opencv-format</a:t>
            </a:r>
            <a:endParaRPr lang="en-US" sz="1800" dirty="0"/>
          </a:p>
          <a:p>
            <a:pPr marL="457200" indent="-457200" algn="l">
              <a:buAutoNum type="arabicPeriod"/>
            </a:pPr>
            <a:r>
              <a:rPr lang="en-US" sz="1800" dirty="0"/>
              <a:t>OpenCV: </a:t>
            </a:r>
            <a:r>
              <a:rPr lang="en-US" sz="1800" dirty="0">
                <a:hlinkClick r:id="rId5"/>
              </a:rPr>
              <a:t>https://docs.opencv.org/2.4/doc/tutorials/imgproc/gausian_median_blur_bilateral_filter/gausian_median_blur_bilateral_filter.html</a:t>
            </a:r>
            <a:endParaRPr lang="en-US" sz="1800" dirty="0"/>
          </a:p>
          <a:p>
            <a:pPr marL="457200" indent="-457200" algn="l">
              <a:buAutoNum type="arabicPeriod"/>
            </a:pPr>
            <a:r>
              <a:rPr lang="en-US" sz="1800" dirty="0"/>
              <a:t>Professor </a:t>
            </a:r>
            <a:r>
              <a:rPr lang="en-US" sz="1800" dirty="0" err="1"/>
              <a:t>Wojciech</a:t>
            </a:r>
            <a:r>
              <a:rPr lang="en-US" sz="1800" dirty="0"/>
              <a:t> Jarosz: </a:t>
            </a:r>
            <a:r>
              <a:rPr lang="en-US" sz="1800" dirty="0">
                <a:hlinkClick r:id="rId6"/>
              </a:rPr>
              <a:t>https</a:t>
            </a:r>
            <a:r>
              <a:rPr lang="en-US" sz="1800" dirty="0">
                <a:solidFill>
                  <a:srgbClr val="649FCF"/>
                </a:solidFill>
                <a:hlinkClick r:id="rId6"/>
              </a:rPr>
              <a:t>://www.</a:t>
            </a:r>
            <a:r>
              <a:rPr lang="en-US" sz="1800" dirty="0">
                <a:hlinkClick r:id="rId6"/>
              </a:rPr>
              <a:t>scribd.com/document/186896423/Wjarosz-Convolution-2001</a:t>
            </a:r>
            <a:endParaRPr lang="en-US" sz="1800" dirty="0"/>
          </a:p>
          <a:p>
            <a:pPr marL="457200" indent="-457200" algn="l">
              <a:buFont typeface="Arial" panose="020B0604020202020204" pitchFamily="34" charset="0"/>
              <a:buAutoNum type="arabicPeriod"/>
            </a:pPr>
            <a:r>
              <a:rPr lang="en-US" sz="1800" dirty="0"/>
              <a:t>Laplacian Kernel Explanation: </a:t>
            </a:r>
            <a:r>
              <a:rPr lang="en-US" sz="1800" dirty="0">
                <a:solidFill>
                  <a:srgbClr val="649FCF"/>
                </a:solidFill>
              </a:rPr>
              <a:t>http://www.idlcoyote.com/ip_tips/sharpen.html</a:t>
            </a:r>
          </a:p>
          <a:p>
            <a:pPr marL="457200" indent="-457200" algn="l">
              <a:buAutoNum type="arabicPeriod"/>
            </a:pPr>
            <a:r>
              <a:rPr lang="en-US" sz="1800" dirty="0"/>
              <a:t>Wikipedia. Lots of Wikipedia</a:t>
            </a:r>
          </a:p>
          <a:p>
            <a:pPr marL="914400" lvl="1" indent="-457200">
              <a:buFont typeface="Arial" panose="020B0604020202020204" pitchFamily="34" charset="0"/>
              <a:buChar char="•"/>
            </a:pPr>
            <a:r>
              <a:rPr lang="en-US" sz="1800" dirty="0">
                <a:hlinkClick r:id="rId7"/>
              </a:rPr>
              <a:t>https://en.wikipedia.org/wiki/Unsharp_masking</a:t>
            </a:r>
            <a:endParaRPr lang="en-US" sz="1800" dirty="0"/>
          </a:p>
          <a:p>
            <a:pPr marL="914400" lvl="1" indent="-457200">
              <a:buFont typeface="Arial" panose="020B0604020202020204" pitchFamily="34" charset="0"/>
              <a:buChar char="•"/>
            </a:pPr>
            <a:r>
              <a:rPr lang="en-US" sz="1800" dirty="0">
                <a:hlinkClick r:id="rId8"/>
              </a:rPr>
              <a:t>https://en.wikipedia.org/wiki/Nonlinear_filter</a:t>
            </a:r>
            <a:endParaRPr lang="en-US" sz="1800" dirty="0"/>
          </a:p>
          <a:p>
            <a:pPr marL="914400" lvl="1" indent="-457200">
              <a:buFont typeface="Arial" panose="020B0604020202020204" pitchFamily="34" charset="0"/>
              <a:buChar char="•"/>
            </a:pPr>
            <a:r>
              <a:rPr lang="en-US" sz="1800" dirty="0">
                <a:hlinkClick r:id="rId9"/>
              </a:rPr>
              <a:t>https://en.wikipedia.org/wiki/Mask_(computing)</a:t>
            </a:r>
            <a:endParaRPr lang="en-US" sz="1800" dirty="0"/>
          </a:p>
          <a:p>
            <a:pPr marL="914400" lvl="1" indent="-457200">
              <a:buFont typeface="Arial" panose="020B0604020202020204" pitchFamily="34" charset="0"/>
              <a:buChar char="•"/>
            </a:pPr>
            <a:r>
              <a:rPr lang="en-US" sz="1800" dirty="0">
                <a:hlinkClick r:id="rId10"/>
              </a:rPr>
              <a:t>https://en.wikipedia.org/wiki/Deconvolution</a:t>
            </a:r>
            <a:endParaRPr lang="en-US" sz="1800" dirty="0"/>
          </a:p>
          <a:p>
            <a:pPr marL="914400" lvl="1" indent="-457200">
              <a:buFont typeface="Arial" panose="020B0604020202020204" pitchFamily="34" charset="0"/>
              <a:buChar char="•"/>
            </a:pPr>
            <a:r>
              <a:rPr lang="en-US" sz="1800" dirty="0">
                <a:hlinkClick r:id="rId11"/>
              </a:rPr>
              <a:t>https://en.wikipedia.org/wiki/Convolution</a:t>
            </a:r>
            <a:endParaRPr lang="en-US" sz="1800" dirty="0"/>
          </a:p>
          <a:p>
            <a:pPr marL="914400" lvl="1" indent="-457200">
              <a:buFont typeface="Arial" panose="020B0604020202020204" pitchFamily="34" charset="0"/>
              <a:buChar char="•"/>
            </a:pPr>
            <a:r>
              <a:rPr lang="en-US" sz="1800" dirty="0">
                <a:hlinkClick r:id="rId12"/>
              </a:rPr>
              <a:t>https://en.wikipedia.org/wiki/Box_blur</a:t>
            </a:r>
            <a:endParaRPr lang="en-US" sz="1800" dirty="0"/>
          </a:p>
          <a:p>
            <a:pPr marL="914400" lvl="1" indent="-457200">
              <a:buFont typeface="Arial" panose="020B0604020202020204" pitchFamily="34" charset="0"/>
              <a:buChar char="•"/>
            </a:pPr>
            <a:r>
              <a:rPr lang="en-US" sz="1800" dirty="0">
                <a:hlinkClick r:id="rId13"/>
              </a:rPr>
              <a:t>https://en.wikipedia.org/wiki/Gaussian_blur</a:t>
            </a:r>
            <a:endParaRPr lang="en-US" sz="1800" dirty="0"/>
          </a:p>
          <a:p>
            <a:pPr marL="914400" lvl="1" indent="-457200">
              <a:buFont typeface="Arial" panose="020B0604020202020204" pitchFamily="34" charset="0"/>
              <a:buChar char="•"/>
            </a:pPr>
            <a:r>
              <a:rPr lang="en-US" sz="1800" dirty="0">
                <a:hlinkClick r:id="rId14"/>
              </a:rPr>
              <a:t>https://en.wikipedia.org/wiki/Median_filter</a:t>
            </a:r>
            <a:endParaRPr lang="en-US" sz="1800" dirty="0"/>
          </a:p>
          <a:p>
            <a:pPr marL="914400" lvl="1" indent="-457200">
              <a:buFont typeface="Arial" panose="020B0604020202020204" pitchFamily="34" charset="0"/>
              <a:buChar char="•"/>
            </a:pPr>
            <a:r>
              <a:rPr lang="en-US" sz="1800" dirty="0">
                <a:hlinkClick r:id="rId15"/>
              </a:rPr>
              <a:t>https://en.wikipedia.org/wiki/Noise_(signal_processing)</a:t>
            </a:r>
            <a:endParaRPr lang="en-US" sz="1800" dirty="0"/>
          </a:p>
          <a:p>
            <a:pPr marL="914400" lvl="1" indent="-457200">
              <a:buFont typeface="Arial" panose="020B0604020202020204" pitchFamily="34" charset="0"/>
              <a:buChar char="•"/>
            </a:pPr>
            <a:r>
              <a:rPr lang="en-US" sz="1800" dirty="0">
                <a:hlinkClick r:id="rId16"/>
              </a:rPr>
              <a:t>https://en.wikipedia.org/wiki/Salt-and-pepper_noise</a:t>
            </a:r>
            <a:endParaRPr lang="en-US" sz="1800" dirty="0"/>
          </a:p>
          <a:p>
            <a:pPr marL="914400" lvl="1" indent="-457200">
              <a:buFont typeface="Arial" panose="020B0604020202020204" pitchFamily="34" charset="0"/>
              <a:buChar char="•"/>
            </a:pPr>
            <a:r>
              <a:rPr lang="en-US" sz="1800" dirty="0">
                <a:hlinkClick r:id="rId17"/>
              </a:rPr>
              <a:t>https://en.wikipedia.org/wiki/Kernel_(image_processing)</a:t>
            </a:r>
            <a:endParaRPr lang="en-US" sz="1800" dirty="0"/>
          </a:p>
          <a:p>
            <a:pPr marL="914400" lvl="1" indent="-457200">
              <a:buFont typeface="Arial" panose="020B0604020202020204" pitchFamily="34" charset="0"/>
              <a:buChar char="•"/>
            </a:pPr>
            <a:endParaRPr lang="en-US" sz="1600" dirty="0"/>
          </a:p>
          <a:p>
            <a:pPr marL="914400" lvl="1" indent="-457200">
              <a:buFont typeface="Arial" panose="020B0604020202020204" pitchFamily="34" charset="0"/>
              <a:buChar char="•"/>
            </a:pPr>
            <a:endParaRPr lang="en-US" sz="1600" dirty="0"/>
          </a:p>
        </p:txBody>
      </p:sp>
    </p:spTree>
    <p:extLst>
      <p:ext uri="{BB962C8B-B14F-4D97-AF65-F5344CB8AC3E}">
        <p14:creationId xmlns:p14="http://schemas.microsoft.com/office/powerpoint/2010/main" val="365049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B64A-470A-4F2F-878F-744354991C7D}"/>
              </a:ext>
            </a:extLst>
          </p:cNvPr>
          <p:cNvSpPr>
            <a:spLocks noGrp="1"/>
          </p:cNvSpPr>
          <p:nvPr>
            <p:ph type="title"/>
          </p:nvPr>
        </p:nvSpPr>
        <p:spPr>
          <a:xfrm>
            <a:off x="863844" y="822813"/>
            <a:ext cx="8635317" cy="609510"/>
          </a:xfrm>
        </p:spPr>
        <p:txBody>
          <a:bodyPr/>
          <a:lstStyle/>
          <a:p>
            <a:r>
              <a:rPr lang="en-US" b="0" dirty="0">
                <a:effectLst>
                  <a:outerShdw blurRad="38100" dist="38100" dir="2700000" algn="tl">
                    <a:srgbClr val="000000">
                      <a:alpha val="43137"/>
                    </a:srgbClr>
                  </a:outerShdw>
                </a:effectLst>
                <a:latin typeface="Bahnschrift" panose="020B0502040204020203" pitchFamily="34" charset="0"/>
              </a:rPr>
              <a:t>Blurring – Some Whack Math things</a:t>
            </a:r>
          </a:p>
        </p:txBody>
      </p:sp>
      <p:sp>
        <p:nvSpPr>
          <p:cNvPr id="3" name="Text Placeholder 2">
            <a:extLst>
              <a:ext uri="{FF2B5EF4-FFF2-40B4-BE49-F238E27FC236}">
                <a16:creationId xmlns:a16="http://schemas.microsoft.com/office/drawing/2014/main" id="{0B9A24D1-A9C8-4FEA-BD0D-5DF917442EDD}"/>
              </a:ext>
            </a:extLst>
          </p:cNvPr>
          <p:cNvSpPr>
            <a:spLocks noGrp="1"/>
          </p:cNvSpPr>
          <p:nvPr>
            <p:ph type="body" idx="1"/>
          </p:nvPr>
        </p:nvSpPr>
        <p:spPr>
          <a:xfrm>
            <a:off x="1778341" y="1432323"/>
            <a:ext cx="8635317" cy="4411406"/>
          </a:xfrm>
        </p:spPr>
        <p:txBody>
          <a:bodyPr>
            <a:normAutofit lnSpcReduction="10000"/>
          </a:bodyPr>
          <a:lstStyle/>
          <a:p>
            <a:pPr algn="l"/>
            <a:r>
              <a:rPr lang="en-US" b="1" dirty="0">
                <a:solidFill>
                  <a:schemeClr val="tx2"/>
                </a:solidFill>
              </a:rPr>
              <a:t>Basic Blur:</a:t>
            </a:r>
            <a:r>
              <a:rPr lang="en-US" dirty="0">
                <a:solidFill>
                  <a:schemeClr val="tx2"/>
                </a:solidFill>
              </a:rPr>
              <a:t> </a:t>
            </a:r>
            <a:r>
              <a:rPr lang="en-US" dirty="0"/>
              <a:t>Box Blur (</a:t>
            </a:r>
            <a:r>
              <a:rPr lang="en-US" dirty="0">
                <a:effectLst/>
              </a:rPr>
              <a:t>Box Linear Filter)</a:t>
            </a:r>
            <a:endParaRPr lang="en-US" dirty="0"/>
          </a:p>
          <a:p>
            <a:pPr algn="l"/>
            <a:r>
              <a:rPr lang="en-US" b="1" dirty="0">
                <a:solidFill>
                  <a:schemeClr val="tx2">
                    <a:lumMod val="90000"/>
                  </a:schemeClr>
                </a:solidFill>
              </a:rPr>
              <a:t>Next Level Blur: </a:t>
            </a:r>
            <a:r>
              <a:rPr lang="en-US" dirty="0"/>
              <a:t>Gaussian Blur (</a:t>
            </a:r>
            <a:r>
              <a:rPr lang="en-US" dirty="0">
                <a:effectLst/>
              </a:rPr>
              <a:t>Gaussian smoothing)</a:t>
            </a:r>
          </a:p>
          <a:p>
            <a:pPr algn="l"/>
            <a:endParaRPr lang="en-US" dirty="0">
              <a:effectLst/>
            </a:endParaRPr>
          </a:p>
          <a:p>
            <a:pPr algn="l"/>
            <a:endParaRPr lang="en-US" dirty="0">
              <a:effectLst/>
            </a:endParaRPr>
          </a:p>
          <a:p>
            <a:pPr algn="l"/>
            <a:endParaRPr lang="en-US" dirty="0">
              <a:effectLst/>
            </a:endParaRPr>
          </a:p>
          <a:p>
            <a:pPr algn="l"/>
            <a:r>
              <a:rPr lang="en-US" b="1" dirty="0">
                <a:solidFill>
                  <a:schemeClr val="tx2">
                    <a:lumMod val="90000"/>
                  </a:schemeClr>
                </a:solidFill>
                <a:effectLst/>
              </a:rPr>
              <a:t>Noise-</a:t>
            </a:r>
            <a:r>
              <a:rPr lang="en-US" b="1" dirty="0" err="1">
                <a:solidFill>
                  <a:schemeClr val="tx2">
                    <a:lumMod val="90000"/>
                  </a:schemeClr>
                </a:solidFill>
                <a:effectLst/>
              </a:rPr>
              <a:t>zifying</a:t>
            </a:r>
            <a:r>
              <a:rPr lang="en-US" b="1" dirty="0">
                <a:solidFill>
                  <a:schemeClr val="tx2">
                    <a:lumMod val="90000"/>
                  </a:schemeClr>
                </a:solidFill>
                <a:effectLst/>
              </a:rPr>
              <a:t>: </a:t>
            </a:r>
            <a:r>
              <a:rPr lang="en-US" dirty="0">
                <a:solidFill>
                  <a:schemeClr val="tx1"/>
                </a:solidFill>
                <a:effectLst/>
              </a:rPr>
              <a:t>Randomly Adding Pixels</a:t>
            </a:r>
            <a:r>
              <a:rPr lang="en-US" b="1" dirty="0">
                <a:solidFill>
                  <a:schemeClr val="tx2">
                    <a:lumMod val="90000"/>
                  </a:schemeClr>
                </a:solidFill>
                <a:effectLst/>
              </a:rPr>
              <a:t> </a:t>
            </a:r>
            <a:endParaRPr lang="en-US" dirty="0">
              <a:solidFill>
                <a:schemeClr val="tx1"/>
              </a:solidFill>
              <a:effectLst/>
            </a:endParaRPr>
          </a:p>
          <a:p>
            <a:pPr algn="l"/>
            <a:r>
              <a:rPr lang="en-US" b="1" dirty="0">
                <a:solidFill>
                  <a:schemeClr val="tx2">
                    <a:lumMod val="75000"/>
                  </a:schemeClr>
                </a:solidFill>
                <a:effectLst/>
              </a:rPr>
              <a:t>Un-noise: </a:t>
            </a:r>
            <a:r>
              <a:rPr lang="en-US" dirty="0">
                <a:solidFill>
                  <a:schemeClr val="tx1"/>
                </a:solidFill>
                <a:effectLst/>
              </a:rPr>
              <a:t>Unsharp Masking (UM) </a:t>
            </a:r>
          </a:p>
          <a:p>
            <a:pPr algn="l"/>
            <a:r>
              <a:rPr lang="en-US" b="1" dirty="0">
                <a:solidFill>
                  <a:schemeClr val="tx2">
                    <a:lumMod val="50000"/>
                  </a:schemeClr>
                </a:solidFill>
                <a:effectLst/>
              </a:rPr>
              <a:t>Fancy Un-noise:  </a:t>
            </a:r>
            <a:r>
              <a:rPr lang="en-US" dirty="0">
                <a:solidFill>
                  <a:schemeClr val="tx1"/>
                </a:solidFill>
                <a:effectLst/>
              </a:rPr>
              <a:t>Median Filter</a:t>
            </a:r>
            <a:r>
              <a:rPr lang="en-US" dirty="0">
                <a:effectLst/>
              </a:rPr>
              <a:t> </a:t>
            </a:r>
          </a:p>
          <a:p>
            <a:pPr algn="l"/>
            <a:endParaRPr lang="en-US" dirty="0"/>
          </a:p>
        </p:txBody>
      </p:sp>
      <p:sp>
        <p:nvSpPr>
          <p:cNvPr id="4" name="Title 1">
            <a:extLst>
              <a:ext uri="{FF2B5EF4-FFF2-40B4-BE49-F238E27FC236}">
                <a16:creationId xmlns:a16="http://schemas.microsoft.com/office/drawing/2014/main" id="{6C1D415B-CAD5-43E5-950F-4C28EBD39BC8}"/>
              </a:ext>
            </a:extLst>
          </p:cNvPr>
          <p:cNvSpPr txBox="1">
            <a:spLocks/>
          </p:cNvSpPr>
          <p:nvPr/>
        </p:nvSpPr>
        <p:spPr>
          <a:xfrm>
            <a:off x="863844" y="3196066"/>
            <a:ext cx="10464310" cy="8839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b="0" dirty="0">
                <a:effectLst>
                  <a:outerShdw blurRad="38100" dist="38100" dir="2700000" algn="tl">
                    <a:srgbClr val="000000">
                      <a:alpha val="43137"/>
                    </a:srgbClr>
                  </a:outerShdw>
                </a:effectLst>
                <a:latin typeface="Bahnschrift" panose="020B0502040204020203" pitchFamily="34" charset="0"/>
              </a:rPr>
              <a:t>Unblurring – Some more Whack Math things</a:t>
            </a:r>
          </a:p>
        </p:txBody>
      </p:sp>
    </p:spTree>
    <p:extLst>
      <p:ext uri="{BB962C8B-B14F-4D97-AF65-F5344CB8AC3E}">
        <p14:creationId xmlns:p14="http://schemas.microsoft.com/office/powerpoint/2010/main" val="267423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0338-AFA0-4A10-9DEB-7AB836C5261E}"/>
              </a:ext>
            </a:extLst>
          </p:cNvPr>
          <p:cNvSpPr>
            <a:spLocks noGrp="1"/>
          </p:cNvSpPr>
          <p:nvPr>
            <p:ph type="title"/>
          </p:nvPr>
        </p:nvSpPr>
        <p:spPr>
          <a:xfrm>
            <a:off x="1229244" y="757394"/>
            <a:ext cx="9733512" cy="640081"/>
          </a:xfrm>
        </p:spPr>
        <p:txBody>
          <a:bodyPr/>
          <a:lstStyle/>
          <a:p>
            <a:r>
              <a:rPr lang="en-US" dirty="0"/>
              <a:t>Linear vs Non-linear filter</a:t>
            </a:r>
          </a:p>
        </p:txBody>
      </p:sp>
      <p:sp>
        <p:nvSpPr>
          <p:cNvPr id="3" name="Text Placeholder 2">
            <a:extLst>
              <a:ext uri="{FF2B5EF4-FFF2-40B4-BE49-F238E27FC236}">
                <a16:creationId xmlns:a16="http://schemas.microsoft.com/office/drawing/2014/main" id="{5AF7D1AD-BAFE-4A69-8D5D-15A52D663F69}"/>
              </a:ext>
            </a:extLst>
          </p:cNvPr>
          <p:cNvSpPr>
            <a:spLocks noGrp="1"/>
          </p:cNvSpPr>
          <p:nvPr>
            <p:ph type="body" idx="1"/>
          </p:nvPr>
        </p:nvSpPr>
        <p:spPr>
          <a:xfrm>
            <a:off x="1229244" y="1954924"/>
            <a:ext cx="9911196" cy="3147301"/>
          </a:xfrm>
        </p:spPr>
        <p:txBody>
          <a:bodyPr/>
          <a:lstStyle/>
          <a:p>
            <a:pPr marL="342900" indent="-342900" algn="l">
              <a:buFont typeface="Arial" panose="020B0604020202020204" pitchFamily="34" charset="0"/>
              <a:buChar char="•"/>
            </a:pPr>
            <a:r>
              <a:rPr lang="en-US" dirty="0"/>
              <a:t>Linear Filters: Output is a linear transformation of the input</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Non-linear Filters: Output is not a linear transformation of the input</a:t>
            </a:r>
          </a:p>
        </p:txBody>
      </p:sp>
      <p:cxnSp>
        <p:nvCxnSpPr>
          <p:cNvPr id="5" name="Straight Arrow Connector 4">
            <a:extLst>
              <a:ext uri="{FF2B5EF4-FFF2-40B4-BE49-F238E27FC236}">
                <a16:creationId xmlns:a16="http://schemas.microsoft.com/office/drawing/2014/main" id="{CEB7F60F-9286-4988-A7D5-7557C245BDF6}"/>
              </a:ext>
            </a:extLst>
          </p:cNvPr>
          <p:cNvCxnSpPr>
            <a:cxnSpLocks/>
          </p:cNvCxnSpPr>
          <p:nvPr/>
        </p:nvCxnSpPr>
        <p:spPr>
          <a:xfrm flipV="1">
            <a:off x="2119964" y="2575560"/>
            <a:ext cx="4203031" cy="746761"/>
          </a:xfrm>
          <a:prstGeom prst="straightConnector1">
            <a:avLst/>
          </a:prstGeom>
          <a:ln w="47625">
            <a:tailEnd type="triangle"/>
          </a:ln>
        </p:spPr>
        <p:style>
          <a:lnRef idx="3">
            <a:schemeClr val="accent5"/>
          </a:lnRef>
          <a:fillRef idx="0">
            <a:schemeClr val="accent5"/>
          </a:fillRef>
          <a:effectRef idx="2">
            <a:schemeClr val="accent5"/>
          </a:effectRef>
          <a:fontRef idx="minor">
            <a:schemeClr val="tx1"/>
          </a:fontRef>
        </p:style>
      </p:cxnSp>
      <p:cxnSp>
        <p:nvCxnSpPr>
          <p:cNvPr id="8" name="Connector: Curved 7">
            <a:extLst>
              <a:ext uri="{FF2B5EF4-FFF2-40B4-BE49-F238E27FC236}">
                <a16:creationId xmlns:a16="http://schemas.microsoft.com/office/drawing/2014/main" id="{E833EE0E-EEE5-4795-9DA7-62A66318ED4B}"/>
              </a:ext>
            </a:extLst>
          </p:cNvPr>
          <p:cNvCxnSpPr>
            <a:cxnSpLocks/>
          </p:cNvCxnSpPr>
          <p:nvPr/>
        </p:nvCxnSpPr>
        <p:spPr>
          <a:xfrm rot="10800000" flipV="1">
            <a:off x="2346960" y="4282440"/>
            <a:ext cx="3749042" cy="1603456"/>
          </a:xfrm>
          <a:prstGeom prst="curvedConnector3">
            <a:avLst>
              <a:gd name="adj1" fmla="val 47154"/>
            </a:avLst>
          </a:prstGeom>
          <a:ln w="38100">
            <a:headEnd type="triangle"/>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24969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2E0C-2C38-4029-B9CD-005A5639370A}"/>
              </a:ext>
            </a:extLst>
          </p:cNvPr>
          <p:cNvSpPr>
            <a:spLocks noGrp="1"/>
          </p:cNvSpPr>
          <p:nvPr>
            <p:ph type="title"/>
          </p:nvPr>
        </p:nvSpPr>
        <p:spPr/>
        <p:txBody>
          <a:bodyPr/>
          <a:lstStyle/>
          <a:p>
            <a:r>
              <a:rPr lang="en-US" dirty="0"/>
              <a:t>CONVOLUTION</a:t>
            </a:r>
          </a:p>
        </p:txBody>
      </p:sp>
      <p:sp>
        <p:nvSpPr>
          <p:cNvPr id="3" name="Content Placeholder 2">
            <a:extLst>
              <a:ext uri="{FF2B5EF4-FFF2-40B4-BE49-F238E27FC236}">
                <a16:creationId xmlns:a16="http://schemas.microsoft.com/office/drawing/2014/main" id="{5C3C9B11-6F5C-4A38-B5F9-253A148F0306}"/>
              </a:ext>
            </a:extLst>
          </p:cNvPr>
          <p:cNvSpPr>
            <a:spLocks noGrp="1"/>
          </p:cNvSpPr>
          <p:nvPr>
            <p:ph idx="1"/>
          </p:nvPr>
        </p:nvSpPr>
        <p:spPr>
          <a:xfrm>
            <a:off x="913795" y="2096064"/>
            <a:ext cx="10353762" cy="4304736"/>
          </a:xfrm>
        </p:spPr>
        <p:txBody>
          <a:bodyPr/>
          <a:lstStyle/>
          <a:p>
            <a:r>
              <a:rPr lang="en-US" dirty="0">
                <a:effectLst/>
              </a:rPr>
              <a:t>[</a:t>
            </a:r>
            <a:r>
              <a:rPr lang="en-US" dirty="0" err="1">
                <a:effectLst/>
              </a:rPr>
              <a:t>kon</a:t>
            </a:r>
            <a:r>
              <a:rPr lang="en-US" dirty="0">
                <a:effectLst/>
              </a:rPr>
              <a:t>-</a:t>
            </a:r>
            <a:r>
              <a:rPr lang="en-US" dirty="0" err="1">
                <a:effectLst/>
              </a:rPr>
              <a:t>v</a:t>
            </a:r>
            <a:r>
              <a:rPr lang="en-US" i="1" dirty="0" err="1">
                <a:effectLst/>
              </a:rPr>
              <a:t>uh</a:t>
            </a:r>
            <a:r>
              <a:rPr lang="en-US" dirty="0">
                <a:effectLst/>
              </a:rPr>
              <a:t>-</a:t>
            </a:r>
            <a:r>
              <a:rPr lang="en-US" b="1" dirty="0">
                <a:effectLst/>
              </a:rPr>
              <a:t>loo</a:t>
            </a:r>
            <a:r>
              <a:rPr lang="en-US" dirty="0">
                <a:effectLst/>
              </a:rPr>
              <a:t>-</a:t>
            </a:r>
            <a:r>
              <a:rPr lang="en-US" dirty="0" err="1">
                <a:effectLst/>
              </a:rPr>
              <a:t>sh</a:t>
            </a:r>
            <a:r>
              <a:rPr lang="en-US" i="1" dirty="0" err="1">
                <a:effectLst/>
              </a:rPr>
              <a:t>uh</a:t>
            </a:r>
            <a:r>
              <a:rPr lang="en-US" dirty="0">
                <a:effectLst/>
              </a:rPr>
              <a:t> n] </a:t>
            </a:r>
            <a:r>
              <a:rPr lang="en-US" dirty="0"/>
              <a:t>Def: n. to make more convoluted</a:t>
            </a:r>
          </a:p>
          <a:p>
            <a:endParaRPr lang="en-US" dirty="0"/>
          </a:p>
          <a:p>
            <a:endParaRPr lang="en-US" dirty="0"/>
          </a:p>
          <a:p>
            <a:endParaRPr lang="en-US" dirty="0"/>
          </a:p>
          <a:p>
            <a:r>
              <a:rPr lang="en-US" dirty="0"/>
              <a:t>Example Kernels:</a:t>
            </a:r>
          </a:p>
        </p:txBody>
      </p:sp>
      <p:pic>
        <p:nvPicPr>
          <p:cNvPr id="6" name="Picture 5">
            <a:extLst>
              <a:ext uri="{FF2B5EF4-FFF2-40B4-BE49-F238E27FC236}">
                <a16:creationId xmlns:a16="http://schemas.microsoft.com/office/drawing/2014/main" id="{7E929801-DD1B-43C8-8714-DA7BFA7F7411}"/>
              </a:ext>
            </a:extLst>
          </p:cNvPr>
          <p:cNvPicPr>
            <a:picLocks noChangeAspect="1"/>
          </p:cNvPicPr>
          <p:nvPr/>
        </p:nvPicPr>
        <p:blipFill>
          <a:blip r:embed="rId3"/>
          <a:stretch>
            <a:fillRect/>
          </a:stretch>
        </p:blipFill>
        <p:spPr>
          <a:xfrm>
            <a:off x="285750" y="2792344"/>
            <a:ext cx="11620500" cy="962025"/>
          </a:xfrm>
          <a:prstGeom prst="rect">
            <a:avLst/>
          </a:prstGeom>
        </p:spPr>
      </p:pic>
      <p:pic>
        <p:nvPicPr>
          <p:cNvPr id="7" name="Picture 6">
            <a:extLst>
              <a:ext uri="{FF2B5EF4-FFF2-40B4-BE49-F238E27FC236}">
                <a16:creationId xmlns:a16="http://schemas.microsoft.com/office/drawing/2014/main" id="{9E7038C4-520B-46F6-8165-666D2BDD37AD}"/>
              </a:ext>
            </a:extLst>
          </p:cNvPr>
          <p:cNvPicPr>
            <a:picLocks noChangeAspect="1"/>
          </p:cNvPicPr>
          <p:nvPr/>
        </p:nvPicPr>
        <p:blipFill>
          <a:blip r:embed="rId4"/>
          <a:stretch>
            <a:fillRect/>
          </a:stretch>
        </p:blipFill>
        <p:spPr>
          <a:xfrm>
            <a:off x="3234155" y="4784024"/>
            <a:ext cx="1543050" cy="952500"/>
          </a:xfrm>
          <a:prstGeom prst="rect">
            <a:avLst/>
          </a:prstGeom>
        </p:spPr>
      </p:pic>
      <p:pic>
        <p:nvPicPr>
          <p:cNvPr id="8" name="Picture 7">
            <a:extLst>
              <a:ext uri="{FF2B5EF4-FFF2-40B4-BE49-F238E27FC236}">
                <a16:creationId xmlns:a16="http://schemas.microsoft.com/office/drawing/2014/main" id="{2B2EB49D-1422-440E-AB72-7BE8508F65E7}"/>
              </a:ext>
            </a:extLst>
          </p:cNvPr>
          <p:cNvPicPr>
            <a:picLocks noChangeAspect="1"/>
          </p:cNvPicPr>
          <p:nvPr/>
        </p:nvPicPr>
        <p:blipFill>
          <a:blip r:embed="rId5"/>
          <a:stretch>
            <a:fillRect/>
          </a:stretch>
        </p:blipFill>
        <p:spPr>
          <a:xfrm>
            <a:off x="924443" y="4784024"/>
            <a:ext cx="1143000" cy="933450"/>
          </a:xfrm>
          <a:prstGeom prst="rect">
            <a:avLst/>
          </a:prstGeom>
        </p:spPr>
      </p:pic>
      <p:pic>
        <p:nvPicPr>
          <p:cNvPr id="9" name="Picture 8">
            <a:extLst>
              <a:ext uri="{FF2B5EF4-FFF2-40B4-BE49-F238E27FC236}">
                <a16:creationId xmlns:a16="http://schemas.microsoft.com/office/drawing/2014/main" id="{A632018E-3F29-4B6E-A4E2-BDACCA44134D}"/>
              </a:ext>
            </a:extLst>
          </p:cNvPr>
          <p:cNvPicPr>
            <a:picLocks noChangeAspect="1"/>
          </p:cNvPicPr>
          <p:nvPr/>
        </p:nvPicPr>
        <p:blipFill>
          <a:blip r:embed="rId6"/>
          <a:stretch>
            <a:fillRect/>
          </a:stretch>
        </p:blipFill>
        <p:spPr>
          <a:xfrm>
            <a:off x="5943917" y="4808342"/>
            <a:ext cx="1390650" cy="942975"/>
          </a:xfrm>
          <a:prstGeom prst="rect">
            <a:avLst/>
          </a:prstGeom>
        </p:spPr>
      </p:pic>
      <p:pic>
        <p:nvPicPr>
          <p:cNvPr id="10" name="Picture 9">
            <a:extLst>
              <a:ext uri="{FF2B5EF4-FFF2-40B4-BE49-F238E27FC236}">
                <a16:creationId xmlns:a16="http://schemas.microsoft.com/office/drawing/2014/main" id="{933221FD-E105-46F8-8E66-CC7015BF04B5}"/>
              </a:ext>
            </a:extLst>
          </p:cNvPr>
          <p:cNvPicPr>
            <a:picLocks noChangeAspect="1"/>
          </p:cNvPicPr>
          <p:nvPr/>
        </p:nvPicPr>
        <p:blipFill>
          <a:blip r:embed="rId7"/>
          <a:stretch>
            <a:fillRect/>
          </a:stretch>
        </p:blipFill>
        <p:spPr>
          <a:xfrm>
            <a:off x="8506578" y="4450649"/>
            <a:ext cx="2695575" cy="1619250"/>
          </a:xfrm>
          <a:prstGeom prst="rect">
            <a:avLst/>
          </a:prstGeom>
        </p:spPr>
      </p:pic>
    </p:spTree>
    <p:extLst>
      <p:ext uri="{BB962C8B-B14F-4D97-AF65-F5344CB8AC3E}">
        <p14:creationId xmlns:p14="http://schemas.microsoft.com/office/powerpoint/2010/main" val="378942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1BE20F-480E-42A7-8EED-504F3689F070}"/>
              </a:ext>
            </a:extLst>
          </p:cNvPr>
          <p:cNvPicPr>
            <a:picLocks noChangeAspect="1"/>
          </p:cNvPicPr>
          <p:nvPr/>
        </p:nvPicPr>
        <p:blipFill>
          <a:blip r:embed="rId3"/>
          <a:stretch>
            <a:fillRect/>
          </a:stretch>
        </p:blipFill>
        <p:spPr>
          <a:xfrm>
            <a:off x="1223211" y="2310576"/>
            <a:ext cx="4567989" cy="3266112"/>
          </a:xfrm>
          <a:prstGeom prst="rect">
            <a:avLst/>
          </a:prstGeom>
        </p:spPr>
      </p:pic>
      <p:sp>
        <p:nvSpPr>
          <p:cNvPr id="5" name="Title 1">
            <a:extLst>
              <a:ext uri="{FF2B5EF4-FFF2-40B4-BE49-F238E27FC236}">
                <a16:creationId xmlns:a16="http://schemas.microsoft.com/office/drawing/2014/main" id="{B3AA2C24-B91A-468B-AAE0-101BFE22A50A}"/>
              </a:ext>
            </a:extLst>
          </p:cNvPr>
          <p:cNvSpPr>
            <a:spLocks noGrp="1"/>
          </p:cNvSpPr>
          <p:nvPr>
            <p:ph type="title"/>
          </p:nvPr>
        </p:nvSpPr>
        <p:spPr/>
        <p:txBody>
          <a:bodyPr/>
          <a:lstStyle/>
          <a:p>
            <a:r>
              <a:rPr lang="en-US" dirty="0"/>
              <a:t>CONVOLUTION</a:t>
            </a:r>
          </a:p>
        </p:txBody>
      </p:sp>
      <p:pic>
        <p:nvPicPr>
          <p:cNvPr id="7" name="Picture 6">
            <a:extLst>
              <a:ext uri="{FF2B5EF4-FFF2-40B4-BE49-F238E27FC236}">
                <a16:creationId xmlns:a16="http://schemas.microsoft.com/office/drawing/2014/main" id="{CFE76E8D-380B-4371-868B-D930F0573E20}"/>
              </a:ext>
            </a:extLst>
          </p:cNvPr>
          <p:cNvPicPr>
            <a:picLocks noChangeAspect="1"/>
          </p:cNvPicPr>
          <p:nvPr/>
        </p:nvPicPr>
        <p:blipFill>
          <a:blip r:embed="rId4"/>
          <a:stretch>
            <a:fillRect/>
          </a:stretch>
        </p:blipFill>
        <p:spPr>
          <a:xfrm>
            <a:off x="6832934" y="1824574"/>
            <a:ext cx="4135855" cy="4238115"/>
          </a:xfrm>
          <a:prstGeom prst="rect">
            <a:avLst/>
          </a:prstGeom>
        </p:spPr>
      </p:pic>
    </p:spTree>
    <p:extLst>
      <p:ext uri="{BB962C8B-B14F-4D97-AF65-F5344CB8AC3E}">
        <p14:creationId xmlns:p14="http://schemas.microsoft.com/office/powerpoint/2010/main" val="157129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BC85-C12F-4DCB-BB3A-18870AFC27E9}"/>
              </a:ext>
            </a:extLst>
          </p:cNvPr>
          <p:cNvSpPr>
            <a:spLocks noGrp="1"/>
          </p:cNvSpPr>
          <p:nvPr>
            <p:ph type="title"/>
          </p:nvPr>
        </p:nvSpPr>
        <p:spPr>
          <a:xfrm>
            <a:off x="1229244" y="657226"/>
            <a:ext cx="9733512" cy="567567"/>
          </a:xfrm>
        </p:spPr>
        <p:txBody>
          <a:bodyPr/>
          <a:lstStyle/>
          <a:p>
            <a:r>
              <a:rPr lang="en-US" dirty="0"/>
              <a:t>The algorithms – Box Filter</a:t>
            </a:r>
          </a:p>
        </p:txBody>
      </p:sp>
      <p:sp>
        <p:nvSpPr>
          <p:cNvPr id="3" name="Text Placeholder 2">
            <a:extLst>
              <a:ext uri="{FF2B5EF4-FFF2-40B4-BE49-F238E27FC236}">
                <a16:creationId xmlns:a16="http://schemas.microsoft.com/office/drawing/2014/main" id="{9DEA437F-9F59-44DA-A253-86A96EAB6778}"/>
              </a:ext>
            </a:extLst>
          </p:cNvPr>
          <p:cNvSpPr>
            <a:spLocks noGrp="1"/>
          </p:cNvSpPr>
          <p:nvPr>
            <p:ph type="body" idx="1"/>
          </p:nvPr>
        </p:nvSpPr>
        <p:spPr>
          <a:xfrm>
            <a:off x="1229243" y="1571307"/>
            <a:ext cx="6903079" cy="4790582"/>
          </a:xfrm>
        </p:spPr>
        <p:txBody>
          <a:bodyPr/>
          <a:lstStyle/>
          <a:p>
            <a:pPr marL="342900" indent="-342900" algn="l">
              <a:buFont typeface="Arial" panose="020B0604020202020204" pitchFamily="34" charset="0"/>
              <a:buChar char="•"/>
            </a:pPr>
            <a:r>
              <a:rPr lang="en-US" dirty="0"/>
              <a:t>Linear Filter</a:t>
            </a:r>
          </a:p>
          <a:p>
            <a:pPr marL="342900" indent="-342900" algn="l">
              <a:buFont typeface="Arial" panose="020B0604020202020204" pitchFamily="34" charset="0"/>
              <a:buChar char="•"/>
            </a:pPr>
            <a:r>
              <a:rPr lang="en-US" dirty="0"/>
              <a:t>Output pixel value: calculated from unweighted neighbor pixel average</a:t>
            </a:r>
          </a:p>
          <a:p>
            <a:pPr marL="342900" indent="-342900" algn="l">
              <a:buFont typeface="Arial" panose="020B0604020202020204" pitchFamily="34" charset="0"/>
              <a:buChar char="•"/>
            </a:pPr>
            <a:r>
              <a:rPr lang="en-US" sz="3200" b="1" dirty="0">
                <a:solidFill>
                  <a:srgbClr val="FF0000"/>
                </a:solidFill>
              </a:rPr>
              <a:t>STEMs 057: Low-pass filter</a:t>
            </a:r>
          </a:p>
          <a:p>
            <a:pPr marL="342900" indent="-342900" algn="l">
              <a:buFont typeface="Arial" panose="020B0604020202020204" pitchFamily="34" charset="0"/>
              <a:buChar char="•"/>
            </a:pPr>
            <a:r>
              <a:rPr lang="en-US" dirty="0"/>
              <a:t>Simplest way to blur photo</a:t>
            </a:r>
          </a:p>
          <a:p>
            <a:pPr marL="342900" indent="-342900" algn="l">
              <a:buFont typeface="Arial" panose="020B0604020202020204" pitchFamily="34" charset="0"/>
              <a:buChar char="•"/>
            </a:pPr>
            <a:r>
              <a:rPr lang="en-US" dirty="0"/>
              <a:t>When repeated, can approximate Gaussian blur (Central Limit Theorem)</a:t>
            </a:r>
          </a:p>
        </p:txBody>
      </p:sp>
      <p:pic>
        <p:nvPicPr>
          <p:cNvPr id="4" name="Picture 3">
            <a:extLst>
              <a:ext uri="{FF2B5EF4-FFF2-40B4-BE49-F238E27FC236}">
                <a16:creationId xmlns:a16="http://schemas.microsoft.com/office/drawing/2014/main" id="{F0C641A2-6CD8-4A1B-A44D-B630B69991CE}"/>
              </a:ext>
            </a:extLst>
          </p:cNvPr>
          <p:cNvPicPr>
            <a:picLocks noChangeAspect="1"/>
          </p:cNvPicPr>
          <p:nvPr/>
        </p:nvPicPr>
        <p:blipFill>
          <a:blip r:embed="rId3"/>
          <a:stretch>
            <a:fillRect/>
          </a:stretch>
        </p:blipFill>
        <p:spPr>
          <a:xfrm>
            <a:off x="8287965" y="1571307"/>
            <a:ext cx="1669510" cy="1669510"/>
          </a:xfrm>
          <a:prstGeom prst="rect">
            <a:avLst/>
          </a:prstGeom>
        </p:spPr>
      </p:pic>
      <p:pic>
        <p:nvPicPr>
          <p:cNvPr id="5" name="Picture 4">
            <a:extLst>
              <a:ext uri="{FF2B5EF4-FFF2-40B4-BE49-F238E27FC236}">
                <a16:creationId xmlns:a16="http://schemas.microsoft.com/office/drawing/2014/main" id="{F73BCD35-512E-4834-8CB1-DB11A17F7DA6}"/>
              </a:ext>
            </a:extLst>
          </p:cNvPr>
          <p:cNvPicPr>
            <a:picLocks noChangeAspect="1"/>
          </p:cNvPicPr>
          <p:nvPr/>
        </p:nvPicPr>
        <p:blipFill>
          <a:blip r:embed="rId4"/>
          <a:stretch>
            <a:fillRect/>
          </a:stretch>
        </p:blipFill>
        <p:spPr>
          <a:xfrm>
            <a:off x="8287965" y="3587331"/>
            <a:ext cx="1669510" cy="1669510"/>
          </a:xfrm>
          <a:prstGeom prst="rect">
            <a:avLst/>
          </a:prstGeom>
        </p:spPr>
      </p:pic>
    </p:spTree>
    <p:extLst>
      <p:ext uri="{BB962C8B-B14F-4D97-AF65-F5344CB8AC3E}">
        <p14:creationId xmlns:p14="http://schemas.microsoft.com/office/powerpoint/2010/main" val="159743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BC85-C12F-4DCB-BB3A-18870AFC27E9}"/>
              </a:ext>
            </a:extLst>
          </p:cNvPr>
          <p:cNvSpPr>
            <a:spLocks noGrp="1"/>
          </p:cNvSpPr>
          <p:nvPr>
            <p:ph type="title"/>
          </p:nvPr>
        </p:nvSpPr>
        <p:spPr>
          <a:xfrm>
            <a:off x="1229244" y="657226"/>
            <a:ext cx="9733512" cy="567567"/>
          </a:xfrm>
        </p:spPr>
        <p:txBody>
          <a:bodyPr/>
          <a:lstStyle/>
          <a:p>
            <a:r>
              <a:rPr lang="en-US" dirty="0"/>
              <a:t>The algorithms – gaussian blur</a:t>
            </a:r>
          </a:p>
        </p:txBody>
      </p:sp>
      <p:sp>
        <p:nvSpPr>
          <p:cNvPr id="3" name="Text Placeholder 2">
            <a:extLst>
              <a:ext uri="{FF2B5EF4-FFF2-40B4-BE49-F238E27FC236}">
                <a16:creationId xmlns:a16="http://schemas.microsoft.com/office/drawing/2014/main" id="{9DEA437F-9F59-44DA-A253-86A96EAB6778}"/>
              </a:ext>
            </a:extLst>
          </p:cNvPr>
          <p:cNvSpPr>
            <a:spLocks noGrp="1"/>
          </p:cNvSpPr>
          <p:nvPr>
            <p:ph type="body" idx="1"/>
          </p:nvPr>
        </p:nvSpPr>
        <p:spPr>
          <a:xfrm>
            <a:off x="661481" y="1571307"/>
            <a:ext cx="7373565" cy="4790582"/>
          </a:xfrm>
        </p:spPr>
        <p:txBody>
          <a:bodyPr>
            <a:normAutofit/>
          </a:bodyPr>
          <a:lstStyle/>
          <a:p>
            <a:pPr marL="342900" indent="-342900" algn="l">
              <a:buFont typeface="Arial" panose="020B0604020202020204" pitchFamily="34" charset="0"/>
              <a:buChar char="•"/>
            </a:pPr>
            <a:r>
              <a:rPr lang="en-US" dirty="0"/>
              <a:t>Nonlinear filter</a:t>
            </a:r>
          </a:p>
          <a:p>
            <a:pPr marL="342900" indent="-342900" algn="l">
              <a:buFont typeface="Arial" panose="020B0604020202020204" pitchFamily="34" charset="0"/>
              <a:buChar char="•"/>
            </a:pPr>
            <a:r>
              <a:rPr lang="en-US" dirty="0"/>
              <a:t>Employs the gaussian distribution</a:t>
            </a:r>
          </a:p>
          <a:p>
            <a:pPr marL="342900" indent="-342900" algn="l">
              <a:buFont typeface="Arial" panose="020B0604020202020204" pitchFamily="34" charset="0"/>
              <a:buChar char="•"/>
            </a:pPr>
            <a:r>
              <a:rPr lang="en-US" sz="3200" b="1" dirty="0">
                <a:solidFill>
                  <a:srgbClr val="FF0000"/>
                </a:solidFill>
              </a:rPr>
              <a:t>STEMs 057: Low-pass filter</a:t>
            </a:r>
            <a:endParaRPr lang="en-US" dirty="0"/>
          </a:p>
          <a:p>
            <a:pPr marL="342900" indent="-342900" algn="l">
              <a:buFont typeface="Arial" panose="020B0604020202020204" pitchFamily="34" charset="0"/>
              <a:buChar char="•"/>
            </a:pPr>
            <a:r>
              <a:rPr lang="en-US" dirty="0"/>
              <a:t>Uses the gaussian distribution to create a weighted average of pixel values</a:t>
            </a:r>
          </a:p>
          <a:p>
            <a:pPr marL="342900" indent="-342900" algn="l">
              <a:buFont typeface="Arial" panose="020B0604020202020204" pitchFamily="34" charset="0"/>
              <a:buChar char="•"/>
            </a:pPr>
            <a:r>
              <a:rPr lang="en-US" dirty="0"/>
              <a:t>More complicated: not just a simple average</a:t>
            </a:r>
          </a:p>
          <a:p>
            <a:pPr marL="342900" indent="-34290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F0C641A2-6CD8-4A1B-A44D-B630B69991CE}"/>
              </a:ext>
            </a:extLst>
          </p:cNvPr>
          <p:cNvPicPr>
            <a:picLocks noChangeAspect="1"/>
          </p:cNvPicPr>
          <p:nvPr/>
        </p:nvPicPr>
        <p:blipFill>
          <a:blip r:embed="rId3"/>
          <a:stretch>
            <a:fillRect/>
          </a:stretch>
        </p:blipFill>
        <p:spPr>
          <a:xfrm>
            <a:off x="8287965" y="1571307"/>
            <a:ext cx="1669510" cy="1669510"/>
          </a:xfrm>
          <a:prstGeom prst="rect">
            <a:avLst/>
          </a:prstGeom>
        </p:spPr>
      </p:pic>
      <p:pic>
        <p:nvPicPr>
          <p:cNvPr id="2050" name="Picture 2" descr="File:Vd-Blur1.png">
            <a:extLst>
              <a:ext uri="{FF2B5EF4-FFF2-40B4-BE49-F238E27FC236}">
                <a16:creationId xmlns:a16="http://schemas.microsoft.com/office/drawing/2014/main" id="{B57486C8-7F74-4C6F-B15D-44BF83B020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7965" y="3587331"/>
            <a:ext cx="1669510" cy="166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70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BC85-C12F-4DCB-BB3A-18870AFC27E9}"/>
              </a:ext>
            </a:extLst>
          </p:cNvPr>
          <p:cNvSpPr>
            <a:spLocks noGrp="1"/>
          </p:cNvSpPr>
          <p:nvPr>
            <p:ph type="title"/>
          </p:nvPr>
        </p:nvSpPr>
        <p:spPr>
          <a:xfrm>
            <a:off x="787804" y="387927"/>
            <a:ext cx="10616392" cy="836866"/>
          </a:xfrm>
        </p:spPr>
        <p:txBody>
          <a:bodyPr>
            <a:normAutofit/>
          </a:bodyPr>
          <a:lstStyle/>
          <a:p>
            <a:r>
              <a:rPr lang="en-US" dirty="0"/>
              <a:t>ROTATE THE BOARD – </a:t>
            </a:r>
            <a:r>
              <a:rPr lang="en-US" dirty="0" err="1"/>
              <a:t>unsharp</a:t>
            </a:r>
            <a:r>
              <a:rPr lang="en-US" dirty="0"/>
              <a:t> masking!</a:t>
            </a:r>
          </a:p>
        </p:txBody>
      </p:sp>
      <p:sp>
        <p:nvSpPr>
          <p:cNvPr id="3" name="Text Placeholder 2">
            <a:extLst>
              <a:ext uri="{FF2B5EF4-FFF2-40B4-BE49-F238E27FC236}">
                <a16:creationId xmlns:a16="http://schemas.microsoft.com/office/drawing/2014/main" id="{9DEA437F-9F59-44DA-A253-86A96EAB6778}"/>
              </a:ext>
            </a:extLst>
          </p:cNvPr>
          <p:cNvSpPr>
            <a:spLocks noGrp="1"/>
          </p:cNvSpPr>
          <p:nvPr>
            <p:ph type="body" idx="1"/>
          </p:nvPr>
        </p:nvSpPr>
        <p:spPr>
          <a:xfrm>
            <a:off x="787804" y="1571307"/>
            <a:ext cx="7111056" cy="4790582"/>
          </a:xfrm>
        </p:spPr>
        <p:txBody>
          <a:bodyPr>
            <a:normAutofit/>
          </a:bodyPr>
          <a:lstStyle/>
          <a:p>
            <a:pPr marL="342900" indent="-342900" algn="l">
              <a:buFont typeface="Arial" panose="020B0604020202020204" pitchFamily="34" charset="0"/>
              <a:buChar char="•"/>
            </a:pPr>
            <a:r>
              <a:rPr lang="en-US" dirty="0"/>
              <a:t>Depending on the technique, can be linear or nonlinear</a:t>
            </a:r>
          </a:p>
          <a:p>
            <a:pPr marL="914400" lvl="1" indent="-457200">
              <a:buFont typeface="Arial" panose="020B0604020202020204" pitchFamily="34" charset="0"/>
              <a:buChar char="•"/>
            </a:pPr>
            <a:r>
              <a:rPr lang="en-US" dirty="0"/>
              <a:t>Step 1: blur image</a:t>
            </a:r>
          </a:p>
          <a:p>
            <a:pPr marL="914400" lvl="1" indent="-457200">
              <a:buFont typeface="Arial" panose="020B0604020202020204" pitchFamily="34" charset="0"/>
              <a:buChar char="•"/>
            </a:pPr>
            <a:r>
              <a:rPr lang="en-US" dirty="0"/>
              <a:t>Step 2: subtract blurred image from image</a:t>
            </a:r>
          </a:p>
          <a:p>
            <a:pPr marL="914400" lvl="1" indent="-457200">
              <a:buFont typeface="Arial" panose="020B0604020202020204" pitchFamily="34" charset="0"/>
              <a:buChar char="•"/>
            </a:pPr>
            <a:r>
              <a:rPr lang="en-US" dirty="0"/>
              <a:t>Step 3: profit!</a:t>
            </a:r>
          </a:p>
          <a:p>
            <a:pPr marL="457200" lvl="0" indent="-457200" algn="l">
              <a:buFont typeface="Arial" panose="020B0604020202020204" pitchFamily="34" charset="0"/>
              <a:buChar char="•"/>
            </a:pPr>
            <a:r>
              <a:rPr lang="en-US" sz="3200" b="1" dirty="0">
                <a:solidFill>
                  <a:srgbClr val="FF0000"/>
                </a:solidFill>
              </a:rPr>
              <a:t>STEMs 057: High pass filter, amplifies edges</a:t>
            </a:r>
            <a:endParaRPr lang="en-US" dirty="0">
              <a:solidFill>
                <a:prstClr val="white">
                  <a:tint val="75000"/>
                </a:prstClr>
              </a:solidFill>
            </a:endParaRPr>
          </a:p>
          <a:p>
            <a:pPr marL="457200" indent="-457200" algn="l">
              <a:buFont typeface="Arial" panose="020B0604020202020204" pitchFamily="34" charset="0"/>
              <a:buChar char="•"/>
            </a:pPr>
            <a:r>
              <a:rPr lang="en-US" sz="2200" u="sng" dirty="0"/>
              <a:t>Value = Original + (Original − Blurred) * Amount</a:t>
            </a:r>
            <a:endParaRPr lang="en-US" dirty="0"/>
          </a:p>
        </p:txBody>
      </p:sp>
      <p:pic>
        <p:nvPicPr>
          <p:cNvPr id="4" name="Picture 3">
            <a:extLst>
              <a:ext uri="{FF2B5EF4-FFF2-40B4-BE49-F238E27FC236}">
                <a16:creationId xmlns:a16="http://schemas.microsoft.com/office/drawing/2014/main" id="{F0C641A2-6CD8-4A1B-A44D-B630B69991CE}"/>
              </a:ext>
            </a:extLst>
          </p:cNvPr>
          <p:cNvPicPr>
            <a:picLocks noChangeAspect="1"/>
          </p:cNvPicPr>
          <p:nvPr/>
        </p:nvPicPr>
        <p:blipFill>
          <a:blip r:embed="rId3"/>
          <a:stretch>
            <a:fillRect/>
          </a:stretch>
        </p:blipFill>
        <p:spPr>
          <a:xfrm>
            <a:off x="8287965" y="1571307"/>
            <a:ext cx="1669510" cy="1669510"/>
          </a:xfrm>
          <a:prstGeom prst="rect">
            <a:avLst/>
          </a:prstGeom>
        </p:spPr>
      </p:pic>
      <p:pic>
        <p:nvPicPr>
          <p:cNvPr id="5" name="Picture 4">
            <a:extLst>
              <a:ext uri="{FF2B5EF4-FFF2-40B4-BE49-F238E27FC236}">
                <a16:creationId xmlns:a16="http://schemas.microsoft.com/office/drawing/2014/main" id="{D6AC5047-6C79-4182-9271-087652FBE5BB}"/>
              </a:ext>
            </a:extLst>
          </p:cNvPr>
          <p:cNvPicPr>
            <a:picLocks noChangeAspect="1"/>
          </p:cNvPicPr>
          <p:nvPr/>
        </p:nvPicPr>
        <p:blipFill>
          <a:blip r:embed="rId4"/>
          <a:stretch>
            <a:fillRect/>
          </a:stretch>
        </p:blipFill>
        <p:spPr>
          <a:xfrm>
            <a:off x="8287964" y="3587330"/>
            <a:ext cx="1669509" cy="1669509"/>
          </a:xfrm>
          <a:prstGeom prst="rect">
            <a:avLst/>
          </a:prstGeom>
        </p:spPr>
      </p:pic>
    </p:spTree>
    <p:extLst>
      <p:ext uri="{BB962C8B-B14F-4D97-AF65-F5344CB8AC3E}">
        <p14:creationId xmlns:p14="http://schemas.microsoft.com/office/powerpoint/2010/main" val="392789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01A2-5589-4212-B231-86D291DC287D}"/>
              </a:ext>
            </a:extLst>
          </p:cNvPr>
          <p:cNvSpPr>
            <a:spLocks noGrp="1"/>
          </p:cNvSpPr>
          <p:nvPr>
            <p:ph type="title"/>
          </p:nvPr>
        </p:nvSpPr>
        <p:spPr/>
        <p:txBody>
          <a:bodyPr/>
          <a:lstStyle/>
          <a:p>
            <a:r>
              <a:rPr lang="en-US" dirty="0"/>
              <a:t>Median filter: </a:t>
            </a:r>
            <a:br>
              <a:rPr lang="en-US" dirty="0"/>
            </a:br>
            <a:r>
              <a:rPr lang="en-US" dirty="0"/>
              <a:t>UN-Noise! Turn it </a:t>
            </a:r>
            <a:r>
              <a:rPr lang="en-US" strike="sngStrike" dirty="0"/>
              <a:t>up</a:t>
            </a:r>
            <a:r>
              <a:rPr lang="en-US" dirty="0"/>
              <a:t> down</a:t>
            </a:r>
          </a:p>
        </p:txBody>
      </p:sp>
      <p:sp>
        <p:nvSpPr>
          <p:cNvPr id="3" name="Content Placeholder 2">
            <a:extLst>
              <a:ext uri="{FF2B5EF4-FFF2-40B4-BE49-F238E27FC236}">
                <a16:creationId xmlns:a16="http://schemas.microsoft.com/office/drawing/2014/main" id="{835ADB48-F2E4-4C5B-9622-8D420812E591}"/>
              </a:ext>
            </a:extLst>
          </p:cNvPr>
          <p:cNvSpPr>
            <a:spLocks noGrp="1"/>
          </p:cNvSpPr>
          <p:nvPr>
            <p:ph idx="1"/>
          </p:nvPr>
        </p:nvSpPr>
        <p:spPr>
          <a:xfrm>
            <a:off x="913795" y="1935921"/>
            <a:ext cx="5413853" cy="4556319"/>
          </a:xfrm>
        </p:spPr>
        <p:txBody>
          <a:bodyPr>
            <a:normAutofit/>
          </a:bodyPr>
          <a:lstStyle/>
          <a:p>
            <a:r>
              <a:rPr lang="en-US" sz="2100" b="1" dirty="0">
                <a:solidFill>
                  <a:schemeClr val="tx2">
                    <a:lumMod val="75000"/>
                  </a:schemeClr>
                </a:solidFill>
              </a:rPr>
              <a:t>Noise-</a:t>
            </a:r>
            <a:r>
              <a:rPr lang="en-US" sz="2100" b="1" dirty="0" err="1">
                <a:solidFill>
                  <a:schemeClr val="tx2">
                    <a:lumMod val="75000"/>
                  </a:schemeClr>
                </a:solidFill>
              </a:rPr>
              <a:t>zify</a:t>
            </a:r>
            <a:r>
              <a:rPr lang="en-US" sz="2100" b="1" dirty="0">
                <a:solidFill>
                  <a:schemeClr val="tx2">
                    <a:lumMod val="75000"/>
                  </a:schemeClr>
                </a:solidFill>
              </a:rPr>
              <a:t>: </a:t>
            </a:r>
            <a:r>
              <a:rPr lang="en-US" sz="2100" dirty="0"/>
              <a:t>Randomly adds pixels of noise</a:t>
            </a:r>
          </a:p>
          <a:p>
            <a:r>
              <a:rPr lang="en-US" sz="2100" b="1" dirty="0">
                <a:solidFill>
                  <a:schemeClr val="tx2">
                    <a:lumMod val="90000"/>
                  </a:schemeClr>
                </a:solidFill>
              </a:rPr>
              <a:t>Median filter:</a:t>
            </a:r>
            <a:r>
              <a:rPr lang="en-US" sz="2100" dirty="0"/>
              <a:t> Nonlinear</a:t>
            </a:r>
          </a:p>
          <a:p>
            <a:pPr lvl="1"/>
            <a:r>
              <a:rPr lang="en-US" sz="2100" dirty="0"/>
              <a:t>Usually pre-processing</a:t>
            </a:r>
          </a:p>
          <a:p>
            <a:pPr lvl="1"/>
            <a:r>
              <a:rPr lang="en-US" sz="2100" dirty="0"/>
              <a:t>Takes in a window of pixels</a:t>
            </a:r>
          </a:p>
          <a:p>
            <a:pPr lvl="1"/>
            <a:r>
              <a:rPr lang="en-US" sz="2100" dirty="0"/>
              <a:t>Finds the median, applies that to the center pixel</a:t>
            </a:r>
          </a:p>
          <a:p>
            <a:pPr lvl="1"/>
            <a:r>
              <a:rPr lang="en-US" sz="2100"/>
              <a:t>Makes </a:t>
            </a:r>
            <a:r>
              <a:rPr lang="en-US" sz="2100" dirty="0"/>
              <a:t>things look artsy!</a:t>
            </a:r>
          </a:p>
        </p:txBody>
      </p:sp>
      <p:pic>
        <p:nvPicPr>
          <p:cNvPr id="4" name="Picture 3">
            <a:extLst>
              <a:ext uri="{FF2B5EF4-FFF2-40B4-BE49-F238E27FC236}">
                <a16:creationId xmlns:a16="http://schemas.microsoft.com/office/drawing/2014/main" id="{03C6C54E-7E16-411B-8A64-64B0B6BAB560}"/>
              </a:ext>
            </a:extLst>
          </p:cNvPr>
          <p:cNvPicPr>
            <a:picLocks noChangeAspect="1"/>
          </p:cNvPicPr>
          <p:nvPr/>
        </p:nvPicPr>
        <p:blipFill>
          <a:blip r:embed="rId3"/>
          <a:stretch>
            <a:fillRect/>
          </a:stretch>
        </p:blipFill>
        <p:spPr>
          <a:xfrm>
            <a:off x="6930771" y="1935921"/>
            <a:ext cx="3981450" cy="2076450"/>
          </a:xfrm>
          <a:prstGeom prst="rect">
            <a:avLst/>
          </a:prstGeom>
        </p:spPr>
      </p:pic>
      <p:pic>
        <p:nvPicPr>
          <p:cNvPr id="3074" name="Picture 2" descr="Image may contain: cloud, sky and outdoor">
            <a:extLst>
              <a:ext uri="{FF2B5EF4-FFF2-40B4-BE49-F238E27FC236}">
                <a16:creationId xmlns:a16="http://schemas.microsoft.com/office/drawing/2014/main" id="{BBEEC857-939D-42DD-A20C-DD8CC9456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7648" y="4294153"/>
            <a:ext cx="5510784" cy="149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408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1942</TotalTime>
  <Words>1131</Words>
  <Application>Microsoft Office PowerPoint</Application>
  <PresentationFormat>Widescreen</PresentationFormat>
  <Paragraphs>121</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vt:lpstr>
      <vt:lpstr>Bookman Old Style</vt:lpstr>
      <vt:lpstr>Calibri</vt:lpstr>
      <vt:lpstr>Rockwell</vt:lpstr>
      <vt:lpstr>Damask</vt:lpstr>
      <vt:lpstr>ENGR CL 057: stems CORE Lab Blurring and Noise Removal in Photographs  ~or~  How nearsighted people see the world</vt:lpstr>
      <vt:lpstr>Blurring – Some Whack Math things</vt:lpstr>
      <vt:lpstr>Linear vs Non-linear filter</vt:lpstr>
      <vt:lpstr>CONVOLUTION</vt:lpstr>
      <vt:lpstr>CONVOLUTION</vt:lpstr>
      <vt:lpstr>The algorithms – Box Filter</vt:lpstr>
      <vt:lpstr>The algorithms – gaussian blur</vt:lpstr>
      <vt:lpstr>ROTATE THE BOARD – unsharp masking!</vt:lpstr>
      <vt:lpstr>Median filter:  UN-Noise! Turn it up down</vt:lpstr>
      <vt:lpstr>Bilateral Filter</vt:lpstr>
      <vt:lpstr>&lt;Programming&gt;</vt:lpstr>
      <vt:lpstr>Results  (see through the eyes of gabe - and other nearsighted people))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Blurring and Noise Removal in Photographs</dc:title>
  <dc:creator>Gabriel Bessler</dc:creator>
  <cp:lastModifiedBy>Gabriel Bessler</cp:lastModifiedBy>
  <cp:revision>48</cp:revision>
  <dcterms:created xsi:type="dcterms:W3CDTF">2017-11-30T12:13:33Z</dcterms:created>
  <dcterms:modified xsi:type="dcterms:W3CDTF">2017-12-01T22:36:46Z</dcterms:modified>
</cp:coreProperties>
</file>