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259" r:id="rId5"/>
    <p:sldId id="268" r:id="rId6"/>
    <p:sldId id="267" r:id="rId7"/>
    <p:sldId id="266" r:id="rId8"/>
    <p:sldId id="260" r:id="rId9"/>
    <p:sldId id="281" r:id="rId10"/>
    <p:sldId id="280" r:id="rId11"/>
    <p:sldId id="271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BF89-B588-4CE3-BE56-00FE2C38B4C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AFC63-EF71-4380-91EF-9F4DB7C3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2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F104-A7EC-4ACB-A972-317F9A9B89C9}" type="datetime1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70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4A7F-71ED-4E25-A56A-EA0E935AC73B}" type="datetime1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3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099B-033E-4130-B73A-6CE61A367AE5}" type="datetime1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36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3BA3-4B4F-4715-91F4-816BF864940B}" type="datetime1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790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7D6-DDD2-497C-B4EA-E58F872D9BB3}" type="datetime1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435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D50-C358-49A9-9BC3-D39BFA44A324}" type="datetime1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724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C2D2-B845-4F86-8202-C350FF4BEA8F}" type="datetime1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9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1FBF-6118-4D33-9579-7E059FB3417D}" type="datetime1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1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F942-07B5-4574-9E0D-66F20CC3AC47}" type="datetime1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17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81D5-94A4-4A09-B1CE-098C6C79522B}" type="datetime1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3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8D7C-2CFB-4896-83B2-2DF8FC8605F0}" type="datetime1">
              <a:rPr lang="pt-BR" smtClean="0"/>
              <a:t>22/10/2024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18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C5BA-B41B-4D5A-B775-D008A6019DD0}" type="datetime1">
              <a:rPr lang="pt-BR" smtClean="0"/>
              <a:t>22/10/2024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79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DC4F-3EDC-4542-8B79-2E3A4CFFAFC4}" type="datetime1">
              <a:rPr lang="pt-BR" smtClean="0"/>
              <a:t>22/10/2024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9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C00B-C2C7-4553-894D-C8158C1C38E7}" type="datetime1">
              <a:rPr lang="pt-BR" smtClean="0"/>
              <a:t>22/10/2024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60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3242-9F67-4358-8621-77FA48CF55C8}" type="datetime1">
              <a:rPr lang="pt-BR" smtClean="0"/>
              <a:t>22/10/2024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7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8FC0-E010-4B3A-9590-DDEEA3718F0D}" type="datetime1">
              <a:rPr lang="pt-BR" smtClean="0"/>
              <a:t>22/10/2024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94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2748-8A3E-46F1-9C3F-12FA55CA9E6A}" type="datetime1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89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73518A-357D-311F-03C7-447AE9A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4057542" cy="43518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 b="1" dirty="0">
                <a:solidFill>
                  <a:srgbClr val="FF0000"/>
                </a:solidFill>
              </a:rPr>
              <a:t>R</a:t>
            </a:r>
            <a:r>
              <a:rPr lang="pt-BR" sz="3300" b="1" dirty="0">
                <a:solidFill>
                  <a:schemeClr val="bg1"/>
                </a:solidFill>
              </a:rPr>
              <a:t>TOS-</a:t>
            </a:r>
            <a:r>
              <a:rPr lang="pt-BR" sz="3300" b="1" dirty="0" err="1">
                <a:solidFill>
                  <a:schemeClr val="bg1"/>
                </a:solidFill>
              </a:rPr>
              <a:t>based</a:t>
            </a:r>
            <a:r>
              <a:rPr lang="pt-BR" sz="3300" b="1" dirty="0">
                <a:solidFill>
                  <a:schemeClr val="bg1"/>
                </a:solidFill>
              </a:rPr>
              <a:t> 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>
                <a:solidFill>
                  <a:schemeClr val="accent3"/>
                </a:solidFill>
              </a:rPr>
              <a:t>E</a:t>
            </a:r>
            <a:r>
              <a:rPr lang="pt-BR" sz="3300" b="1" dirty="0">
                <a:solidFill>
                  <a:schemeClr val="bg1"/>
                </a:solidFill>
              </a:rPr>
              <a:t>nvironmental data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 err="1">
                <a:solidFill>
                  <a:schemeClr val="accent2"/>
                </a:solidFill>
              </a:rPr>
              <a:t>G</a:t>
            </a:r>
            <a:r>
              <a:rPr lang="pt-BR" sz="3300" b="1" dirty="0" err="1">
                <a:solidFill>
                  <a:schemeClr val="bg1"/>
                </a:solidFill>
              </a:rPr>
              <a:t>athering</a:t>
            </a:r>
            <a:r>
              <a:rPr lang="pt-BR" sz="3300" b="1" dirty="0">
                <a:solidFill>
                  <a:schemeClr val="bg1"/>
                </a:solidFill>
              </a:rPr>
              <a:t> &amp;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>
                <a:solidFill>
                  <a:srgbClr val="FF0000"/>
                </a:solidFill>
              </a:rPr>
              <a:t>G</a:t>
            </a:r>
            <a:r>
              <a:rPr lang="pt-BR" sz="3300" b="1" dirty="0">
                <a:solidFill>
                  <a:schemeClr val="bg1"/>
                </a:solidFill>
              </a:rPr>
              <a:t>arden 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>
                <a:solidFill>
                  <a:schemeClr val="accent3"/>
                </a:solidFill>
              </a:rPr>
              <a:t>A</a:t>
            </a:r>
            <a:r>
              <a:rPr lang="pt-BR" sz="3300" b="1" dirty="0">
                <a:solidFill>
                  <a:schemeClr val="bg1"/>
                </a:solidFill>
              </a:rPr>
              <a:t>utomation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 err="1">
                <a:solidFill>
                  <a:schemeClr val="accent2"/>
                </a:solidFill>
              </a:rPr>
              <a:t>E</a:t>
            </a:r>
            <a:r>
              <a:rPr lang="pt-BR" sz="3300" b="1" dirty="0" err="1">
                <a:solidFill>
                  <a:schemeClr val="bg1"/>
                </a:solidFill>
              </a:rPr>
              <a:t>xperiment</a:t>
            </a:r>
            <a:endParaRPr lang="pt-BR" sz="33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D7CA2-C95D-8B42-CEBE-96DF85EB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8" y="6252183"/>
            <a:ext cx="6858476" cy="430433"/>
          </a:xfrm>
        </p:spPr>
        <p:txBody>
          <a:bodyPr>
            <a:normAutofit/>
          </a:bodyPr>
          <a:lstStyle/>
          <a:p>
            <a:r>
              <a:rPr lang="pt-BR" sz="1600" dirty="0"/>
              <a:t>Gabriel Oehlmeyer Brunheira | RA 061012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6740158-7715-0361-9C50-062441059C2C}"/>
              </a:ext>
            </a:extLst>
          </p:cNvPr>
          <p:cNvSpPr txBox="1">
            <a:spLocks/>
          </p:cNvSpPr>
          <p:nvPr/>
        </p:nvSpPr>
        <p:spPr>
          <a:xfrm>
            <a:off x="124843" y="111751"/>
            <a:ext cx="6858476" cy="1073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ADAA86-E93F-D103-8443-DEE8FB2A10E3}"/>
              </a:ext>
            </a:extLst>
          </p:cNvPr>
          <p:cNvSpPr txBox="1"/>
          <p:nvPr/>
        </p:nvSpPr>
        <p:spPr>
          <a:xfrm>
            <a:off x="121669" y="128003"/>
            <a:ext cx="5572253" cy="85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400" dirty="0"/>
              <a:t>Faculdade de Engenharia Mecânica | UNICAMP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spc="75" dirty="0">
                <a:solidFill>
                  <a:srgbClr val="595959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IM420X | Tópicos em Controle de Sistemas Mecânicos - Projeto de Sistemas Embarcados de Tempo Real</a:t>
            </a:r>
          </a:p>
        </p:txBody>
      </p:sp>
      <p:pic>
        <p:nvPicPr>
          <p:cNvPr id="11" name="Imagem 10" descr="Unicamp Logo PNG Transparent &amp; SVG Vector - Freebie Supply">
            <a:extLst>
              <a:ext uri="{FF2B5EF4-FFF2-40B4-BE49-F238E27FC236}">
                <a16:creationId xmlns:a16="http://schemas.microsoft.com/office/drawing/2014/main" id="{15FA083F-78D9-F39A-7F6D-2D2A53148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333" y="93463"/>
            <a:ext cx="1039050" cy="10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834B0B3-0F7A-5AFA-DBD9-8DB87116F6A3}"/>
              </a:ext>
            </a:extLst>
          </p:cNvPr>
          <p:cNvSpPr txBox="1"/>
          <p:nvPr/>
        </p:nvSpPr>
        <p:spPr>
          <a:xfrm>
            <a:off x="434736" y="2639647"/>
            <a:ext cx="5737464" cy="1145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Projeto REGGAE</a:t>
            </a:r>
            <a:endParaRPr lang="pt-BR" sz="20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pt-BR" sz="24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Etapa </a:t>
            </a:r>
            <a:r>
              <a:rPr lang="pt-BR" sz="2400" b="1" kern="100" dirty="0">
                <a:solidFill>
                  <a:srgbClr val="4EA72E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Projeto de software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116DB07D-559E-10AC-A655-DB02C76D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07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1B78A5-FBD3-9C07-F17A-716FD68399AB}"/>
              </a:ext>
            </a:extLst>
          </p:cNvPr>
          <p:cNvSpPr txBox="1"/>
          <p:nvPr/>
        </p:nvSpPr>
        <p:spPr>
          <a:xfrm>
            <a:off x="500634" y="1326750"/>
            <a:ext cx="8320093" cy="4530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Nos últimos anos, houve um aumento do interesse na jardinagem em ambientes domésticos, impulsionado por diversos fatores, como a conscientização a respeito das mudanças climáticas e alimentação saudável, bem como o isolamento social causado pela pandemia de COVID-19 [1,2].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cuidado de jardins e hortas requer atenção constante ao desenvolvimento da planta, às condições nas quais elas estão sujeitas, como temperatura do ar e umidade do solo, e, claro, à rega. A compreensão de como estes fatores se relacionam ocorre, no geral, de forma qualitativa, e depende de uma grande dedicação e atenção. Além disso, a interrupção da irrigação por alguns dias (por exemplo, em casos de ausências temporárias, como viagens) pode ser bastante prejudicial à saúde das plantas.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uso de sistemas automatizados pode não apenas garantir a irrigação de forma programável e ininterrupta, como também registrar as condições do ambiente no qual as plantas estão inseridas. Essas informações podem ser úteis a melhorar o entendimento de como cada fator externo afeta no seu desenvolvimento e, portanto, ajudar na tomada de decisões sobre os cuidados praticados.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361726-8399-556D-4B08-F30B5134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04" b="4243"/>
          <a:stretch/>
        </p:blipFill>
        <p:spPr>
          <a:xfrm>
            <a:off x="9263795" y="1998399"/>
            <a:ext cx="2573609" cy="2933622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A303E3-1633-4CCF-8664-6601FC52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54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7CC0D6F-F4E4-F436-EE18-5EA3D0911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3995"/>
              </p:ext>
            </p:extLst>
          </p:nvPr>
        </p:nvGraphicFramePr>
        <p:xfrm>
          <a:off x="550934" y="1497679"/>
          <a:ext cx="9123418" cy="408170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886201">
                  <a:extLst>
                    <a:ext uri="{9D8B030D-6E8A-4147-A177-3AD203B41FA5}">
                      <a16:colId xmlns:a16="http://schemas.microsoft.com/office/drawing/2014/main" val="2295803874"/>
                    </a:ext>
                  </a:extLst>
                </a:gridCol>
                <a:gridCol w="8237217">
                  <a:extLst>
                    <a:ext uri="{9D8B030D-6E8A-4147-A177-3AD203B41FA5}">
                      <a16:colId xmlns:a16="http://schemas.microsoft.com/office/drawing/2014/main" val="2273412016"/>
                    </a:ext>
                  </a:extLst>
                </a:gridCol>
              </a:tblGrid>
              <a:tr h="3002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00" dirty="0">
                          <a:effectLst/>
                          <a:latin typeface="Aptos" panose="020B0004020202020204" pitchFamily="34" charset="0"/>
                        </a:rPr>
                        <a:t>ID</a:t>
                      </a:r>
                      <a:endParaRPr lang="pt-BR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00" dirty="0">
                          <a:effectLst/>
                          <a:latin typeface="Aptos" panose="020B0004020202020204" pitchFamily="34" charset="0"/>
                        </a:rPr>
                        <a:t>Descrição</a:t>
                      </a:r>
                      <a:endParaRPr lang="pt-BR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652990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effectLst/>
                          <a:latin typeface="Aptos" panose="020B0004020202020204" pitchFamily="34" charset="0"/>
                        </a:rPr>
                        <a:t>RF1</a:t>
                      </a:r>
                      <a:endParaRPr lang="pt-BR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Acionar de forma automática o fluxo de água em aspersores e gotejadores, através das chamadas “tarefas de irrigação” 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435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effectLst/>
                          <a:latin typeface="Aptos" panose="020B0004020202020204" pitchFamily="34" charset="0"/>
                        </a:rPr>
                        <a:t>RF2</a:t>
                      </a:r>
                      <a:endParaRPr lang="pt-BR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Permitir a configuração de tarefas de irrigação em dois modos de operação: 1) periódico e 2) controle de umidade do solo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97590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>
                          <a:effectLst/>
                          <a:latin typeface="Aptos" panose="020B0004020202020204" pitchFamily="34" charset="0"/>
                        </a:rPr>
                        <a:t>RF3</a:t>
                      </a:r>
                      <a:endParaRPr lang="pt-BR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Permitir a configuração de até 5 tarefas de irrigação independentes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31127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effectLst/>
                          <a:latin typeface="Aptos" panose="020B0004020202020204" pitchFamily="34" charset="0"/>
                        </a:rPr>
                        <a:t>RF4</a:t>
                      </a:r>
                      <a:endParaRPr lang="pt-BR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Prover 5 canais de medida de umidade de solo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99315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>
                          <a:effectLst/>
                          <a:latin typeface="Aptos" panose="020B0004020202020204" pitchFamily="34" charset="0"/>
                        </a:rPr>
                        <a:t>RF5</a:t>
                      </a:r>
                      <a:endParaRPr lang="pt-BR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Medir temperatura e umidade ambiente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979839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effectLst/>
                          <a:latin typeface="Aptos" panose="020B0004020202020204" pitchFamily="34" charset="0"/>
                        </a:rPr>
                        <a:t>RF6</a:t>
                      </a:r>
                      <a:endParaRPr lang="pt-BR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>
                          <a:effectLst/>
                          <a:latin typeface="Aptos" panose="020B0004020202020204" pitchFamily="34" charset="0"/>
                        </a:rPr>
                        <a:t>Registrar de forma periódica medidas de solo e do ambiente, com data e hora, em memória acessível pelo usuário</a:t>
                      </a:r>
                      <a:endParaRPr lang="pt-B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65420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>
                          <a:effectLst/>
                          <a:latin typeface="Aptos" panose="020B0004020202020204" pitchFamily="34" charset="0"/>
                        </a:rPr>
                        <a:t>RF7</a:t>
                      </a:r>
                      <a:endParaRPr lang="pt-BR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Registrar data e hora de início e término das tarefas de irrigação na mesma memória do RF6.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284772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effectLst/>
                          <a:latin typeface="Aptos" panose="020B0004020202020204" pitchFamily="34" charset="0"/>
                        </a:rPr>
                        <a:t>RF8</a:t>
                      </a:r>
                      <a:endParaRPr lang="pt-BR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Prover interface com usuário através de computador para programar tarefas de irrigação, calibrar e monitorar as medidas, visualizar status das tarefas de irrigação em operação e acessar memória de registros.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54105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>
                          <a:effectLst/>
                          <a:latin typeface="Aptos" panose="020B0004020202020204" pitchFamily="34" charset="0"/>
                        </a:rPr>
                        <a:t>RF9</a:t>
                      </a:r>
                      <a:endParaRPr lang="pt-BR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Prover display que exibe medidas em tempo real e status das tarefas de irrigação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155309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effectLst/>
                          <a:latin typeface="Aptos" panose="020B0004020202020204" pitchFamily="34" charset="0"/>
                        </a:rPr>
                        <a:t>RF10</a:t>
                      </a:r>
                      <a:endParaRPr lang="pt-BR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Conter botões para acionamento manual das válvulas de irrigação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31465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29FF1D-E40F-2DA7-619E-A57FE527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08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D98EB03-39CE-C977-45C1-CD328E5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24" y="68918"/>
            <a:ext cx="6601272" cy="67116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600" b="1" dirty="0"/>
              <a:t>Automatização de tarefas de irrigação com base em regras</a:t>
            </a:r>
            <a:endParaRPr lang="pt-BR" sz="1600" dirty="0"/>
          </a:p>
          <a:p>
            <a:pPr lvl="1">
              <a:lnSpc>
                <a:spcPct val="90000"/>
              </a:lnSpc>
            </a:pPr>
            <a:r>
              <a:rPr lang="pt-BR" dirty="0"/>
              <a:t>Periódica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Controle da umidade do solo por histerese</a:t>
            </a:r>
            <a:endParaRPr lang="pt-BR" b="1" dirty="0"/>
          </a:p>
          <a:p>
            <a:pPr>
              <a:lnSpc>
                <a:spcPct val="90000"/>
              </a:lnSpc>
            </a:pPr>
            <a:r>
              <a:rPr lang="pt-BR" sz="1600" b="1" dirty="0"/>
              <a:t>Entradas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5x ADC: sensor de umidade do solo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1x I2C: sensor de temperatura e umidade atmosférica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2x DI: botões para navegação no display e acionamento manual de irrigação</a:t>
            </a:r>
          </a:p>
          <a:p>
            <a:pPr>
              <a:lnSpc>
                <a:spcPct val="90000"/>
              </a:lnSpc>
            </a:pPr>
            <a:r>
              <a:rPr lang="pt-BR" sz="1600" b="1" dirty="0"/>
              <a:t>Saídas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5x DO: Relés para válvulas de irrigação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Display para exibição local de medidas e status das irrigações</a:t>
            </a:r>
          </a:p>
          <a:p>
            <a:pPr>
              <a:lnSpc>
                <a:spcPct val="90000"/>
              </a:lnSpc>
            </a:pPr>
            <a:r>
              <a:rPr lang="pt-BR" sz="1600" b="1" dirty="0"/>
              <a:t>Log de monitoramento e eventos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Buffer circular em memória não-volátil (FLASH)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Timestamp com RTC (data/hora)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Aquisições periódicas (configurável)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Início e fim de irrigações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Bateria CR2032 para execução </a:t>
            </a:r>
            <a:r>
              <a:rPr lang="pt-BR" dirty="0" err="1"/>
              <a:t>initerrupato</a:t>
            </a:r>
            <a:r>
              <a:rPr lang="pt-BR" dirty="0"/>
              <a:t> do RTC (VBAT)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73518A-357D-311F-03C7-447AE9A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4057542" cy="43518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 b="1" dirty="0">
                <a:solidFill>
                  <a:schemeClr val="bg1"/>
                </a:solidFill>
              </a:rPr>
              <a:t>Tópicos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5385141-7C9E-0F9D-B624-75F33F5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95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01B5CF-B109-8E85-ECEB-E2A407E7B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113" y="756713"/>
            <a:ext cx="8627773" cy="572886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581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Fluxogramas das tarefas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6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99AC32-9527-2D68-F2BC-C992D02503EF}"/>
              </a:ext>
            </a:extLst>
          </p:cNvPr>
          <p:cNvSpPr/>
          <p:nvPr/>
        </p:nvSpPr>
        <p:spPr>
          <a:xfrm>
            <a:off x="3090164" y="1889252"/>
            <a:ext cx="4273296" cy="2953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b="1" dirty="0"/>
              <a:t>NUCLEO-G474RE</a:t>
            </a:r>
          </a:p>
          <a:p>
            <a:pPr algn="ctr"/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B99421B-A578-3CCB-0303-4A9C0CB0F2D6}"/>
              </a:ext>
            </a:extLst>
          </p:cNvPr>
          <p:cNvSpPr/>
          <p:nvPr/>
        </p:nvSpPr>
        <p:spPr>
          <a:xfrm>
            <a:off x="3355340" y="2383028"/>
            <a:ext cx="52120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ADC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0F90F59-D0BF-3909-3B2A-F06FBB8C35F6}"/>
              </a:ext>
            </a:extLst>
          </p:cNvPr>
          <p:cNvSpPr/>
          <p:nvPr/>
        </p:nvSpPr>
        <p:spPr>
          <a:xfrm>
            <a:off x="2495804" y="2456180"/>
            <a:ext cx="8595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até 5x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9D8111-23CF-CA5F-1D23-F22EB9F7F77A}"/>
              </a:ext>
            </a:extLst>
          </p:cNvPr>
          <p:cNvSpPr/>
          <p:nvPr/>
        </p:nvSpPr>
        <p:spPr>
          <a:xfrm>
            <a:off x="3355340" y="3215132"/>
            <a:ext cx="52120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GPIO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6A03EC93-235F-7A0E-5BD1-74531F8E52AB}"/>
              </a:ext>
            </a:extLst>
          </p:cNvPr>
          <p:cNvSpPr/>
          <p:nvPr/>
        </p:nvSpPr>
        <p:spPr>
          <a:xfrm>
            <a:off x="2495804" y="3288284"/>
            <a:ext cx="8595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4447BDA-80C6-F1A4-639A-67950B9FA06A}"/>
              </a:ext>
            </a:extLst>
          </p:cNvPr>
          <p:cNvSpPr/>
          <p:nvPr/>
        </p:nvSpPr>
        <p:spPr>
          <a:xfrm>
            <a:off x="6622796" y="2378456"/>
            <a:ext cx="52120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GPIO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601B45AE-4433-EBDA-801A-95CCD59C7799}"/>
              </a:ext>
            </a:extLst>
          </p:cNvPr>
          <p:cNvSpPr/>
          <p:nvPr/>
        </p:nvSpPr>
        <p:spPr>
          <a:xfrm>
            <a:off x="7144004" y="2456180"/>
            <a:ext cx="1024128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até 8x</a:t>
            </a:r>
            <a:endParaRPr lang="pt-BR" dirty="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B7B2BDEF-3E39-BB24-2968-DFD3AB7C01F7}"/>
              </a:ext>
            </a:extLst>
          </p:cNvPr>
          <p:cNvSpPr/>
          <p:nvPr/>
        </p:nvSpPr>
        <p:spPr>
          <a:xfrm>
            <a:off x="9301988" y="2456180"/>
            <a:ext cx="883920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110VAC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E441244-C8AB-709D-FF99-0C363AAA3225}"/>
              </a:ext>
            </a:extLst>
          </p:cNvPr>
          <p:cNvSpPr/>
          <p:nvPr/>
        </p:nvSpPr>
        <p:spPr>
          <a:xfrm>
            <a:off x="3355340" y="4038092"/>
            <a:ext cx="52120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GPIO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7082595-0495-7FF4-B00F-6521DB104B1D}"/>
              </a:ext>
            </a:extLst>
          </p:cNvPr>
          <p:cNvSpPr/>
          <p:nvPr/>
        </p:nvSpPr>
        <p:spPr>
          <a:xfrm>
            <a:off x="6622796" y="3354578"/>
            <a:ext cx="52120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GPIO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F6F6466-CB9D-9391-3F7C-60229AAE1E30}"/>
              </a:ext>
            </a:extLst>
          </p:cNvPr>
          <p:cNvSpPr/>
          <p:nvPr/>
        </p:nvSpPr>
        <p:spPr>
          <a:xfrm>
            <a:off x="6622796" y="4040378"/>
            <a:ext cx="52120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I2C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C61930F0-CF2F-525C-7E73-22FBA8D0CE5F}"/>
              </a:ext>
            </a:extLst>
          </p:cNvPr>
          <p:cNvSpPr/>
          <p:nvPr/>
        </p:nvSpPr>
        <p:spPr>
          <a:xfrm>
            <a:off x="7144004" y="3418586"/>
            <a:ext cx="1024128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3x</a:t>
            </a:r>
            <a:endParaRPr lang="pt-BR" dirty="0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7D0802F8-3177-8E9C-CABE-4B3C466B7943}"/>
              </a:ext>
            </a:extLst>
          </p:cNvPr>
          <p:cNvSpPr/>
          <p:nvPr/>
        </p:nvSpPr>
        <p:spPr>
          <a:xfrm>
            <a:off x="7144004" y="4120388"/>
            <a:ext cx="1024128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SCK + SDA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E9F4F63-5490-AA45-6DA4-F95B051BD85F}"/>
              </a:ext>
            </a:extLst>
          </p:cNvPr>
          <p:cNvSpPr/>
          <p:nvPr/>
        </p:nvSpPr>
        <p:spPr>
          <a:xfrm>
            <a:off x="5534660" y="5254244"/>
            <a:ext cx="932688" cy="5120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Pilha</a:t>
            </a:r>
          </a:p>
          <a:p>
            <a:pPr algn="ctr"/>
            <a:r>
              <a:rPr lang="pt-BR" sz="1200" dirty="0"/>
              <a:t>CR2032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B5E97E7-67F9-DCEE-5285-ED6C814A3E80}"/>
              </a:ext>
            </a:extLst>
          </p:cNvPr>
          <p:cNvSpPr/>
          <p:nvPr/>
        </p:nvSpPr>
        <p:spPr>
          <a:xfrm>
            <a:off x="5667248" y="4038092"/>
            <a:ext cx="65836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VBAT (RTC)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F930209-DE1D-ED09-4138-801620BA5452}"/>
              </a:ext>
            </a:extLst>
          </p:cNvPr>
          <p:cNvSpPr/>
          <p:nvPr/>
        </p:nvSpPr>
        <p:spPr>
          <a:xfrm>
            <a:off x="2486660" y="4120388"/>
            <a:ext cx="8595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2x</a:t>
            </a:r>
            <a:endParaRPr lang="pt-BR" dirty="0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DFE02DFF-D16A-088D-1F1F-C0011512D64B}"/>
              </a:ext>
            </a:extLst>
          </p:cNvPr>
          <p:cNvSpPr/>
          <p:nvPr/>
        </p:nvSpPr>
        <p:spPr>
          <a:xfrm rot="16200000">
            <a:off x="5651246" y="4723892"/>
            <a:ext cx="704088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VBAT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43DC22-49F5-D7BB-CDB2-048542D0F0E5}"/>
              </a:ext>
            </a:extLst>
          </p:cNvPr>
          <p:cNvSpPr/>
          <p:nvPr/>
        </p:nvSpPr>
        <p:spPr>
          <a:xfrm>
            <a:off x="1160780" y="2300732"/>
            <a:ext cx="1335024" cy="6766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Sensor de umidade de solo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B32F11-7B0D-FABA-63D8-9085CF05786F}"/>
              </a:ext>
            </a:extLst>
          </p:cNvPr>
          <p:cNvSpPr/>
          <p:nvPr/>
        </p:nvSpPr>
        <p:spPr>
          <a:xfrm>
            <a:off x="1160780" y="3075686"/>
            <a:ext cx="1335024" cy="790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Sensor de </a:t>
            </a:r>
            <a:r>
              <a:rPr lang="pt-BR" sz="1200" dirty="0" err="1"/>
              <a:t>temp</a:t>
            </a:r>
            <a:r>
              <a:rPr lang="pt-BR" sz="1200" dirty="0"/>
              <a:t>/umidade atmosférica (DHT11)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445FA4F-0647-0BD9-D79A-58F235CCA684}"/>
              </a:ext>
            </a:extLst>
          </p:cNvPr>
          <p:cNvSpPr/>
          <p:nvPr/>
        </p:nvSpPr>
        <p:spPr>
          <a:xfrm>
            <a:off x="1160780" y="4038092"/>
            <a:ext cx="1335024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Push-buttons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2ED29D6-6B5D-15D2-3230-EC0033CDADE2}"/>
              </a:ext>
            </a:extLst>
          </p:cNvPr>
          <p:cNvSpPr/>
          <p:nvPr/>
        </p:nvSpPr>
        <p:spPr>
          <a:xfrm>
            <a:off x="8177276" y="2300732"/>
            <a:ext cx="1124712" cy="6766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Módulo de relés 5V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35E5088-EE81-CFE0-85AB-3B3F533441C6}"/>
              </a:ext>
            </a:extLst>
          </p:cNvPr>
          <p:cNvSpPr/>
          <p:nvPr/>
        </p:nvSpPr>
        <p:spPr>
          <a:xfrm>
            <a:off x="10185908" y="2300732"/>
            <a:ext cx="1124712" cy="676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Válvulas </a:t>
            </a:r>
            <a:r>
              <a:rPr lang="pt-BR" sz="1200" dirty="0" err="1"/>
              <a:t>solenóide</a:t>
            </a:r>
            <a:endParaRPr lang="pt-BR" sz="1200" dirty="0"/>
          </a:p>
          <a:p>
            <a:pPr algn="ctr"/>
            <a:r>
              <a:rPr lang="pt-BR" sz="1200" dirty="0"/>
              <a:t>para água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80D672F-5DD6-A3C4-A0C3-3A61CA823736}"/>
              </a:ext>
            </a:extLst>
          </p:cNvPr>
          <p:cNvSpPr/>
          <p:nvPr/>
        </p:nvSpPr>
        <p:spPr>
          <a:xfrm>
            <a:off x="8177276" y="3251708"/>
            <a:ext cx="1124712" cy="1389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Display OLED</a:t>
            </a:r>
          </a:p>
          <a:p>
            <a:pPr algn="ctr"/>
            <a:r>
              <a:rPr lang="pt-BR" sz="1200" dirty="0"/>
              <a:t>128x64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blocos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85D7835-AC80-AA72-C91F-B69C6BB3B5EA}"/>
              </a:ext>
            </a:extLst>
          </p:cNvPr>
          <p:cNvSpPr/>
          <p:nvPr/>
        </p:nvSpPr>
        <p:spPr>
          <a:xfrm>
            <a:off x="4428236" y="4038092"/>
            <a:ext cx="717804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LPUART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B0EE991-668E-F2FE-4764-0D4684642C20}"/>
              </a:ext>
            </a:extLst>
          </p:cNvPr>
          <p:cNvSpPr/>
          <p:nvPr/>
        </p:nvSpPr>
        <p:spPr>
          <a:xfrm>
            <a:off x="4332224" y="5254244"/>
            <a:ext cx="932688" cy="5120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Host PC</a:t>
            </a:r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5C56834-7B64-5631-628B-AF81657ED199}"/>
              </a:ext>
            </a:extLst>
          </p:cNvPr>
          <p:cNvSpPr/>
          <p:nvPr/>
        </p:nvSpPr>
        <p:spPr>
          <a:xfrm>
            <a:off x="4660265" y="4550154"/>
            <a:ext cx="317754" cy="70408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314" name="Picture 2" descr="STMicroelectronics logo in transparent PNG and vectorized SVG formats">
            <a:extLst>
              <a:ext uri="{FF2B5EF4-FFF2-40B4-BE49-F238E27FC236}">
                <a16:creationId xmlns:a16="http://schemas.microsoft.com/office/drawing/2014/main" id="{F0C1C860-6180-A485-E1DA-802E2CFD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29" y="3021330"/>
            <a:ext cx="893286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ço Reservado para Número de Slide 33">
            <a:extLst>
              <a:ext uri="{FF2B5EF4-FFF2-40B4-BE49-F238E27FC236}">
                <a16:creationId xmlns:a16="http://schemas.microsoft.com/office/drawing/2014/main" id="{7829E79A-F2BB-41EE-542E-5F035973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42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Descrição dos componentes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STM32 NUCLEO-G474RE Nucleo-64 z STM32G474RET6 ARM Cortex-M4 - Sklep ...">
            <a:extLst>
              <a:ext uri="{FF2B5EF4-FFF2-40B4-BE49-F238E27FC236}">
                <a16:creationId xmlns:a16="http://schemas.microsoft.com/office/drawing/2014/main" id="{BA410BC0-015A-496F-3141-E74852EE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23" y="1654772"/>
            <a:ext cx="3099689" cy="309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77F8A6A-682B-C00A-074E-6B4707D63CDF}"/>
              </a:ext>
            </a:extLst>
          </p:cNvPr>
          <p:cNvSpPr txBox="1"/>
          <p:nvPr/>
        </p:nvSpPr>
        <p:spPr>
          <a:xfrm>
            <a:off x="470915" y="1340396"/>
            <a:ext cx="6121908" cy="414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pt-BR" sz="18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 de desenvolvimento NUCLEO-G474RE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Fabricante: ST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Microcontrolador: STM32G474RET6 </a:t>
            </a:r>
          </a:p>
          <a:p>
            <a:pPr marL="800100" lvl="1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 Cortex-M4 170 MHz</a:t>
            </a:r>
          </a:p>
          <a:p>
            <a:pPr marL="800100" lvl="1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512 KB FLASH, 128 KB RAM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Conectividade:</a:t>
            </a:r>
          </a:p>
          <a:p>
            <a:pPr marL="800100" lvl="1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 ST-LINK (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debugger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+ virtual COM</a:t>
            </a:r>
          </a:p>
          <a:p>
            <a:pPr marL="800100" lvl="1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morpho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Arduino-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compatible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Alimentação: 5V-USB, 5V-EXT, VIN, 3V3-EXT</a:t>
            </a:r>
            <a:endParaRPr lang="pt-BR" kern="100" dirty="0"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BA226F-EAA6-8BBB-DCE3-9C7C669E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Cronograma (modelo V)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D00BE5-8FF7-8B88-CD2C-26E971C0F924}"/>
              </a:ext>
            </a:extLst>
          </p:cNvPr>
          <p:cNvSpPr txBox="1"/>
          <p:nvPr/>
        </p:nvSpPr>
        <p:spPr>
          <a:xfrm>
            <a:off x="363957" y="1350514"/>
            <a:ext cx="9656343" cy="415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1: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Finalizar projeto de hardware. Compra e empréstimo de componentes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2: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Detalhamento do projeto de software: definição do uso de periféricos e componentes do RTOS, especificação da memória de registro de dados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protocolo de comunicação com PC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3: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Programação e teste de periféricos. Especificação da aplicação em Python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4: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Programação e teste de biblioteca de registro e de comunicação. Configuração dos componentes do RTOS 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5: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Integração das bibliotecas na aplicação RTOS</a:t>
            </a:r>
            <a:endParaRPr lang="pt-B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6: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Implementação da aplicação em Python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7: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Testes, validações e depuração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8: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Finalização da escrita de relatório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B4885A-60D1-62D6-1216-92010B30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5771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1ff1e32-d7ee-44ea-afd2-215b6e5698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857AFDFA5A0B41BD43061C7C082F17" ma:contentTypeVersion="18" ma:contentTypeDescription="Crie um novo documento." ma:contentTypeScope="" ma:versionID="b1d2c66b1759805d98ac4437f12f6d24">
  <xsd:schema xmlns:xsd="http://www.w3.org/2001/XMLSchema" xmlns:xs="http://www.w3.org/2001/XMLSchema" xmlns:p="http://schemas.microsoft.com/office/2006/metadata/properties" xmlns:ns3="b20353ee-4b95-4b26-a977-1eefefdf8b00" xmlns:ns4="51ff1e32-d7ee-44ea-afd2-215b6e569803" targetNamespace="http://schemas.microsoft.com/office/2006/metadata/properties" ma:root="true" ma:fieldsID="dba091a3973cdb804a0a9a66279ed640" ns3:_="" ns4:_="">
    <xsd:import namespace="b20353ee-4b95-4b26-a977-1eefefdf8b00"/>
    <xsd:import namespace="51ff1e32-d7ee-44ea-afd2-215b6e5698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353ee-4b95-4b26-a977-1eefefdf8b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ff1e32-d7ee-44ea-afd2-215b6e569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28D8C4-81BD-4B0B-B981-61E9D2C30D23}">
  <ds:schemaRefs>
    <ds:schemaRef ds:uri="http://schemas.microsoft.com/office/2006/documentManagement/types"/>
    <ds:schemaRef ds:uri="b20353ee-4b95-4b26-a977-1eefefdf8b00"/>
    <ds:schemaRef ds:uri="51ff1e32-d7ee-44ea-afd2-215b6e569803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89B3573-18E7-4D9D-9221-F6C828A5C2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872A2B-1CE5-4FEF-A5DA-ED3F5D13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353ee-4b95-4b26-a977-1eefefdf8b00"/>
    <ds:schemaRef ds:uri="51ff1e32-d7ee-44ea-afd2-215b6e569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1257</TotalTime>
  <Words>771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Trebuchet MS</vt:lpstr>
      <vt:lpstr>Wingdings 3</vt:lpstr>
      <vt:lpstr>Facetado</vt:lpstr>
      <vt:lpstr>RTOS-based  Environmental data Gathering &amp; Garden  Automation Experiment</vt:lpstr>
      <vt:lpstr>Apresentação do PowerPoint</vt:lpstr>
      <vt:lpstr>Apresentação do PowerPoint</vt:lpstr>
      <vt:lpstr>Tópicos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Oehlmeyer Brunheira</dc:creator>
  <cp:lastModifiedBy>Gabriel Oehlmeyer Brunheira</cp:lastModifiedBy>
  <cp:revision>24</cp:revision>
  <dcterms:created xsi:type="dcterms:W3CDTF">2024-10-01T08:37:21Z</dcterms:created>
  <dcterms:modified xsi:type="dcterms:W3CDTF">2024-10-22T19:02:32Z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0x0101005B857AFDFA5A0B41BD43061C7C082F17</vt:lpwstr>
  </property>
</Properties>
</file>