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0" r:id="rId5"/>
  </p:sldMasterIdLst>
  <p:notesMasterIdLst>
    <p:notesMasterId r:id="rId30"/>
  </p:notesMasterIdLst>
  <p:sldIdLst>
    <p:sldId id="259" r:id="rId6"/>
    <p:sldId id="305" r:id="rId7"/>
    <p:sldId id="289" r:id="rId8"/>
    <p:sldId id="288" r:id="rId9"/>
    <p:sldId id="293" r:id="rId10"/>
    <p:sldId id="294" r:id="rId11"/>
    <p:sldId id="296" r:id="rId12"/>
    <p:sldId id="298" r:id="rId13"/>
    <p:sldId id="299" r:id="rId14"/>
    <p:sldId id="290" r:id="rId15"/>
    <p:sldId id="295" r:id="rId16"/>
    <p:sldId id="297" r:id="rId17"/>
    <p:sldId id="291" r:id="rId18"/>
    <p:sldId id="300" r:id="rId19"/>
    <p:sldId id="292" r:id="rId20"/>
    <p:sldId id="301" r:id="rId21"/>
    <p:sldId id="302" r:id="rId22"/>
    <p:sldId id="303" r:id="rId23"/>
    <p:sldId id="304" r:id="rId24"/>
    <p:sldId id="307" r:id="rId25"/>
    <p:sldId id="309" r:id="rId26"/>
    <p:sldId id="310" r:id="rId27"/>
    <p:sldId id="279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6D1"/>
    <a:srgbClr val="3A7C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BF89-B588-4CE3-BE56-00FE2C38B4C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FC63-EF71-4380-91EF-9F4DB7C3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AFC63-EF71-4380-91EF-9F4DB7C35C4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7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67DE-77EE-0621-0079-36BE0D30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D5F660-B57E-BDF2-EC82-287074364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8EE11C-E119-C08C-32FD-9A8716171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80608-1A25-8FC8-A217-BA4E85BCE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AFC63-EF71-4380-91EF-9F4DB7C35C4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65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2142-3B01-FBC3-4CB7-484643FCC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1695BC-0231-3B4E-F04E-21E6ED374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6AF662-1642-BC8D-21E1-B88C12149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134399-4612-0C00-B7CA-437DF489C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AFC63-EF71-4380-91EF-9F4DB7C35C4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4931-1F73-4CDC-958E-434956E67B63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A576-F8F0-4912-8824-1D1ACE8335CE}" type="datetime1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A2A7-A74D-4E77-AEEC-D556EAF60B69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C5E8-C568-403F-A87D-FD9564E948E1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36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0EA-0720-49D3-9250-91DAC44A5D24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79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6C73-C0E9-47A2-9E8C-22702B6462BA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43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7CDA-4BCD-4D74-B170-D27A22824AB9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4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0BF3-1368-4D42-94CA-8659E5568EB6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9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51D3-3E89-42E9-A895-0C70D07643FE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es 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>
            <a:extLst>
              <a:ext uri="{FF2B5EF4-FFF2-40B4-BE49-F238E27FC236}">
                <a16:creationId xmlns:a16="http://schemas.microsoft.com/office/drawing/2014/main" id="{75A3278A-C863-8BB8-B9E0-27D14614A0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5" y="1456658"/>
            <a:ext cx="7607652" cy="44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42778-6EA3-ADA1-A87A-F9D58198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2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630CE9-45E3-4918-7477-742EB7F4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6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4B60-4F49-4613-A4DD-148EAE3F5CAE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89037"/>
            <a:ext cx="683339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1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89037"/>
            <a:ext cx="683339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0B81-D794-4FF8-B818-D9B44302AF02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3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E81E-6B95-4846-AA8D-AA8BA15F8EAC}" type="datetime1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8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658-852C-4897-9D49-5E127740D172}" type="datetime1">
              <a:rPr lang="pt-BR" smtClean="0"/>
              <a:t>29/10/2024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49B-B725-43D9-BB0E-E2C03DE0EE6C}" type="datetime1">
              <a:rPr lang="pt-BR" smtClean="0"/>
              <a:t>29/10/2024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2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8912-F8B4-4D80-8FB7-9488FAF05A05}" type="datetime1">
              <a:rPr lang="pt-BR" smtClean="0"/>
              <a:t>29/10/2024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5B2B-D206-496D-A231-82964D671644}" type="datetime1">
              <a:rPr lang="pt-BR" smtClean="0"/>
              <a:t>29/10/2024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DC06-5B8A-4D73-A292-13F1D1F8BECD}" type="datetime1">
              <a:rPr lang="pt-BR" smtClean="0"/>
              <a:t>29/10/2024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C99CA695-8F02-4D46-8276-9CDD784AEA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brunheira/project-regga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73518A-357D-311F-03C7-447AE9A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4057542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 dirty="0">
                <a:solidFill>
                  <a:srgbClr val="FF0000"/>
                </a:solidFill>
              </a:rPr>
              <a:t>R</a:t>
            </a:r>
            <a:r>
              <a:rPr lang="pt-BR" sz="3300" b="1" dirty="0">
                <a:solidFill>
                  <a:schemeClr val="bg1"/>
                </a:solidFill>
              </a:rPr>
              <a:t>TOS-</a:t>
            </a:r>
            <a:r>
              <a:rPr lang="pt-BR" sz="3300" b="1" dirty="0" err="1">
                <a:solidFill>
                  <a:schemeClr val="bg1"/>
                </a:solidFill>
              </a:rPr>
              <a:t>based</a:t>
            </a:r>
            <a:r>
              <a:rPr lang="pt-BR" sz="3300" b="1" dirty="0">
                <a:solidFill>
                  <a:schemeClr val="bg1"/>
                </a:solidFill>
              </a:rPr>
              <a:t>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E</a:t>
            </a:r>
            <a:r>
              <a:rPr lang="pt-BR" sz="3300" b="1" dirty="0">
                <a:solidFill>
                  <a:schemeClr val="bg1"/>
                </a:solidFill>
              </a:rPr>
              <a:t>nvironmental data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G</a:t>
            </a:r>
            <a:r>
              <a:rPr lang="pt-BR" sz="3300" b="1" dirty="0" err="1">
                <a:solidFill>
                  <a:schemeClr val="bg1"/>
                </a:solidFill>
              </a:rPr>
              <a:t>athering</a:t>
            </a:r>
            <a:r>
              <a:rPr lang="pt-BR" sz="3300" b="1" dirty="0">
                <a:solidFill>
                  <a:schemeClr val="bg1"/>
                </a:solidFill>
              </a:rPr>
              <a:t> &amp;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rgbClr val="FF0000"/>
                </a:solidFill>
              </a:rPr>
              <a:t>G</a:t>
            </a:r>
            <a:r>
              <a:rPr lang="pt-BR" sz="3300" b="1" dirty="0">
                <a:solidFill>
                  <a:schemeClr val="bg1"/>
                </a:solidFill>
              </a:rPr>
              <a:t>arden 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>
                <a:solidFill>
                  <a:schemeClr val="accent3"/>
                </a:solidFill>
              </a:rPr>
              <a:t>A</a:t>
            </a:r>
            <a:r>
              <a:rPr lang="pt-BR" sz="3300" b="1" dirty="0">
                <a:solidFill>
                  <a:schemeClr val="bg1"/>
                </a:solidFill>
              </a:rPr>
              <a:t>utomation</a:t>
            </a:r>
            <a:br>
              <a:rPr lang="pt-BR" sz="3300" b="1" dirty="0">
                <a:solidFill>
                  <a:schemeClr val="bg1"/>
                </a:solidFill>
              </a:rPr>
            </a:br>
            <a:r>
              <a:rPr lang="pt-BR" sz="3300" b="1" dirty="0" err="1">
                <a:solidFill>
                  <a:schemeClr val="accent2"/>
                </a:solidFill>
              </a:rPr>
              <a:t>E</a:t>
            </a:r>
            <a:r>
              <a:rPr lang="pt-BR" sz="3300" b="1" dirty="0" err="1">
                <a:solidFill>
                  <a:schemeClr val="bg1"/>
                </a:solidFill>
              </a:rPr>
              <a:t>xperiment</a:t>
            </a:r>
            <a:endParaRPr lang="pt-BR" sz="33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D7CA2-C95D-8B42-CEBE-96DF85EB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58" y="6252183"/>
            <a:ext cx="6858476" cy="430433"/>
          </a:xfrm>
        </p:spPr>
        <p:txBody>
          <a:bodyPr>
            <a:normAutofit/>
          </a:bodyPr>
          <a:lstStyle/>
          <a:p>
            <a:r>
              <a:rPr lang="pt-BR" sz="1600" dirty="0"/>
              <a:t>Gabriel Oehlmeyer Brunheira | RA 061012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6740158-7715-0361-9C50-062441059C2C}"/>
              </a:ext>
            </a:extLst>
          </p:cNvPr>
          <p:cNvSpPr txBox="1">
            <a:spLocks/>
          </p:cNvSpPr>
          <p:nvPr/>
        </p:nvSpPr>
        <p:spPr>
          <a:xfrm>
            <a:off x="124843" y="111751"/>
            <a:ext cx="6858476" cy="107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ADAA86-E93F-D103-8443-DEE8FB2A10E3}"/>
              </a:ext>
            </a:extLst>
          </p:cNvPr>
          <p:cNvSpPr txBox="1"/>
          <p:nvPr/>
        </p:nvSpPr>
        <p:spPr>
          <a:xfrm>
            <a:off x="121669" y="128003"/>
            <a:ext cx="5572253" cy="85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400" dirty="0"/>
              <a:t>Faculdade de Engenharia Mecânica | UNICAMP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200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IM420X | Tópicos em Controle de Sistemas Mecânicos - Projeto de Sistemas Embarcados de Tempo Real</a:t>
            </a:r>
          </a:p>
        </p:txBody>
      </p:sp>
      <p:pic>
        <p:nvPicPr>
          <p:cNvPr id="11" name="Imagem 10" descr="Unicamp Logo PNG Transparent &amp; SVG Vector - Freebie Supply">
            <a:extLst>
              <a:ext uri="{FF2B5EF4-FFF2-40B4-BE49-F238E27FC236}">
                <a16:creationId xmlns:a16="http://schemas.microsoft.com/office/drawing/2014/main" id="{15FA083F-78D9-F39A-7F6D-2D2A5314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33" y="93463"/>
            <a:ext cx="1039050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34B0B3-0F7A-5AFA-DBD9-8DB87116F6A3}"/>
              </a:ext>
            </a:extLst>
          </p:cNvPr>
          <p:cNvSpPr txBox="1"/>
          <p:nvPr/>
        </p:nvSpPr>
        <p:spPr>
          <a:xfrm>
            <a:off x="434736" y="2639647"/>
            <a:ext cx="5737464" cy="114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REGGAE</a:t>
            </a:r>
            <a:endParaRPr lang="pt-BR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Etapa </a:t>
            </a:r>
            <a:r>
              <a:rPr lang="pt-BR" sz="2400" b="1" kern="100" dirty="0">
                <a:solidFill>
                  <a:srgbClr val="4EA72E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kern="100" dirty="0">
                <a:solidFill>
                  <a:srgbClr val="4EA72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Projeto de software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7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AB78-FA92-870E-6B78-8DA8790F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B0A3C-1F02-21A1-F927-B5061F9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10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708562E-8317-5C9F-365A-F904587A7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82584"/>
              </p:ext>
            </p:extLst>
          </p:nvPr>
        </p:nvGraphicFramePr>
        <p:xfrm>
          <a:off x="8492958" y="1880233"/>
          <a:ext cx="3549270" cy="2804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ISR: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Alarme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alarmRTC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Disparada por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Alarmes A e B do RTC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Alarmes A e B do RTC correspondem, respectivamente, ao próximo acionamento e </a:t>
                      </a:r>
                      <a:r>
                        <a:rPr lang="pt-BR" sz="1100" dirty="0" err="1"/>
                        <a:t>desacionamento</a:t>
                      </a:r>
                      <a:r>
                        <a:rPr lang="pt-BR" sz="1100" dirty="0"/>
                        <a:t> de irrigações periódicas programadas. Os alarmes sinalizam 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dirty="0"/>
                        <a:t> via </a:t>
                      </a:r>
                      <a:r>
                        <a:rPr lang="pt-BR" sz="1100" i="1" dirty="0"/>
                        <a:t>thread flags, </a:t>
                      </a:r>
                      <a:r>
                        <a:rPr lang="pt-BR" sz="1100" i="0" dirty="0"/>
                        <a:t>que executa a lógica de acionamento e </a:t>
                      </a:r>
                      <a:r>
                        <a:rPr lang="pt-BR" sz="1100" i="0" dirty="0" err="1"/>
                        <a:t>desacionamento</a:t>
                      </a:r>
                      <a:r>
                        <a:rPr lang="pt-BR" sz="1100" i="0" dirty="0"/>
                        <a:t> das irrigações.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14C65CE-7BF5-8996-D2CB-AEC179E052DE}"/>
              </a:ext>
            </a:extLst>
          </p:cNvPr>
          <p:cNvSpPr/>
          <p:nvPr/>
        </p:nvSpPr>
        <p:spPr>
          <a:xfrm>
            <a:off x="579921" y="3467863"/>
            <a:ext cx="1126578" cy="1079500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2FA40F-6473-FE77-F20B-3BE2076F3D9B}"/>
              </a:ext>
            </a:extLst>
          </p:cNvPr>
          <p:cNvSpPr txBox="1"/>
          <p:nvPr/>
        </p:nvSpPr>
        <p:spPr>
          <a:xfrm>
            <a:off x="84780" y="83561"/>
            <a:ext cx="6601770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Interrupçõe</a:t>
            </a: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(ISR)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3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3F9D-2594-9519-018E-4833775D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26290E-FEC3-BCC1-205D-23D8CDFD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11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C7D7D8-1F4D-6DB9-2C67-75AE3754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89646"/>
              </p:ext>
            </p:extLst>
          </p:nvPr>
        </p:nvGraphicFramePr>
        <p:xfrm>
          <a:off x="8492958" y="2346577"/>
          <a:ext cx="3549270" cy="2301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ISR: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Ler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readButtons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Disparada por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Módulo EXTI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Informa a tarefa </a:t>
                      </a:r>
                      <a:r>
                        <a:rPr lang="pt-BR" sz="1100" i="1" dirty="0" err="1"/>
                        <a:t>manageButtons</a:t>
                      </a:r>
                      <a:r>
                        <a:rPr lang="pt-BR" sz="1100" i="0" dirty="0"/>
                        <a:t> via </a:t>
                      </a:r>
                      <a:r>
                        <a:rPr lang="pt-BR" sz="1100" i="1" dirty="0"/>
                        <a:t>thread flags</a:t>
                      </a:r>
                      <a:r>
                        <a:rPr lang="pt-BR" sz="1100" i="0" dirty="0"/>
                        <a:t> qual dos dois botões foi acionado: seleciona canal (</a:t>
                      </a:r>
                      <a:r>
                        <a:rPr lang="pt-BR" sz="1100" i="1" dirty="0" err="1"/>
                        <a:t>selectChannel</a:t>
                      </a:r>
                      <a:r>
                        <a:rPr lang="pt-BR" sz="1100" i="0" dirty="0"/>
                        <a:t>) ou alterna estado do canal (</a:t>
                      </a:r>
                      <a:r>
                        <a:rPr lang="pt-BR" sz="1100" i="1" dirty="0" err="1"/>
                        <a:t>toggleChannelState</a:t>
                      </a:r>
                      <a:r>
                        <a:rPr lang="pt-BR" sz="1100" i="0" dirty="0"/>
                        <a:t>). Realiza </a:t>
                      </a:r>
                      <a:r>
                        <a:rPr lang="pt-BR" sz="1100" i="1" dirty="0"/>
                        <a:t>debouncing</a:t>
                      </a:r>
                      <a:r>
                        <a:rPr lang="pt-BR" sz="1100" i="0" dirty="0"/>
                        <a:t>, se necessário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A353302-1A67-4EC5-69AA-A2DC3B01933A}"/>
              </a:ext>
            </a:extLst>
          </p:cNvPr>
          <p:cNvSpPr/>
          <p:nvPr/>
        </p:nvSpPr>
        <p:spPr>
          <a:xfrm>
            <a:off x="552489" y="4528567"/>
            <a:ext cx="1126578" cy="1079500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F0244-8853-FF1D-88F0-A39BF277A120}"/>
              </a:ext>
            </a:extLst>
          </p:cNvPr>
          <p:cNvSpPr txBox="1"/>
          <p:nvPr/>
        </p:nvSpPr>
        <p:spPr>
          <a:xfrm>
            <a:off x="84779" y="83561"/>
            <a:ext cx="6477945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r>
              <a:rPr lang="pt-BR" sz="2800" b="1" kern="100" dirty="0">
                <a:solidFill>
                  <a:srgbClr val="3A7C2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Interrupçõe</a:t>
            </a: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(ISR)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8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0A40-CD48-A0EE-A51A-5417CEB5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3D7D9C-B649-38B9-62D3-6E52F87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12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6545020-0780-0A2F-6D43-26785B25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62610"/>
              </p:ext>
            </p:extLst>
          </p:nvPr>
        </p:nvGraphicFramePr>
        <p:xfrm>
          <a:off x="8492958" y="1880233"/>
          <a:ext cx="3549270" cy="2971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ISR: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UART </a:t>
                      </a:r>
                      <a:r>
                        <a:rPr lang="pt-BR" sz="1100" b="0" i="1" dirty="0" err="1"/>
                        <a:t>Rx</a:t>
                      </a:r>
                      <a:endParaRPr lang="pt-BR" sz="1100" b="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receiveUART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Disparada por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Módulo UART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Recebe requisições via UART para gerenciar irrigações, configurar taxa de aquisição do log e solicitar leitura de medidas dos sensores e conteúdo do log. Gerenciamento de irrigações é realizado enviando mensagens através de fila para tarefa </a:t>
                      </a:r>
                      <a:r>
                        <a:rPr lang="pt-BR" sz="1100" i="1" dirty="0" err="1"/>
                        <a:t>configureWatering</a:t>
                      </a:r>
                      <a:r>
                        <a:rPr lang="pt-BR" sz="1100" i="0" dirty="0"/>
                        <a:t>. Leitura das medidas e do log sinalizada à tarefa </a:t>
                      </a:r>
                      <a:r>
                        <a:rPr lang="pt-BR" sz="1100" i="1" dirty="0" err="1"/>
                        <a:t>transmistUART</a:t>
                      </a:r>
                      <a:r>
                        <a:rPr lang="pt-BR" sz="1100" i="0" dirty="0"/>
                        <a:t> via </a:t>
                      </a:r>
                      <a:r>
                        <a:rPr lang="pt-BR" sz="1100" i="1" dirty="0"/>
                        <a:t>thread flag.</a:t>
                      </a:r>
                      <a:endParaRPr lang="pt-BR" sz="11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9595C43-0AC1-8E48-B3BA-433CB032E352}"/>
              </a:ext>
            </a:extLst>
          </p:cNvPr>
          <p:cNvSpPr/>
          <p:nvPr/>
        </p:nvSpPr>
        <p:spPr>
          <a:xfrm>
            <a:off x="6793233" y="4537527"/>
            <a:ext cx="1126578" cy="1079500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B916A8-DB24-8AAB-A99C-D17B28AACFDF}"/>
              </a:ext>
            </a:extLst>
          </p:cNvPr>
          <p:cNvSpPr txBox="1"/>
          <p:nvPr/>
        </p:nvSpPr>
        <p:spPr>
          <a:xfrm>
            <a:off x="84779" y="83561"/>
            <a:ext cx="6458895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Interrupçõe</a:t>
            </a:r>
            <a:r>
              <a:rPr lang="pt-BR" sz="2800" i="1" kern="100" dirty="0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(ISR)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4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9177D-D35F-312D-B13E-3DC6563E8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73E456-1F88-0962-7F16-5E57CD0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13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D39F78-9AC7-419B-5A78-E1C917CE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3136"/>
              </p:ext>
            </p:extLst>
          </p:nvPr>
        </p:nvGraphicFramePr>
        <p:xfrm>
          <a:off x="8428950" y="2502025"/>
          <a:ext cx="3549270" cy="2209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: </a:t>
                      </a:r>
                      <a:r>
                        <a:rPr lang="pt-BR" sz="1100" b="0" i="1" dirty="0"/>
                        <a:t>Acesso à </a:t>
                      </a:r>
                      <a:r>
                        <a:rPr lang="pt-BR" sz="1100" b="0" i="1" dirty="0" err="1"/>
                        <a:t>xLogData</a:t>
                      </a:r>
                      <a:endParaRPr lang="pt-BR" sz="1100" b="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mutexLogData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Recurso protegido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i="0" dirty="0" err="1"/>
                        <a:t>xLogData</a:t>
                      </a:r>
                      <a:r>
                        <a:rPr lang="pt-BR" sz="1100" i="0" dirty="0"/>
                        <a:t> (v</a:t>
                      </a:r>
                      <a:r>
                        <a:rPr lang="pt-BR" sz="1100" dirty="0"/>
                        <a:t>ariável global)</a:t>
                      </a:r>
                      <a:endParaRPr lang="pt-BR" sz="11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para escrita e leitura da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i="0" dirty="0"/>
                        <a:t>, que contém data, hora, medidas e status dos canais de irrigação. Proteção do recurso garante atualização e leitura dos dados de forma consistente.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C172E3-2AF5-3179-3F58-6A8F8B5CE653}"/>
              </a:ext>
            </a:extLst>
          </p:cNvPr>
          <p:cNvSpPr/>
          <p:nvPr/>
        </p:nvSpPr>
        <p:spPr>
          <a:xfrm>
            <a:off x="2191297" y="2640331"/>
            <a:ext cx="1126578" cy="660399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D627B1-C842-A19D-3DD2-BEE8F9D197AC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A7E2-EC18-CDD5-D167-7389D63F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2E600-2AE3-DC48-00CF-151BD3D9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14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F2DBF9A-DDBF-C49B-9A53-E6579944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38383"/>
              </p:ext>
            </p:extLst>
          </p:nvPr>
        </p:nvGraphicFramePr>
        <p:xfrm>
          <a:off x="8428950" y="2502025"/>
          <a:ext cx="3549270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: </a:t>
                      </a:r>
                      <a:r>
                        <a:rPr lang="pt-BR" sz="1100" b="0" i="1" dirty="0"/>
                        <a:t>Acesso à FLASH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mutexFLASH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Recurso protegido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i="0" dirty="0"/>
                        <a:t>Memória FLASH de dados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para escrita e leitura da memória FLASH de dados contendo a configuração das regras de irrigação e o log de aquisição.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A6DC948-8505-560B-8DA2-4324F4F6A6EA}"/>
              </a:ext>
            </a:extLst>
          </p:cNvPr>
          <p:cNvSpPr/>
          <p:nvPr/>
        </p:nvSpPr>
        <p:spPr>
          <a:xfrm>
            <a:off x="5440679" y="2576323"/>
            <a:ext cx="839851" cy="715517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90A3F4-9F8E-F38B-8DA5-8490C5AD8263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7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0FD-A70A-8A9B-F672-FA31E0FE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66A6F7-125B-C832-F0E9-D4A3C1A2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15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D1D916B-DBA0-9B49-2653-4DCD8416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12267"/>
              </p:ext>
            </p:extLst>
          </p:nvPr>
        </p:nvGraphicFramePr>
        <p:xfrm>
          <a:off x="8492958" y="2910840"/>
          <a:ext cx="3549270" cy="1036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Queue</a:t>
                      </a:r>
                      <a:r>
                        <a:rPr lang="pt-BR" sz="1100" dirty="0"/>
                        <a:t>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Responder UART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queueReturnUART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Tamanho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16 x 1 byte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Comando a ser respondido via UART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222E033-FC3B-8B3B-CF37-061F012CE7AC}"/>
              </a:ext>
            </a:extLst>
          </p:cNvPr>
          <p:cNvSpPr/>
          <p:nvPr/>
        </p:nvSpPr>
        <p:spPr>
          <a:xfrm>
            <a:off x="7178080" y="3748280"/>
            <a:ext cx="448016" cy="622552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30E05D-C185-4486-5CFF-3D3BC1964FA5}"/>
              </a:ext>
            </a:extLst>
          </p:cNvPr>
          <p:cNvSpPr txBox="1"/>
          <p:nvPr/>
        </p:nvSpPr>
        <p:spPr>
          <a:xfrm>
            <a:off x="84779" y="83561"/>
            <a:ext cx="8116245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 err="1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F531-91B1-9F8A-642F-F69223BC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4AD76F-D814-FF1B-D50B-E0DD03E5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16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A0DBC3A-DB31-5BF7-E937-7F551B658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8055"/>
              </p:ext>
            </p:extLst>
          </p:nvPr>
        </p:nvGraphicFramePr>
        <p:xfrm>
          <a:off x="8291662" y="2495552"/>
          <a:ext cx="3796706" cy="2042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500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901706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Queue</a:t>
                      </a:r>
                      <a:r>
                        <a:rPr lang="pt-BR" sz="1100" dirty="0"/>
                        <a:t>:</a:t>
                      </a:r>
                      <a:r>
                        <a:rPr lang="pt-BR" sz="1100" b="0" dirty="0"/>
                        <a:t> comando de </a:t>
                      </a:r>
                      <a:r>
                        <a:rPr lang="pt-BR" sz="1100" b="0" i="1" dirty="0"/>
                        <a:t>configuração de irrigação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queueConfigureWateringCommand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Tamanho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5 x 5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Comando para configurar irrigação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100" dirty="0"/>
                        <a:t>1 byte: canal + habilitar/desabilitar + tipo de regra (periódica/por umidade)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100" dirty="0"/>
                        <a:t>2 bytes: período (em minutos) ou umidade mínima para acionar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100" dirty="0"/>
                        <a:t>2 bytes: tempo de rega (em minutos) ou umidade máxima para </a:t>
                      </a:r>
                      <a:r>
                        <a:rPr lang="pt-BR" sz="1100" dirty="0" err="1"/>
                        <a:t>desacionar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4767D-42F3-B691-1BB8-03ADD4D82EAA}"/>
              </a:ext>
            </a:extLst>
          </p:cNvPr>
          <p:cNvSpPr/>
          <p:nvPr/>
        </p:nvSpPr>
        <p:spPr>
          <a:xfrm>
            <a:off x="6199632" y="4872992"/>
            <a:ext cx="612648" cy="430528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60C0B2-48C3-5122-67C0-13A4C2FE9768}"/>
              </a:ext>
            </a:extLst>
          </p:cNvPr>
          <p:cNvSpPr txBox="1"/>
          <p:nvPr/>
        </p:nvSpPr>
        <p:spPr>
          <a:xfrm>
            <a:off x="84780" y="83561"/>
            <a:ext cx="8506770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 err="1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6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C6F51-9DAB-3404-D442-00F946229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D3A176-961A-4E76-A9D0-3AC324E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17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6853DE0-B438-C486-A88B-24A34655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27255"/>
              </p:ext>
            </p:extLst>
          </p:nvPr>
        </p:nvGraphicFramePr>
        <p:xfrm>
          <a:off x="8291662" y="2495552"/>
          <a:ext cx="3796706" cy="237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500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901706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Queue</a:t>
                      </a:r>
                      <a:r>
                        <a:rPr lang="pt-BR" sz="1100" dirty="0"/>
                        <a:t>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configuração de irrigação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queueConfigureWateringControl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Tamanho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5 x 5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Mensagem para configurar controlador de irrigação a partir de UART ou configuração lida na FLASH durante inicialização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100" dirty="0"/>
                        <a:t>1 byte: canal + habilitar/desabilitar + tipo de regra (periódica/por umidade)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100" dirty="0"/>
                        <a:t>2 bytes: período (em minutos) ou umidade mínima para acionar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1100" dirty="0"/>
                        <a:t>2 bytes: tempo de rega (em minutos) ou umidade máxima para </a:t>
                      </a:r>
                      <a:r>
                        <a:rPr lang="pt-BR" sz="1100" dirty="0" err="1"/>
                        <a:t>desacionar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FBA9A7A-2840-A7FD-5729-4440E25E6369}"/>
              </a:ext>
            </a:extLst>
          </p:cNvPr>
          <p:cNvSpPr/>
          <p:nvPr/>
        </p:nvSpPr>
        <p:spPr>
          <a:xfrm>
            <a:off x="4745736" y="4882136"/>
            <a:ext cx="612648" cy="430528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E946F9-4BFB-23FD-96E7-A7850D28D98C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 err="1">
                <a:solidFill>
                  <a:schemeClr val="accent2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0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3837-3F9C-34A2-1B0F-2BCBDDDA6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07077A7-8371-8EC8-C95A-0530D9C35C81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F4CD502-B07B-282D-76E2-5F1F9297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5B5931-0E60-D648-80ED-7ED68515C907}"/>
              </a:ext>
            </a:extLst>
          </p:cNvPr>
          <p:cNvSpPr txBox="1"/>
          <p:nvPr/>
        </p:nvSpPr>
        <p:spPr>
          <a:xfrm>
            <a:off x="1702662" y="777175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updateDisplay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621127-B448-3E94-BBB6-44D23386057A}"/>
              </a:ext>
            </a:extLst>
          </p:cNvPr>
          <p:cNvSpPr txBox="1"/>
          <p:nvPr/>
        </p:nvSpPr>
        <p:spPr>
          <a:xfrm>
            <a:off x="6338670" y="777175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readSensorsRTC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F24423-DF06-BF21-28E3-83B8509E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85" y="1371776"/>
            <a:ext cx="7621815" cy="5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D11E3-424C-2EB1-64CC-B78DA519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FC9F00-1E85-E2F7-F936-8AF7B635DA71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3104AA-FBE3-0A07-5EF5-70FE79B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19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41AD8E-5F88-92A0-2B33-F9E146B32C36}"/>
              </a:ext>
            </a:extLst>
          </p:cNvPr>
          <p:cNvSpPr txBox="1"/>
          <p:nvPr/>
        </p:nvSpPr>
        <p:spPr>
          <a:xfrm>
            <a:off x="1702662" y="777175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manageButtons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EC70E4-DB6B-1CC1-6499-D655077DFAE4}"/>
              </a:ext>
            </a:extLst>
          </p:cNvPr>
          <p:cNvSpPr txBox="1"/>
          <p:nvPr/>
        </p:nvSpPr>
        <p:spPr>
          <a:xfrm>
            <a:off x="6338670" y="777175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updateLog</a:t>
            </a:r>
            <a:endParaRPr lang="pt-BR" dirty="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257287EA-C60E-12C2-119C-1C28A69B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1146507"/>
            <a:ext cx="6794294" cy="543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3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ABA4F-EA8F-01E2-9FEB-AF9F318D8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16E261-8761-7AAF-4A47-EA90F22CE2B4}"/>
              </a:ext>
            </a:extLst>
          </p:cNvPr>
          <p:cNvSpPr txBox="1"/>
          <p:nvPr/>
        </p:nvSpPr>
        <p:spPr>
          <a:xfrm>
            <a:off x="3408243" y="1849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88C25-B6BC-2358-E5F9-2D696F46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</a:t>
            </a:fld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D75B82-E2B1-1A28-1EAD-1ED5156B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96" y="1062334"/>
            <a:ext cx="8905958" cy="51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D5F61D-32CD-A50D-D12B-E471A205E279}"/>
              </a:ext>
            </a:extLst>
          </p:cNvPr>
          <p:cNvSpPr txBox="1"/>
          <p:nvPr/>
        </p:nvSpPr>
        <p:spPr>
          <a:xfrm>
            <a:off x="3227268" y="6344671"/>
            <a:ext cx="609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https://github.com/gabrielbrunheira/project-reggae</a:t>
            </a:r>
            <a:endParaRPr lang="pt-BR" dirty="0"/>
          </a:p>
        </p:txBody>
      </p:sp>
      <p:pic>
        <p:nvPicPr>
          <p:cNvPr id="5122" name="Picture 2" descr="Github Logo - Free social media icons">
            <a:extLst>
              <a:ext uri="{FF2B5EF4-FFF2-40B4-BE49-F238E27FC236}">
                <a16:creationId xmlns:a16="http://schemas.microsoft.com/office/drawing/2014/main" id="{A372D343-3A94-0141-1243-3359D2EE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07" y="6391960"/>
            <a:ext cx="274756" cy="2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DFC9A-A1E9-A122-1E6C-E8ACE30C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2500E6-CDB8-7300-5F80-29BC673D62E8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C261B7-A839-FCED-6E47-DB323C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279F88-6FDD-2466-2D80-C991B673947B}"/>
              </a:ext>
            </a:extLst>
          </p:cNvPr>
          <p:cNvSpPr txBox="1"/>
          <p:nvPr/>
        </p:nvSpPr>
        <p:spPr>
          <a:xfrm>
            <a:off x="4473294" y="938926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controlWatering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582C21-6B4A-5435-7FA3-BAB68C72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76" y="1123592"/>
            <a:ext cx="7162752" cy="55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7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C554-5405-649E-3283-4906859F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1B057C-5A88-A125-53E8-62500569418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tarefas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76E31C3-98C1-4D47-15C8-9D72260C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21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B02FA9-E99E-13FE-7B1A-D1E8034EF709}"/>
              </a:ext>
            </a:extLst>
          </p:cNvPr>
          <p:cNvSpPr txBox="1"/>
          <p:nvPr/>
        </p:nvSpPr>
        <p:spPr>
          <a:xfrm>
            <a:off x="2671926" y="777175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transmitUART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DCAD00-3571-B766-3A13-872F3FEE1143}"/>
              </a:ext>
            </a:extLst>
          </p:cNvPr>
          <p:cNvSpPr txBox="1"/>
          <p:nvPr/>
        </p:nvSpPr>
        <p:spPr>
          <a:xfrm>
            <a:off x="6568960" y="777175"/>
            <a:ext cx="218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configureWatering</a:t>
            </a:r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424270-73A6-460D-08AE-6FE2A615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97" y="1276697"/>
            <a:ext cx="7657415" cy="549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0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474E-11EE-85A2-CF53-D9CA922B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44514A8-35E1-2D0F-CDEA-7E30BF5F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3" y="1062425"/>
            <a:ext cx="8267455" cy="54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13896D0-94C0-AD74-5001-D861966429EC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Fluxogramas das </a:t>
            </a:r>
            <a:r>
              <a:rPr lang="pt-BR" sz="2800" b="1" kern="100" dirty="0" err="1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ISR’s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132F9AD-2F9B-B670-9040-B2540E55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36CD90-6ED7-1881-690C-3C6D77934444}"/>
              </a:ext>
            </a:extLst>
          </p:cNvPr>
          <p:cNvSpPr txBox="1"/>
          <p:nvPr/>
        </p:nvSpPr>
        <p:spPr>
          <a:xfrm>
            <a:off x="2904481" y="1247091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readButtons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95A1F5-A7A8-BC64-DB62-53103526473D}"/>
              </a:ext>
            </a:extLst>
          </p:cNvPr>
          <p:cNvSpPr txBox="1"/>
          <p:nvPr/>
        </p:nvSpPr>
        <p:spPr>
          <a:xfrm>
            <a:off x="6096000" y="277653"/>
            <a:ext cx="218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receiveUART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487431-64DD-457C-4123-E61A372FE3F7}"/>
              </a:ext>
            </a:extLst>
          </p:cNvPr>
          <p:cNvSpPr txBox="1"/>
          <p:nvPr/>
        </p:nvSpPr>
        <p:spPr>
          <a:xfrm>
            <a:off x="608105" y="1247091"/>
            <a:ext cx="1933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i="1" kern="10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alarmRTC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05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1C44FC8-E2C4-A0E1-0FDD-B4F136B4FF55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Formato do log de aquisição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D00BE5-8FF7-8B88-CD2C-26E971C0F924}"/>
              </a:ext>
            </a:extLst>
          </p:cNvPr>
          <p:cNvSpPr txBox="1"/>
          <p:nvPr/>
        </p:nvSpPr>
        <p:spPr>
          <a:xfrm>
            <a:off x="530646" y="1468891"/>
            <a:ext cx="5565354" cy="369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 circular de 100 KB na memória FLASH, com ponteiros gerenciados pela tarefa </a:t>
            </a:r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updateLog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Entradas no log como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typedef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contendo informações da tabela ao lado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Tamanho total da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vai depender se compilador vai otimizar (19 bytes) ou alinhar memórias pelo maior tipo (28 bytes)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uma aquisição configurada a cada 60 segundos, a duração total do log será: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otimizado: 89,8 horas (3,7 dias)</a:t>
            </a:r>
          </a:p>
          <a:p>
            <a:pPr marL="800100" lvl="1" indent="-34290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alinhado: 60,95 horas (2,5 dias)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B4885A-60D1-62D6-1216-92010B3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23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4C3089D-1ED5-1694-383E-88C75722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971550"/>
            <a:ext cx="3019425" cy="53721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57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4CECE-8285-F5CA-DFC3-CF0501FD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988A19-27C2-9C59-5111-12C3DBB684CF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Cronograma atualizado</a:t>
            </a:r>
            <a:endParaRPr lang="pt-BR" sz="1600" b="1" kern="100" dirty="0">
              <a:solidFill>
                <a:srgbClr val="3A7C2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F6E9F-D074-ED05-CF25-C16CA3B2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24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E9CF63-F206-764D-727A-8A58352D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1" y="1396903"/>
            <a:ext cx="9682367" cy="47720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D55C5F5-6C0D-1ED0-FCF4-30CD0C45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52" y="310121"/>
            <a:ext cx="1228322" cy="7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7CEB-F5BE-6608-0BA6-82C2DD160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7F02F0E-155C-010C-E4CA-94D56ED91E03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E5FF59-951A-933E-1ED8-D04846D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3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48B8603-79A7-CD7B-8953-1F1214287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44438"/>
              </p:ext>
            </p:extLst>
          </p:nvPr>
        </p:nvGraphicFramePr>
        <p:xfrm>
          <a:off x="8489783" y="1859280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Atualizar display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updateDisplay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Low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2 KB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Inicializa e atualiza exibição de dados no display via interface I2C. Os dados exibidos são horário, medidas de umidade do solo, temperatura e umidade ambiente e status das irrigações, obtidas da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acessada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. Usa um </a:t>
                      </a:r>
                      <a:r>
                        <a:rPr lang="pt-BR" sz="1100" i="1" dirty="0" err="1"/>
                        <a:t>osDelay</a:t>
                      </a:r>
                      <a:r>
                        <a:rPr lang="pt-BR" sz="1100" dirty="0"/>
                        <a:t> para atualizar o display a cada 1 segundo, no mínimo. Exibe canal de irrigação selecionado por botões, atualizado via </a:t>
                      </a:r>
                      <a:r>
                        <a:rPr lang="pt-BR" sz="1100" i="1" dirty="0"/>
                        <a:t>thread flag </a:t>
                      </a:r>
                      <a:r>
                        <a:rPr lang="pt-BR" sz="1100" i="0" dirty="0"/>
                        <a:t>pela tarefa </a:t>
                      </a:r>
                      <a:r>
                        <a:rPr lang="pt-BR" sz="1100" i="1" dirty="0" err="1"/>
                        <a:t>manageButtons</a:t>
                      </a:r>
                      <a:r>
                        <a:rPr lang="pt-BR" sz="1100" i="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A21B8D-97D4-D6A6-2DC3-D4A653FAFBE4}"/>
              </a:ext>
            </a:extLst>
          </p:cNvPr>
          <p:cNvSpPr/>
          <p:nvPr/>
        </p:nvSpPr>
        <p:spPr>
          <a:xfrm>
            <a:off x="623743" y="1462777"/>
            <a:ext cx="1047750" cy="975623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5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E8B1-7760-2A83-D400-F473380D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76F65C-FA6E-152E-B06D-A2B34EFC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4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73048B9-4F39-D156-3710-AEE5EAB0F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69890"/>
              </p:ext>
            </p:extLst>
          </p:nvPr>
        </p:nvGraphicFramePr>
        <p:xfrm>
          <a:off x="8492958" y="1880233"/>
          <a:ext cx="3549270" cy="3307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Ler Sensores e RTC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readSensorsRTC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High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200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Realiza a leitura dos 5 conversores A/D correspondentes às medidas de umidade de solo, do sensor DHT para umidade de temperatura ambiente e lê o valor de data e hora (dia, mês, ano, hora, minuto e segundo) do RTC. Escreve essas leituras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dirty="0"/>
                        <a:t>, via </a:t>
                      </a:r>
                      <a:r>
                        <a:rPr lang="pt-BR" sz="1100" dirty="0" err="1"/>
                        <a:t>mutex</a:t>
                      </a:r>
                      <a:r>
                        <a:rPr lang="pt-BR" sz="1100" dirty="0"/>
                        <a:t> e sinaliza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com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dirty="0"/>
                        <a:t>.  É executada a cada 1 segundo, temporizada por um software timer.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A45949-67A0-3E47-34E0-74532A761A43}"/>
              </a:ext>
            </a:extLst>
          </p:cNvPr>
          <p:cNvSpPr/>
          <p:nvPr/>
        </p:nvSpPr>
        <p:spPr>
          <a:xfrm>
            <a:off x="632979" y="2510527"/>
            <a:ext cx="1047750" cy="975623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3198E3-B86D-E190-299D-6944AFA7A164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2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83F5C-AFF4-71F7-6A3A-527ADC88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5F5961-5612-0556-B1CD-F4EDA192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E0DD81A-B9F3-56B5-0026-2F4632E98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28066"/>
              </p:ext>
            </p:extLst>
          </p:nvPr>
        </p:nvGraphicFramePr>
        <p:xfrm>
          <a:off x="8492958" y="2000250"/>
          <a:ext cx="3549270" cy="3139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Gerenciar botões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manageButtons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BelowNormal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100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Executa lógica de acionamento manual da irrigação a partir </a:t>
                      </a:r>
                      <a:r>
                        <a:rPr lang="pt-BR" sz="1100" i="1" dirty="0"/>
                        <a:t>thread flags </a:t>
                      </a:r>
                      <a:r>
                        <a:rPr lang="pt-BR" sz="1100" i="0" dirty="0"/>
                        <a:t>geradas pela ISR de</a:t>
                      </a:r>
                      <a:r>
                        <a:rPr lang="pt-BR" sz="1100" dirty="0"/>
                        <a:t> dois botões: um para escolher o canal </a:t>
                      </a:r>
                      <a:r>
                        <a:rPr lang="pt-BR" sz="1100" i="1" dirty="0"/>
                        <a:t>(</a:t>
                      </a:r>
                      <a:r>
                        <a:rPr lang="pt-BR" sz="1100" i="1" dirty="0" err="1"/>
                        <a:t>selectChannel</a:t>
                      </a:r>
                      <a:r>
                        <a:rPr lang="pt-BR" sz="1100" i="1" dirty="0"/>
                        <a:t>),</a:t>
                      </a:r>
                      <a:r>
                        <a:rPr lang="pt-BR" sz="1100" dirty="0"/>
                        <a:t> e outro para alternar o estado do canal (</a:t>
                      </a:r>
                      <a:r>
                        <a:rPr lang="pt-BR" sz="1100" i="1" dirty="0" err="1"/>
                        <a:t>toggleChannelState</a:t>
                      </a:r>
                      <a:r>
                        <a:rPr lang="pt-BR" sz="1100" i="0" dirty="0"/>
                        <a:t>). Através de </a:t>
                      </a:r>
                      <a:r>
                        <a:rPr lang="pt-BR" sz="1100" i="1" dirty="0"/>
                        <a:t>thread flags</a:t>
                      </a:r>
                      <a:r>
                        <a:rPr lang="pt-BR" sz="1100" i="0" dirty="0"/>
                        <a:t>, sinaliza a tarefa </a:t>
                      </a:r>
                      <a:r>
                        <a:rPr lang="pt-BR" sz="1100" i="1" dirty="0" err="1"/>
                        <a:t>updateDisplay</a:t>
                      </a:r>
                      <a:r>
                        <a:rPr lang="pt-BR" sz="1100" i="1" dirty="0"/>
                        <a:t> </a:t>
                      </a:r>
                      <a:r>
                        <a:rPr lang="pt-BR" sz="1100" i="0" dirty="0"/>
                        <a:t>qual canal está selecionado, e 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qual canal deve alternar o estado.</a:t>
                      </a:r>
                      <a:endParaRPr lang="pt-BR" sz="11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EFB00DC-B9C7-880E-8FF4-4408BCE7FF6C}"/>
              </a:ext>
            </a:extLst>
          </p:cNvPr>
          <p:cNvSpPr/>
          <p:nvPr/>
        </p:nvSpPr>
        <p:spPr>
          <a:xfrm>
            <a:off x="1960626" y="4613647"/>
            <a:ext cx="1047750" cy="975623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DA8ACF-8BE3-99AF-65A0-6E89AA37C1B0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ABA4C-9AB4-A85E-4BCF-651AD8C7A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434320-725E-0C1D-7D86-3E2E5D23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6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5C20534-4B41-C566-B005-B8F6FAA9E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03255"/>
              </p:ext>
            </p:extLst>
          </p:nvPr>
        </p:nvGraphicFramePr>
        <p:xfrm>
          <a:off x="8492958" y="1447800"/>
          <a:ext cx="354927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Controlar irrigações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controlWatering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Normal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1 KB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Ativa e desativa </a:t>
                      </a:r>
                      <a:r>
                        <a:rPr lang="pt-BR" sz="1100" dirty="0" err="1"/>
                        <a:t>GPIO’s</a:t>
                      </a:r>
                      <a:r>
                        <a:rPr lang="pt-BR" sz="1100" dirty="0"/>
                        <a:t> que acionam relés das válvulas de irrigação a partir das regras automática (periódica ou nível de umidade do solo) ou botões. Regras são configuradas via fila de mensagem recebida da tarefa </a:t>
                      </a:r>
                      <a:r>
                        <a:rPr lang="pt-BR" sz="1100" i="1" dirty="0" err="1"/>
                        <a:t>configureWatering</a:t>
                      </a:r>
                      <a:r>
                        <a:rPr lang="pt-BR" sz="1100" i="0" dirty="0"/>
                        <a:t>. Através de </a:t>
                      </a:r>
                      <a:r>
                        <a:rPr lang="pt-BR" sz="1100" i="1" dirty="0"/>
                        <a:t>thread flags</a:t>
                      </a:r>
                      <a:r>
                        <a:rPr lang="pt-BR" sz="1100" i="0" dirty="0"/>
                        <a:t>, é sinalizada pela ISR </a:t>
                      </a:r>
                      <a:r>
                        <a:rPr lang="pt-BR" sz="1100" i="1" dirty="0" err="1"/>
                        <a:t>alarmRTC</a:t>
                      </a:r>
                      <a:r>
                        <a:rPr lang="pt-BR" sz="1100" i="1" dirty="0"/>
                        <a:t> </a:t>
                      </a:r>
                      <a:r>
                        <a:rPr lang="pt-BR" sz="1100" i="0" dirty="0"/>
                        <a:t>e tarefas </a:t>
                      </a:r>
                      <a:r>
                        <a:rPr lang="pt-BR" sz="1100" i="1" dirty="0" err="1"/>
                        <a:t>readSensorsRTC</a:t>
                      </a:r>
                      <a:r>
                        <a:rPr lang="pt-BR" sz="1100" i="0" dirty="0"/>
                        <a:t> e </a:t>
                      </a:r>
                      <a:r>
                        <a:rPr lang="pt-BR" sz="1100" i="1" dirty="0" err="1"/>
                        <a:t>manageButtons</a:t>
                      </a:r>
                      <a:r>
                        <a:rPr lang="pt-BR" sz="1100" i="1" dirty="0"/>
                        <a:t> </a:t>
                      </a:r>
                      <a:r>
                        <a:rPr lang="pt-BR" sz="1100" i="0" dirty="0"/>
                        <a:t>para executar a lógica das regras de irrigação. Através de </a:t>
                      </a:r>
                      <a:r>
                        <a:rPr lang="pt-BR" sz="1100" i="0" dirty="0" err="1"/>
                        <a:t>mutex</a:t>
                      </a:r>
                      <a:r>
                        <a:rPr lang="pt-BR" sz="1100" i="0" dirty="0"/>
                        <a:t>, lê umidades dos solos e escreve status das irrigações na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i="0" dirty="0"/>
                        <a:t>. Sinaliza tarefa </a:t>
                      </a:r>
                      <a:r>
                        <a:rPr lang="pt-BR" sz="1100" i="1" dirty="0" err="1"/>
                        <a:t>updateLog</a:t>
                      </a:r>
                      <a:r>
                        <a:rPr lang="pt-BR" sz="1100" i="0" dirty="0"/>
                        <a:t> quando alguma irrigação for acionada ou </a:t>
                      </a:r>
                      <a:r>
                        <a:rPr lang="pt-BR" sz="1100" i="0" dirty="0" err="1"/>
                        <a:t>desacionada</a:t>
                      </a:r>
                      <a:r>
                        <a:rPr lang="pt-BR" sz="1100" i="0" dirty="0"/>
                        <a:t>. Reprograma alarmes do RTC para próximo acionamento periódico.</a:t>
                      </a:r>
                      <a:endParaRPr lang="pt-BR" sz="11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5850D9B-09D1-3E6E-70E7-56BA601B9559}"/>
              </a:ext>
            </a:extLst>
          </p:cNvPr>
          <p:cNvSpPr/>
          <p:nvPr/>
        </p:nvSpPr>
        <p:spPr>
          <a:xfrm>
            <a:off x="3520440" y="4498849"/>
            <a:ext cx="1084707" cy="1090422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F0799-3A56-CF26-BEEF-469E56941E70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A5AC6-9638-5420-C3C6-8445F835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FDA5EE-ED16-62BF-BB8D-17D0720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7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D7D4641-AF94-96A0-6D4F-29613AFC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17542"/>
              </p:ext>
            </p:extLst>
          </p:nvPr>
        </p:nvGraphicFramePr>
        <p:xfrm>
          <a:off x="8432170" y="1859280"/>
          <a:ext cx="3549270" cy="3474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Atualizar log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updateLog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Normal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200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i="0" dirty="0"/>
                        <a:t>Temporizado por um software timer configurável (com default de 60 segundos), escreve em buffer circular na FLASH uma nova aquisição, composta por: data, hora, umidade dos solos, temperatura e umidade do ar e status das irrigações (ligadas/desligadas). Através de </a:t>
                      </a:r>
                      <a:r>
                        <a:rPr lang="pt-BR" sz="1100" i="1" dirty="0"/>
                        <a:t>thread flag</a:t>
                      </a:r>
                      <a:r>
                        <a:rPr lang="pt-BR" sz="1100" i="0" dirty="0"/>
                        <a:t>, é sinalizada para escrever uma entrada “assíncrona” disparada por um acionamento de irrigação, seja ele automático ou manual.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0CCD74-6C3D-4A4F-E116-794A900660F6}"/>
              </a:ext>
            </a:extLst>
          </p:cNvPr>
          <p:cNvSpPr/>
          <p:nvPr/>
        </p:nvSpPr>
        <p:spPr>
          <a:xfrm>
            <a:off x="3538728" y="2506218"/>
            <a:ext cx="1084707" cy="1090422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73EC14-B8D7-B8B4-2253-2E4684DC6CEB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BE46B-B83A-A0A0-0FF3-26EBFDC0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CC8EDF-E966-E99D-F7EA-FB26C76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8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8736C09-C1F8-FFEE-99E5-3FB1252E6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85224"/>
              </p:ext>
            </p:extLst>
          </p:nvPr>
        </p:nvGraphicFramePr>
        <p:xfrm>
          <a:off x="8432170" y="1859280"/>
          <a:ext cx="3549270" cy="3139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Configurar irrigação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configureWatering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Low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500 Bytes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i="0" dirty="0"/>
                        <a:t>Configura regras de irrigação a partir de última configuração salva na FLASH e de comandos recebidos via fila de mensagens da ISR </a:t>
                      </a:r>
                      <a:r>
                        <a:rPr lang="pt-BR" sz="1100" i="1" dirty="0" err="1"/>
                        <a:t>receiveUART</a:t>
                      </a:r>
                      <a:r>
                        <a:rPr lang="pt-BR" sz="1100" i="0" dirty="0"/>
                        <a:t>. A cada nova configuração recebida pela UART, atualiza região da FLASH correspondente via </a:t>
                      </a:r>
                      <a:r>
                        <a:rPr lang="pt-BR" sz="1100" i="0" dirty="0" err="1"/>
                        <a:t>mutex</a:t>
                      </a:r>
                      <a:r>
                        <a:rPr lang="pt-BR" sz="1100" i="0" dirty="0"/>
                        <a:t> e envia mensagem por fila para tarefa </a:t>
                      </a:r>
                      <a:r>
                        <a:rPr lang="pt-BR" sz="1100" i="1" dirty="0" err="1"/>
                        <a:t>controlWatering</a:t>
                      </a:r>
                      <a:r>
                        <a:rPr lang="pt-BR" sz="1100" i="0" dirty="0"/>
                        <a:t> para atualizar limites de umidade e alarmes do RTC.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AFCD33B-C5C7-A0D0-B007-4FDF08B4979F}"/>
              </a:ext>
            </a:extLst>
          </p:cNvPr>
          <p:cNvSpPr/>
          <p:nvPr/>
        </p:nvSpPr>
        <p:spPr>
          <a:xfrm>
            <a:off x="5279890" y="3604422"/>
            <a:ext cx="1084707" cy="1090422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03DAF3-56EB-0CB7-1BF3-BD0B40E1BB78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EDDF5-6DF1-DD41-DE0C-3E19A1B9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21F69-A725-8A19-BEF3-99A7BD36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CA695-8F02-4D46-8276-9CDD784AEAE6}" type="slidenum">
              <a:rPr lang="pt-BR" smtClean="0"/>
              <a:t>9</a:t>
            </a:fld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C75CF40-5CE0-B504-570D-2EF4F73A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06525"/>
              </p:ext>
            </p:extLst>
          </p:nvPr>
        </p:nvGraphicFramePr>
        <p:xfrm>
          <a:off x="8432170" y="1859280"/>
          <a:ext cx="3549270" cy="2468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0870">
                  <a:extLst>
                    <a:ext uri="{9D8B030D-6E8A-4147-A177-3AD203B41FA5}">
                      <a16:colId xmlns:a16="http://schemas.microsoft.com/office/drawing/2014/main" val="9800949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4297789"/>
                    </a:ext>
                  </a:extLst>
                </a:gridCol>
              </a:tblGrid>
              <a:tr h="19727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Tarefa:</a:t>
                      </a:r>
                      <a:r>
                        <a:rPr lang="pt-BR" sz="1100" b="0" dirty="0"/>
                        <a:t> </a:t>
                      </a:r>
                      <a:r>
                        <a:rPr lang="pt-BR" sz="1100" b="0" i="1" dirty="0"/>
                        <a:t>UART </a:t>
                      </a:r>
                      <a:r>
                        <a:rPr lang="pt-BR" sz="1100" b="0" i="1" dirty="0" err="1"/>
                        <a:t>Tx</a:t>
                      </a:r>
                      <a:endParaRPr lang="pt-BR" sz="1100" b="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3671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Nome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transmitUART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653391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Prioridade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/>
                        <a:t>AboveNormal</a:t>
                      </a:r>
                      <a:endParaRPr lang="pt-BR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38663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Stack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1 KB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806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Detalhes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i="0" dirty="0"/>
                        <a:t>Envia informações solicitadas via UART, como medidas dos sensores, status e configurações das irrigações e leitura do log. Recebe comandos da ISR </a:t>
                      </a:r>
                      <a:r>
                        <a:rPr lang="pt-BR" sz="1100" i="1" dirty="0" err="1"/>
                        <a:t>receiveUART</a:t>
                      </a:r>
                      <a:r>
                        <a:rPr lang="pt-BR" sz="1100" i="0" dirty="0"/>
                        <a:t> via fila de comandos e acessa informações da variável global </a:t>
                      </a:r>
                      <a:r>
                        <a:rPr lang="pt-BR" sz="1100" i="1" dirty="0" err="1"/>
                        <a:t>xLogData</a:t>
                      </a:r>
                      <a:r>
                        <a:rPr lang="pt-BR" sz="1100" i="0" dirty="0"/>
                        <a:t> e da FLASH via </a:t>
                      </a:r>
                      <a:r>
                        <a:rPr lang="pt-BR" sz="1100" i="0" dirty="0" err="1"/>
                        <a:t>mutex</a:t>
                      </a:r>
                      <a:r>
                        <a:rPr lang="pt-BR" sz="1100" i="0" dirty="0"/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32386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CFD3E74-2841-A7EA-900C-325513C762EA}"/>
              </a:ext>
            </a:extLst>
          </p:cNvPr>
          <p:cNvSpPr/>
          <p:nvPr/>
        </p:nvSpPr>
        <p:spPr>
          <a:xfrm>
            <a:off x="6857429" y="2478786"/>
            <a:ext cx="1084707" cy="1090422"/>
          </a:xfrm>
          <a:prstGeom prst="roundRect">
            <a:avLst>
              <a:gd name="adj" fmla="val 5928"/>
            </a:avLst>
          </a:prstGeom>
          <a:solidFill>
            <a:schemeClr val="accent5">
              <a:lumMod val="20000"/>
              <a:lumOff val="80000"/>
              <a:alpha val="25098"/>
            </a:schemeClr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1C05-8674-0FBB-87EB-3852E80501B7}"/>
              </a:ext>
            </a:extLst>
          </p:cNvPr>
          <p:cNvSpPr txBox="1"/>
          <p:nvPr/>
        </p:nvSpPr>
        <p:spPr>
          <a:xfrm>
            <a:off x="84780" y="83561"/>
            <a:ext cx="5737464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pt-BR" sz="2800" b="1" kern="10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RTOS | </a:t>
            </a:r>
            <a:r>
              <a:rPr lang="pt-BR" sz="2800" i="1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Tarefas</a:t>
            </a:r>
            <a:endParaRPr lang="pt-BR" sz="1600" i="1" kern="100" dirty="0">
              <a:solidFill>
                <a:schemeClr val="accent2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99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857AFDFA5A0B41BD43061C7C082F17" ma:contentTypeVersion="18" ma:contentTypeDescription="Crie um novo documento." ma:contentTypeScope="" ma:versionID="b1d2c66b1759805d98ac4437f12f6d24">
  <xsd:schema xmlns:xsd="http://www.w3.org/2001/XMLSchema" xmlns:xs="http://www.w3.org/2001/XMLSchema" xmlns:p="http://schemas.microsoft.com/office/2006/metadata/properties" xmlns:ns3="b20353ee-4b95-4b26-a977-1eefefdf8b00" xmlns:ns4="51ff1e32-d7ee-44ea-afd2-215b6e569803" targetNamespace="http://schemas.microsoft.com/office/2006/metadata/properties" ma:root="true" ma:fieldsID="dba091a3973cdb804a0a9a66279ed640" ns3:_="" ns4:_="">
    <xsd:import namespace="b20353ee-4b95-4b26-a977-1eefefdf8b00"/>
    <xsd:import namespace="51ff1e32-d7ee-44ea-afd2-215b6e5698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353ee-4b95-4b26-a977-1eefefdf8b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f1e32-d7ee-44ea-afd2-215b6e569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ff1e32-d7ee-44ea-afd2-215b6e5698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72A2B-1CE5-4FEF-A5DA-ED3F5D13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353ee-4b95-4b26-a977-1eefefdf8b00"/>
    <ds:schemaRef ds:uri="51ff1e32-d7ee-44ea-afd2-215b6e569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28D8C4-81BD-4B0B-B981-61E9D2C30D23}">
  <ds:schemaRefs>
    <ds:schemaRef ds:uri="b20353ee-4b95-4b26-a977-1eefefdf8b00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1ff1e32-d7ee-44ea-afd2-215b6e56980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9B3573-18E7-4D9D-9221-F6C828A5C2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2265</TotalTime>
  <Words>1269</Words>
  <Application>Microsoft Office PowerPoint</Application>
  <PresentationFormat>Widescreen</PresentationFormat>
  <Paragraphs>203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Trebuchet MS</vt:lpstr>
      <vt:lpstr>Wingdings 3</vt:lpstr>
      <vt:lpstr>Facetado</vt:lpstr>
      <vt:lpstr>1_Facetado</vt:lpstr>
      <vt:lpstr>RTOS-based  Environmental data Gathering &amp; Garden  Automation Experiment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Oehlmeyer Brunheira</dc:creator>
  <cp:lastModifiedBy>Gabriel Oehlmeyer Brunheira</cp:lastModifiedBy>
  <cp:revision>35</cp:revision>
  <dcterms:created xsi:type="dcterms:W3CDTF">2024-10-01T08:37:21Z</dcterms:created>
  <dcterms:modified xsi:type="dcterms:W3CDTF">2024-10-29T16:38:23Z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0x0101005B857AFDFA5A0B41BD43061C7C082F17</vt:lpwstr>
  </property>
</Properties>
</file>