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259" r:id="rId5"/>
    <p:sldId id="268" r:id="rId6"/>
    <p:sldId id="267" r:id="rId7"/>
    <p:sldId id="266" r:id="rId8"/>
    <p:sldId id="281" r:id="rId9"/>
    <p:sldId id="260" r:id="rId10"/>
    <p:sldId id="287" r:id="rId11"/>
    <p:sldId id="289" r:id="rId12"/>
    <p:sldId id="288" r:id="rId13"/>
    <p:sldId id="290" r:id="rId14"/>
    <p:sldId id="291" r:id="rId15"/>
    <p:sldId id="292" r:id="rId16"/>
    <p:sldId id="282" r:id="rId17"/>
    <p:sldId id="286" r:id="rId18"/>
    <p:sldId id="283" r:id="rId19"/>
    <p:sldId id="284" r:id="rId20"/>
    <p:sldId id="285" r:id="rId21"/>
    <p:sldId id="280" r:id="rId22"/>
    <p:sldId id="27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6D1"/>
    <a:srgbClr val="3A7C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BF89-B588-4CE3-BE56-00FE2C38B4C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AFC63-EF71-4380-91EF-9F4DB7C3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AFC63-EF71-4380-91EF-9F4DB7C35C4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4931-1F73-4CDC-958E-434956E67B63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A2A7-A74D-4E77-AEEC-D556EAF60B69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5E8-C568-403F-A87D-FD9564E948E1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36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0EA-0720-49D3-9250-91DAC44A5D24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79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6C73-C0E9-47A2-9E8C-22702B6462BA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435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7CDA-4BCD-4D74-B170-D27A22824AB9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2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0BF3-1368-4D42-94CA-8659E5568EB6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9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51D3-3E89-42E9-A895-0C70D07643FE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4B60-4F49-4613-A4DD-148EAE3F5CAE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89037"/>
            <a:ext cx="683339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17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0B81-D794-4FF8-B818-D9B44302AF02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3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E81E-6B95-4846-AA8D-AA8BA15F8EAC}" type="datetime1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658-852C-4897-9D49-5E127740D172}" type="datetime1">
              <a:rPr lang="pt-BR" smtClean="0"/>
              <a:t>28/10/2024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49B-B725-43D9-BB0E-E2C03DE0EE6C}" type="datetime1">
              <a:rPr lang="pt-BR" smtClean="0"/>
              <a:t>28/10/2024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8912-F8B4-4D80-8FB7-9488FAF05A05}" type="datetime1">
              <a:rPr lang="pt-BR" smtClean="0"/>
              <a:t>28/10/2024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5B2B-D206-496D-A231-82964D671644}" type="datetime1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A576-F8F0-4912-8824-1D1ACE8335CE}" type="datetime1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4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DC06-5B8A-4D73-A292-13F1D1F8BECD}" type="datetime1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73518A-357D-311F-03C7-447AE9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40575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b="1" dirty="0">
                <a:solidFill>
                  <a:srgbClr val="FF0000"/>
                </a:solidFill>
              </a:rPr>
              <a:t>R</a:t>
            </a:r>
            <a:r>
              <a:rPr lang="pt-BR" sz="3300" b="1" dirty="0">
                <a:solidFill>
                  <a:schemeClr val="bg1"/>
                </a:solidFill>
              </a:rPr>
              <a:t>TOS-</a:t>
            </a:r>
            <a:r>
              <a:rPr lang="pt-BR" sz="3300" b="1" dirty="0" err="1">
                <a:solidFill>
                  <a:schemeClr val="bg1"/>
                </a:solidFill>
              </a:rPr>
              <a:t>based</a:t>
            </a:r>
            <a:r>
              <a:rPr lang="pt-BR" sz="3300" b="1" dirty="0">
                <a:solidFill>
                  <a:schemeClr val="bg1"/>
                </a:solidFill>
              </a:rPr>
              <a:t> 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chemeClr val="accent3"/>
                </a:solidFill>
              </a:rPr>
              <a:t>E</a:t>
            </a:r>
            <a:r>
              <a:rPr lang="pt-BR" sz="3300" b="1" dirty="0">
                <a:solidFill>
                  <a:schemeClr val="bg1"/>
                </a:solidFill>
              </a:rPr>
              <a:t>nvironmental data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 err="1">
                <a:solidFill>
                  <a:schemeClr val="accent2"/>
                </a:solidFill>
              </a:rPr>
              <a:t>G</a:t>
            </a:r>
            <a:r>
              <a:rPr lang="pt-BR" sz="3300" b="1" dirty="0" err="1">
                <a:solidFill>
                  <a:schemeClr val="bg1"/>
                </a:solidFill>
              </a:rPr>
              <a:t>athering</a:t>
            </a:r>
            <a:r>
              <a:rPr lang="pt-BR" sz="3300" b="1" dirty="0">
                <a:solidFill>
                  <a:schemeClr val="bg1"/>
                </a:solidFill>
              </a:rPr>
              <a:t> &amp;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rgbClr val="FF0000"/>
                </a:solidFill>
              </a:rPr>
              <a:t>G</a:t>
            </a:r>
            <a:r>
              <a:rPr lang="pt-BR" sz="3300" b="1" dirty="0">
                <a:solidFill>
                  <a:schemeClr val="bg1"/>
                </a:solidFill>
              </a:rPr>
              <a:t>arden 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chemeClr val="accent3"/>
                </a:solidFill>
              </a:rPr>
              <a:t>A</a:t>
            </a:r>
            <a:r>
              <a:rPr lang="pt-BR" sz="3300" b="1" dirty="0">
                <a:solidFill>
                  <a:schemeClr val="bg1"/>
                </a:solidFill>
              </a:rPr>
              <a:t>utomation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 err="1">
                <a:solidFill>
                  <a:schemeClr val="accent2"/>
                </a:solidFill>
              </a:rPr>
              <a:t>E</a:t>
            </a:r>
            <a:r>
              <a:rPr lang="pt-BR" sz="3300" b="1" dirty="0" err="1">
                <a:solidFill>
                  <a:schemeClr val="bg1"/>
                </a:solidFill>
              </a:rPr>
              <a:t>xperiment</a:t>
            </a:r>
            <a:endParaRPr lang="pt-BR" sz="33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D7CA2-C95D-8B42-CEBE-96DF85EB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8" y="6252183"/>
            <a:ext cx="6858476" cy="430433"/>
          </a:xfrm>
        </p:spPr>
        <p:txBody>
          <a:bodyPr>
            <a:normAutofit/>
          </a:bodyPr>
          <a:lstStyle/>
          <a:p>
            <a:r>
              <a:rPr lang="pt-BR" sz="1600" dirty="0"/>
              <a:t>Gabriel Oehlmeyer Brunheira | RA 061012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6740158-7715-0361-9C50-062441059C2C}"/>
              </a:ext>
            </a:extLst>
          </p:cNvPr>
          <p:cNvSpPr txBox="1">
            <a:spLocks/>
          </p:cNvSpPr>
          <p:nvPr/>
        </p:nvSpPr>
        <p:spPr>
          <a:xfrm>
            <a:off x="124843" y="111751"/>
            <a:ext cx="6858476" cy="107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ADAA86-E93F-D103-8443-DEE8FB2A10E3}"/>
              </a:ext>
            </a:extLst>
          </p:cNvPr>
          <p:cNvSpPr txBox="1"/>
          <p:nvPr/>
        </p:nvSpPr>
        <p:spPr>
          <a:xfrm>
            <a:off x="121669" y="128003"/>
            <a:ext cx="5572253" cy="85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400" dirty="0"/>
              <a:t>Faculdade de Engenharia Mecânica | UNICAMP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IM420X | Tópicos em Controle de Sistemas Mecânicos - Projeto de Sistemas Embarcados de Tempo Real</a:t>
            </a:r>
          </a:p>
        </p:txBody>
      </p:sp>
      <p:pic>
        <p:nvPicPr>
          <p:cNvPr id="11" name="Imagem 10" descr="Unicamp Logo PNG Transparent &amp; SVG Vector - Freebie Supply">
            <a:extLst>
              <a:ext uri="{FF2B5EF4-FFF2-40B4-BE49-F238E27FC236}">
                <a16:creationId xmlns:a16="http://schemas.microsoft.com/office/drawing/2014/main" id="{15FA083F-78D9-F39A-7F6D-2D2A5314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33" y="93463"/>
            <a:ext cx="1039050" cy="1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34B0B3-0F7A-5AFA-DBD9-8DB87116F6A3}"/>
              </a:ext>
            </a:extLst>
          </p:cNvPr>
          <p:cNvSpPr txBox="1"/>
          <p:nvPr/>
        </p:nvSpPr>
        <p:spPr>
          <a:xfrm>
            <a:off x="434736" y="2639647"/>
            <a:ext cx="5737464" cy="114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 REGGAE</a:t>
            </a:r>
            <a:endParaRPr lang="pt-BR" sz="20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Etapa </a:t>
            </a:r>
            <a:r>
              <a:rPr lang="pt-BR" sz="2400" b="1" kern="100" dirty="0">
                <a:solidFill>
                  <a:srgbClr val="4EA72E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Projeto de software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7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AB78-FA92-870E-6B78-8DA8790F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7767C69-EBDF-91A7-DCB6-0DD1F053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1462777"/>
            <a:ext cx="7784553" cy="4141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B0A3C-1F02-21A1-F927-B5061F9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10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708562E-8317-5C9F-365A-F904587A7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65706"/>
              </p:ext>
            </p:extLst>
          </p:nvPr>
        </p:nvGraphicFramePr>
        <p:xfrm>
          <a:off x="8492958" y="1880233"/>
          <a:ext cx="3549270" cy="330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ISR: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Alarme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alarmRTC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AboveNormal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e sinaliza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com </a:t>
                      </a:r>
                      <a:r>
                        <a:rPr lang="pt-BR" sz="1100" i="1" dirty="0"/>
                        <a:t>thread flag</a:t>
                      </a:r>
                      <a:r>
                        <a:rPr lang="pt-BR" sz="11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14C65CE-7BF5-8996-D2CB-AEC179E052DE}"/>
              </a:ext>
            </a:extLst>
          </p:cNvPr>
          <p:cNvSpPr/>
          <p:nvPr/>
        </p:nvSpPr>
        <p:spPr>
          <a:xfrm>
            <a:off x="387897" y="3486151"/>
            <a:ext cx="1126578" cy="1079500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2FA40F-6473-FE77-F20B-3BE2076F3D9B}"/>
              </a:ext>
            </a:extLst>
          </p:cNvPr>
          <p:cNvSpPr txBox="1"/>
          <p:nvPr/>
        </p:nvSpPr>
        <p:spPr>
          <a:xfrm>
            <a:off x="84780" y="83561"/>
            <a:ext cx="5737464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2800" b="1" kern="100" dirty="0">
              <a:solidFill>
                <a:srgbClr val="3A7C22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Interrupçõe</a:t>
            </a:r>
            <a:r>
              <a:rPr lang="pt-BR" sz="2800" i="1" kern="100" dirty="0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(ISR)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3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9177D-D35F-312D-B13E-3DC6563E8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032677-AB27-D54F-7A93-FE76F227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1462777"/>
            <a:ext cx="7784553" cy="4141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73E456-1F88-0962-7F16-5E57CD0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11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D39F78-9AC7-419B-5A78-E1C917CE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12927"/>
              </p:ext>
            </p:extLst>
          </p:nvPr>
        </p:nvGraphicFramePr>
        <p:xfrm>
          <a:off x="8492958" y="1880233"/>
          <a:ext cx="3549270" cy="330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:</a:t>
                      </a:r>
                      <a:endParaRPr lang="pt-BR" sz="1100" b="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xLogDataMutex</a:t>
                      </a:r>
                      <a:r>
                        <a:rPr lang="pt-BR" sz="1100" dirty="0"/>
                        <a:t> 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AboveNormal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e sinaliza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com </a:t>
                      </a:r>
                      <a:r>
                        <a:rPr lang="pt-BR" sz="1100" i="1" dirty="0"/>
                        <a:t>thread flag</a:t>
                      </a:r>
                      <a:r>
                        <a:rPr lang="pt-BR" sz="11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C172E3-2AF5-3179-3F58-6A8F8B5CE653}"/>
              </a:ext>
            </a:extLst>
          </p:cNvPr>
          <p:cNvSpPr/>
          <p:nvPr/>
        </p:nvSpPr>
        <p:spPr>
          <a:xfrm>
            <a:off x="1734097" y="2686051"/>
            <a:ext cx="1126578" cy="660399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D627B1-C842-A19D-3DD2-BEE8F9D197AC}"/>
              </a:ext>
            </a:extLst>
          </p:cNvPr>
          <p:cNvSpPr txBox="1"/>
          <p:nvPr/>
        </p:nvSpPr>
        <p:spPr>
          <a:xfrm>
            <a:off x="84780" y="83561"/>
            <a:ext cx="5737464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2800" b="1" kern="100" dirty="0">
              <a:solidFill>
                <a:srgbClr val="3A7C22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pt-BR" sz="2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0FD-A70A-8A9B-F672-FA31E0FE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25010E-90B0-1CDD-9E8E-73FBC504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1462777"/>
            <a:ext cx="7784553" cy="4141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66A6F7-125B-C832-F0E9-D4A3C1A2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12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D1D916B-DBA0-9B49-2653-4DCD8416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22932"/>
              </p:ext>
            </p:extLst>
          </p:nvPr>
        </p:nvGraphicFramePr>
        <p:xfrm>
          <a:off x="8492958" y="1880233"/>
          <a:ext cx="3549270" cy="330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AboveNormal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e sinaliza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com </a:t>
                      </a:r>
                      <a:r>
                        <a:rPr lang="pt-BR" sz="1100" i="1" dirty="0"/>
                        <a:t>thread flag</a:t>
                      </a:r>
                      <a:r>
                        <a:rPr lang="pt-BR" sz="11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222E033-FC3B-8B3B-CF37-061F012CE7AC}"/>
              </a:ext>
            </a:extLst>
          </p:cNvPr>
          <p:cNvSpPr/>
          <p:nvPr/>
        </p:nvSpPr>
        <p:spPr>
          <a:xfrm>
            <a:off x="6464847" y="3867151"/>
            <a:ext cx="691603" cy="406399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30E05D-C185-4486-5CFF-3D3BC1964FA5}"/>
              </a:ext>
            </a:extLst>
          </p:cNvPr>
          <p:cNvSpPr txBox="1"/>
          <p:nvPr/>
        </p:nvSpPr>
        <p:spPr>
          <a:xfrm>
            <a:off x="84780" y="83561"/>
            <a:ext cx="5737464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2800" b="1" kern="100" dirty="0">
              <a:solidFill>
                <a:srgbClr val="3A7C22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pt-BR" sz="2800" i="1" kern="100" dirty="0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Filas de mensagens (</a:t>
            </a:r>
            <a:r>
              <a:rPr lang="pt-BR" sz="2800" i="1" kern="100" dirty="0" err="1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pt-BR" sz="2800" i="1" kern="100" dirty="0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7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DEDD-BABB-2741-04F8-D16AD743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3641DB-FA06-D18D-3A8D-C26E6D9092B2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E615C52-8AA7-099A-0DC4-14D3D3E1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0915"/>
              </p:ext>
            </p:extLst>
          </p:nvPr>
        </p:nvGraphicFramePr>
        <p:xfrm>
          <a:off x="689355" y="1086950"/>
          <a:ext cx="4939920" cy="265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updateDisplay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i="1" dirty="0" err="1"/>
                        <a:t>osDelay</a:t>
                      </a:r>
                      <a:r>
                        <a:rPr lang="pt-BR" sz="1200" dirty="0"/>
                        <a:t> para atualizar o display a cada 1 segundo, no mínimo. Exibe canal de irrigação selecionado por botões, atualizado via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551259B-8293-8B83-10C7-3B1CC0529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3225"/>
              </p:ext>
            </p:extLst>
          </p:nvPr>
        </p:nvGraphicFramePr>
        <p:xfrm>
          <a:off x="689355" y="3887300"/>
          <a:ext cx="4939920" cy="265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readSensorsRTC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 e sinaliza tarefa </a:t>
                      </a:r>
                      <a:r>
                        <a:rPr lang="pt-BR" sz="1200" i="1" dirty="0" err="1"/>
                        <a:t>controlWatering</a:t>
                      </a:r>
                      <a:r>
                        <a:rPr lang="pt-BR" sz="1200" i="0" dirty="0"/>
                        <a:t> com </a:t>
                      </a:r>
                      <a:r>
                        <a:rPr lang="pt-BR" sz="1200" i="1" dirty="0"/>
                        <a:t>thread flag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1639E78-7098-E4FD-4052-8AB0C7C1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90936"/>
              </p:ext>
            </p:extLst>
          </p:nvPr>
        </p:nvGraphicFramePr>
        <p:xfrm>
          <a:off x="6261480" y="1086950"/>
          <a:ext cx="4939920" cy="1371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Gerenciar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manageButtons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46FC81-E339-0405-67C3-729444565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16093"/>
              </p:ext>
            </p:extLst>
          </p:nvPr>
        </p:nvGraphicFramePr>
        <p:xfrm>
          <a:off x="6261480" y="3105757"/>
          <a:ext cx="4939920" cy="3383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Controlar irrigações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controlWatering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Normal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Ativa e desativa </a:t>
                      </a:r>
                      <a:r>
                        <a:rPr lang="pt-BR" sz="1200" dirty="0" err="1"/>
                        <a:t>GPIO’s</a:t>
                      </a:r>
                      <a:r>
                        <a:rPr lang="pt-BR" sz="1200" dirty="0"/>
                        <a:t> que acionam relés das válvulas de irrigação a partir das regras configuradas (periódica ou nível de umidade do solo) ou botões. Regras são configuradas via fila de mensagem recebida da tarefa </a:t>
                      </a:r>
                      <a:r>
                        <a:rPr lang="pt-BR" sz="1200" i="1" dirty="0" err="1"/>
                        <a:t>configureWatering</a:t>
                      </a:r>
                      <a:r>
                        <a:rPr lang="pt-BR" sz="1200" i="0" dirty="0"/>
                        <a:t>. Através de </a:t>
                      </a:r>
                      <a:r>
                        <a:rPr lang="pt-BR" sz="1200" i="1" dirty="0"/>
                        <a:t>thread flag</a:t>
                      </a:r>
                      <a:r>
                        <a:rPr lang="pt-BR" sz="1200" i="0" dirty="0"/>
                        <a:t>, é sinalizada pela ISR </a:t>
                      </a:r>
                      <a:r>
                        <a:rPr lang="pt-BR" sz="1200" i="1" dirty="0" err="1"/>
                        <a:t>alarmRTC</a:t>
                      </a:r>
                      <a:r>
                        <a:rPr lang="pt-BR" sz="1200" i="1" dirty="0"/>
                        <a:t> </a:t>
                      </a:r>
                      <a:r>
                        <a:rPr lang="pt-BR" sz="1200" i="0" dirty="0"/>
                        <a:t>e tarefas </a:t>
                      </a:r>
                      <a:r>
                        <a:rPr lang="pt-BR" sz="1200" i="1" dirty="0" err="1"/>
                        <a:t>readSensorsRTC</a:t>
                      </a:r>
                      <a:r>
                        <a:rPr lang="pt-BR" sz="1200" i="0" dirty="0"/>
                        <a:t> e </a:t>
                      </a:r>
                      <a:r>
                        <a:rPr lang="pt-BR" sz="1200" i="1" dirty="0" err="1"/>
                        <a:t>manageButtons</a:t>
                      </a:r>
                      <a:r>
                        <a:rPr lang="pt-BR" sz="1200" i="1" dirty="0"/>
                        <a:t> </a:t>
                      </a:r>
                      <a:r>
                        <a:rPr lang="pt-BR" sz="1200" i="0" dirty="0"/>
                        <a:t>para executar a lógica das regras de irrigação. Através de </a:t>
                      </a:r>
                      <a:r>
                        <a:rPr lang="pt-BR" sz="1200" i="0" dirty="0" err="1"/>
                        <a:t>mutex</a:t>
                      </a:r>
                      <a:r>
                        <a:rPr lang="pt-BR" sz="1200" i="0" dirty="0"/>
                        <a:t>, lê umidades dos solos e escreve status das irrigações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i="0" dirty="0"/>
                        <a:t>. Sinaliza tarefa </a:t>
                      </a:r>
                      <a:r>
                        <a:rPr lang="pt-BR" sz="1200" i="1" dirty="0" err="1"/>
                        <a:t>updateLog</a:t>
                      </a:r>
                      <a:r>
                        <a:rPr lang="pt-BR" sz="1200" i="0" dirty="0"/>
                        <a:t> quando alguma irrigação for acionada ou </a:t>
                      </a:r>
                      <a:r>
                        <a:rPr lang="pt-BR" sz="1200" i="0" dirty="0" err="1"/>
                        <a:t>desacionada</a:t>
                      </a:r>
                      <a:r>
                        <a:rPr lang="pt-BR" sz="1200" i="0" dirty="0"/>
                        <a:t>.</a:t>
                      </a:r>
                      <a:endParaRPr lang="pt-BR" sz="12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E49525D-080A-01F4-B20C-6FB488C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1D3A3-39B6-819D-9589-857036438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A5F7624-45CF-5CDB-DFCC-802B9D63D3BA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098C50F-609E-6F60-CE62-84096ED17C5D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updateDisplay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E2E8352-57E3-4101-1F55-642FBB537D95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readSensorsRTC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6946026-93BB-CFBD-B60D-A921D282F58A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Gerenciar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manageButtons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601A1D-7698-8A03-1C3A-BE35FF8EDCCF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Controlar irrigações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controlWatering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Normal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6B2833A-D9EB-5D61-881C-F9D2A91C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6E5A0-4C93-7419-A90E-624CF1B8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F53D84-088B-D63A-A369-C1F79D51FFAF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Interrupções (ISR)</a:t>
            </a:r>
            <a:endParaRPr lang="pt-BR" sz="1600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C54229D-D4F7-DB0A-29A0-3084E5773BA6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updateDisplay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0A0DE4-9F90-71F6-0C0C-629782C94CC7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readSensorsRTC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BC2FE49-0804-11CE-EAF0-4404175D87E2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Gerenciar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manageButtons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708107D-8DB5-7ED0-3656-792E37ADD8A8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lerSensoresRTC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47B7103-58AB-34BB-83BB-22D46A5A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07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385CF-0223-475A-D56F-C2C7B29F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A887FC-B967-0232-8A14-C0715D6A440B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Variáveis globais e </a:t>
            </a:r>
            <a:r>
              <a:rPr lang="pt-BR" sz="2800" b="1" kern="100" dirty="0" err="1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endParaRPr lang="pt-BR" sz="1600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D92CF5D-FB66-B974-6D83-8D80079678D6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updateDisplay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87A800D-3844-FA79-DEF2-1D85D67CE4DF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readSensorsRTC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7BF3489-92A7-EC15-BB25-FD1444863310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Gerenciar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manageButtons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462E833-ECE6-DC98-66E9-60FA41D222E3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lerSensoresRTC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3ECC705-137C-B741-53F2-FAE92ECD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6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6263-AB93-2044-F26B-30F05DC6F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EA1887-A8BE-6913-BBB8-CF97B7A3DD19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Filas </a:t>
            </a:r>
            <a:endParaRPr lang="pt-BR" sz="1600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0C87847-FB75-97F2-F93E-9839925FD571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updateDisplay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F8AB77-B762-3898-D198-0CB924C6419C}"/>
              </a:ext>
            </a:extLst>
          </p:cNvPr>
          <p:cNvGraphicFramePr>
            <a:graphicFrameLocks noGrp="1"/>
          </p:cNvGraphicFramePr>
          <p:nvPr/>
        </p:nvGraphicFramePr>
        <p:xfrm>
          <a:off x="689355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readSensorsRTC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4152F61-8EB6-A80C-BCBD-DC00F038F7C3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108695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Gerenciar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manageButtons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Low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Inicializa e atualiza exibição de dados no display via interface I2C. Os dados exibidos são horário, medidas de umidade do solo, temperatura e umidade ambiente e status das irrigações, obtidas </a:t>
                      </a:r>
                      <a:r>
                        <a:rPr lang="pt-BR" sz="1200" dirty="0" err="1"/>
                        <a:t>atráves</a:t>
                      </a:r>
                      <a:r>
                        <a:rPr lang="pt-BR" sz="1200" dirty="0"/>
                        <a:t> da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acessada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Usa um </a:t>
                      </a:r>
                      <a:r>
                        <a:rPr lang="pt-BR" sz="1200" dirty="0" err="1"/>
                        <a:t>osDelay</a:t>
                      </a:r>
                      <a:r>
                        <a:rPr lang="pt-BR" sz="1200" dirty="0"/>
                        <a:t> para atualizar o display a cada 1 segundo, no mínimo.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9757490-DAB3-CE0F-C7D4-099795323ADF}"/>
              </a:ext>
            </a:extLst>
          </p:cNvPr>
          <p:cNvGraphicFramePr>
            <a:graphicFrameLocks noGrp="1"/>
          </p:cNvGraphicFramePr>
          <p:nvPr/>
        </p:nvGraphicFramePr>
        <p:xfrm>
          <a:off x="6261480" y="3887300"/>
          <a:ext cx="493992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Tarefa: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lerSensoresRTC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 err="1"/>
                        <a:t>AboveNormal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200" i="1" dirty="0" err="1"/>
                        <a:t>xLogData</a:t>
                      </a:r>
                      <a:r>
                        <a:rPr lang="pt-BR" sz="1200" dirty="0"/>
                        <a:t>, via </a:t>
                      </a:r>
                      <a:r>
                        <a:rPr lang="pt-BR" sz="1200" dirty="0" err="1"/>
                        <a:t>mutex</a:t>
                      </a:r>
                      <a:r>
                        <a:rPr lang="pt-BR" sz="12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A311FE0-A99C-1623-14CD-526FB45E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8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99AC32-9527-2D68-F2BC-C992D02503EF}"/>
              </a:ext>
            </a:extLst>
          </p:cNvPr>
          <p:cNvSpPr/>
          <p:nvPr/>
        </p:nvSpPr>
        <p:spPr>
          <a:xfrm>
            <a:off x="3090164" y="1889252"/>
            <a:ext cx="4273296" cy="295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/>
              <a:t>NUCLEO-G474RE</a:t>
            </a:r>
          </a:p>
          <a:p>
            <a:pPr algn="ctr"/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99421B-A578-3CCB-0303-4A9C0CB0F2D6}"/>
              </a:ext>
            </a:extLst>
          </p:cNvPr>
          <p:cNvSpPr/>
          <p:nvPr/>
        </p:nvSpPr>
        <p:spPr>
          <a:xfrm>
            <a:off x="3355340" y="2383028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ADC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0F90F59-D0BF-3909-3B2A-F06FBB8C35F6}"/>
              </a:ext>
            </a:extLst>
          </p:cNvPr>
          <p:cNvSpPr/>
          <p:nvPr/>
        </p:nvSpPr>
        <p:spPr>
          <a:xfrm>
            <a:off x="2495804" y="2456180"/>
            <a:ext cx="8595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até 5x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9D8111-23CF-CA5F-1D23-F22EB9F7F77A}"/>
              </a:ext>
            </a:extLst>
          </p:cNvPr>
          <p:cNvSpPr/>
          <p:nvPr/>
        </p:nvSpPr>
        <p:spPr>
          <a:xfrm>
            <a:off x="3355340" y="3215132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03EC93-235F-7A0E-5BD1-74531F8E52AB}"/>
              </a:ext>
            </a:extLst>
          </p:cNvPr>
          <p:cNvSpPr/>
          <p:nvPr/>
        </p:nvSpPr>
        <p:spPr>
          <a:xfrm>
            <a:off x="2495804" y="3288284"/>
            <a:ext cx="8595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447BDA-80C6-F1A4-639A-67950B9FA06A}"/>
              </a:ext>
            </a:extLst>
          </p:cNvPr>
          <p:cNvSpPr/>
          <p:nvPr/>
        </p:nvSpPr>
        <p:spPr>
          <a:xfrm>
            <a:off x="6622796" y="2378456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01B45AE-4433-EBDA-801A-95CCD59C7799}"/>
              </a:ext>
            </a:extLst>
          </p:cNvPr>
          <p:cNvSpPr/>
          <p:nvPr/>
        </p:nvSpPr>
        <p:spPr>
          <a:xfrm>
            <a:off x="7144004" y="2456180"/>
            <a:ext cx="102412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até 8x</a:t>
            </a:r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7B2BDEF-3E39-BB24-2968-DFD3AB7C01F7}"/>
              </a:ext>
            </a:extLst>
          </p:cNvPr>
          <p:cNvSpPr/>
          <p:nvPr/>
        </p:nvSpPr>
        <p:spPr>
          <a:xfrm>
            <a:off x="9301988" y="2456180"/>
            <a:ext cx="883920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110VAC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441244-C8AB-709D-FF99-0C363AAA3225}"/>
              </a:ext>
            </a:extLst>
          </p:cNvPr>
          <p:cNvSpPr/>
          <p:nvPr/>
        </p:nvSpPr>
        <p:spPr>
          <a:xfrm>
            <a:off x="3355340" y="4038092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7082595-0495-7FF4-B00F-6521DB104B1D}"/>
              </a:ext>
            </a:extLst>
          </p:cNvPr>
          <p:cNvSpPr/>
          <p:nvPr/>
        </p:nvSpPr>
        <p:spPr>
          <a:xfrm>
            <a:off x="6622796" y="3354578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GPIO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F6F6466-CB9D-9391-3F7C-60229AAE1E30}"/>
              </a:ext>
            </a:extLst>
          </p:cNvPr>
          <p:cNvSpPr/>
          <p:nvPr/>
        </p:nvSpPr>
        <p:spPr>
          <a:xfrm>
            <a:off x="6622796" y="4040378"/>
            <a:ext cx="52120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I2C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61930F0-CF2F-525C-7E73-22FBA8D0CE5F}"/>
              </a:ext>
            </a:extLst>
          </p:cNvPr>
          <p:cNvSpPr/>
          <p:nvPr/>
        </p:nvSpPr>
        <p:spPr>
          <a:xfrm>
            <a:off x="7144004" y="3418586"/>
            <a:ext cx="102412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3x</a:t>
            </a:r>
            <a:endParaRPr lang="pt-BR" dirty="0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D0802F8-3177-8E9C-CABE-4B3C466B7943}"/>
              </a:ext>
            </a:extLst>
          </p:cNvPr>
          <p:cNvSpPr/>
          <p:nvPr/>
        </p:nvSpPr>
        <p:spPr>
          <a:xfrm>
            <a:off x="7144004" y="4120388"/>
            <a:ext cx="102412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SCK + SDA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9F4F63-5490-AA45-6DA4-F95B051BD85F}"/>
              </a:ext>
            </a:extLst>
          </p:cNvPr>
          <p:cNvSpPr/>
          <p:nvPr/>
        </p:nvSpPr>
        <p:spPr>
          <a:xfrm>
            <a:off x="5534660" y="5254244"/>
            <a:ext cx="932688" cy="5120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Pilha</a:t>
            </a:r>
          </a:p>
          <a:p>
            <a:pPr algn="ctr"/>
            <a:r>
              <a:rPr lang="pt-BR" sz="1200" dirty="0"/>
              <a:t>CR2032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B5E97E7-67F9-DCEE-5285-ED6C814A3E80}"/>
              </a:ext>
            </a:extLst>
          </p:cNvPr>
          <p:cNvSpPr/>
          <p:nvPr/>
        </p:nvSpPr>
        <p:spPr>
          <a:xfrm>
            <a:off x="5667248" y="4038092"/>
            <a:ext cx="658368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VBAT (RTC)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F930209-DE1D-ED09-4138-801620BA5452}"/>
              </a:ext>
            </a:extLst>
          </p:cNvPr>
          <p:cNvSpPr/>
          <p:nvPr/>
        </p:nvSpPr>
        <p:spPr>
          <a:xfrm>
            <a:off x="2486660" y="4120388"/>
            <a:ext cx="8595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2x</a:t>
            </a:r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FE02DFF-D16A-088D-1F1F-C0011512D64B}"/>
              </a:ext>
            </a:extLst>
          </p:cNvPr>
          <p:cNvSpPr/>
          <p:nvPr/>
        </p:nvSpPr>
        <p:spPr>
          <a:xfrm rot="16200000">
            <a:off x="5651246" y="4723892"/>
            <a:ext cx="704088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VBAT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43DC22-49F5-D7BB-CDB2-048542D0F0E5}"/>
              </a:ext>
            </a:extLst>
          </p:cNvPr>
          <p:cNvSpPr/>
          <p:nvPr/>
        </p:nvSpPr>
        <p:spPr>
          <a:xfrm>
            <a:off x="1160780" y="2300732"/>
            <a:ext cx="1335024" cy="6766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Sensor de umidade de solo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B32F11-7B0D-FABA-63D8-9085CF05786F}"/>
              </a:ext>
            </a:extLst>
          </p:cNvPr>
          <p:cNvSpPr/>
          <p:nvPr/>
        </p:nvSpPr>
        <p:spPr>
          <a:xfrm>
            <a:off x="1160780" y="3075686"/>
            <a:ext cx="1335024" cy="790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Sensor de </a:t>
            </a:r>
            <a:r>
              <a:rPr lang="pt-BR" sz="1200" dirty="0" err="1"/>
              <a:t>temp</a:t>
            </a:r>
            <a:r>
              <a:rPr lang="pt-BR" sz="1200" dirty="0"/>
              <a:t>/umidade atmosférica (DHT11)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45FA4F-0647-0BD9-D79A-58F235CCA684}"/>
              </a:ext>
            </a:extLst>
          </p:cNvPr>
          <p:cNvSpPr/>
          <p:nvPr/>
        </p:nvSpPr>
        <p:spPr>
          <a:xfrm>
            <a:off x="1160780" y="4038092"/>
            <a:ext cx="1335024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Push-buttons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ED29D6-6B5D-15D2-3230-EC0033CDADE2}"/>
              </a:ext>
            </a:extLst>
          </p:cNvPr>
          <p:cNvSpPr/>
          <p:nvPr/>
        </p:nvSpPr>
        <p:spPr>
          <a:xfrm>
            <a:off x="8177276" y="2300732"/>
            <a:ext cx="1124712" cy="6766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Módulo de relés 5V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35E5088-EE81-CFE0-85AB-3B3F533441C6}"/>
              </a:ext>
            </a:extLst>
          </p:cNvPr>
          <p:cNvSpPr/>
          <p:nvPr/>
        </p:nvSpPr>
        <p:spPr>
          <a:xfrm>
            <a:off x="10185908" y="2300732"/>
            <a:ext cx="1124712" cy="67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Válvulas </a:t>
            </a:r>
            <a:r>
              <a:rPr lang="pt-BR" sz="1200" dirty="0" err="1"/>
              <a:t>solenóide</a:t>
            </a:r>
            <a:endParaRPr lang="pt-BR" sz="1200" dirty="0"/>
          </a:p>
          <a:p>
            <a:pPr algn="ctr"/>
            <a:r>
              <a:rPr lang="pt-BR" sz="1200" dirty="0"/>
              <a:t>para água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0D672F-5DD6-A3C4-A0C3-3A61CA823736}"/>
              </a:ext>
            </a:extLst>
          </p:cNvPr>
          <p:cNvSpPr/>
          <p:nvPr/>
        </p:nvSpPr>
        <p:spPr>
          <a:xfrm>
            <a:off x="8177276" y="3251708"/>
            <a:ext cx="1124712" cy="1389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Display OLED</a:t>
            </a:r>
          </a:p>
          <a:p>
            <a:pPr algn="ctr"/>
            <a:r>
              <a:rPr lang="pt-BR" sz="1200" dirty="0"/>
              <a:t>128x64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blocos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5D7835-AC80-AA72-C91F-B69C6BB3B5EA}"/>
              </a:ext>
            </a:extLst>
          </p:cNvPr>
          <p:cNvSpPr/>
          <p:nvPr/>
        </p:nvSpPr>
        <p:spPr>
          <a:xfrm>
            <a:off x="4428236" y="4038092"/>
            <a:ext cx="717804" cy="51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LPUART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0EE991-668E-F2FE-4764-0D4684642C20}"/>
              </a:ext>
            </a:extLst>
          </p:cNvPr>
          <p:cNvSpPr/>
          <p:nvPr/>
        </p:nvSpPr>
        <p:spPr>
          <a:xfrm>
            <a:off x="4332224" y="5254244"/>
            <a:ext cx="932688" cy="5120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Host PC</a:t>
            </a:r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5C56834-7B64-5631-628B-AF81657ED199}"/>
              </a:ext>
            </a:extLst>
          </p:cNvPr>
          <p:cNvSpPr/>
          <p:nvPr/>
        </p:nvSpPr>
        <p:spPr>
          <a:xfrm>
            <a:off x="4660265" y="4550154"/>
            <a:ext cx="317754" cy="70408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14" name="Picture 2" descr="STMicroelectronics logo in transparent PNG and vectorized SVG formats">
            <a:extLst>
              <a:ext uri="{FF2B5EF4-FFF2-40B4-BE49-F238E27FC236}">
                <a16:creationId xmlns:a16="http://schemas.microsoft.com/office/drawing/2014/main" id="{F0C1C860-6180-A485-E1DA-802E2CFD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29" y="3021330"/>
            <a:ext cx="893286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ço Reservado para Número de Slide 33">
            <a:extLst>
              <a:ext uri="{FF2B5EF4-FFF2-40B4-BE49-F238E27FC236}">
                <a16:creationId xmlns:a16="http://schemas.microsoft.com/office/drawing/2014/main" id="{7829E79A-F2BB-41EE-542E-5F035973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2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Descrição dos componentes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STM32 NUCLEO-G474RE Nucleo-64 z STM32G474RET6 ARM Cortex-M4 - Sklep ...">
            <a:extLst>
              <a:ext uri="{FF2B5EF4-FFF2-40B4-BE49-F238E27FC236}">
                <a16:creationId xmlns:a16="http://schemas.microsoft.com/office/drawing/2014/main" id="{BA410BC0-015A-496F-3141-E74852EE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23" y="1654772"/>
            <a:ext cx="3099689" cy="309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7F8A6A-682B-C00A-074E-6B4707D63CDF}"/>
              </a:ext>
            </a:extLst>
          </p:cNvPr>
          <p:cNvSpPr txBox="1"/>
          <p:nvPr/>
        </p:nvSpPr>
        <p:spPr>
          <a:xfrm>
            <a:off x="470915" y="1340396"/>
            <a:ext cx="6121908" cy="414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 de desenvolvimento NUCLEO-G474RE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Fabricante: ST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Microcontrolador: STM32G474RET6 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 Cortex-M4 170 MHz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512 KB FLASH, 128 KB RAM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Conectividade: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ST-LINK (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debugger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virtual COM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morpho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Arduino-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compatible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Alimentação: 5V-USB, 5V-EXT, VIN, 3V3-EXT</a:t>
            </a:r>
            <a:endParaRPr lang="pt-BR" kern="100" dirty="0"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BA226F-EAA6-8BBB-DCE3-9C7C669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1B78A5-FBD3-9C07-F17A-716FD68399AB}"/>
              </a:ext>
            </a:extLst>
          </p:cNvPr>
          <p:cNvSpPr txBox="1"/>
          <p:nvPr/>
        </p:nvSpPr>
        <p:spPr>
          <a:xfrm>
            <a:off x="500634" y="1326750"/>
            <a:ext cx="8320093" cy="453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Nos últimos anos, houve um aumento do interesse na jardinagem em ambientes domésticos, impulsionado por diversos fatores, como a conscientização a respeito das mudanças climáticas e alimentação saudável, bem como o isolamento social causado pela pandemia de COVID-19 [1,2].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cuidado de jardins e hortas requer atenção constante ao desenvolvimento da planta, às condições nas quais elas estão sujeitas, como temperatura do ar e umidade do solo, e, claro, à rega. A compreensão de como estes fatores se relacionam ocorre, no geral, de forma qualitativa, e depende de uma grande dedicação e atenção. Além disso, a interrupção da irrigação por alguns dias (por exemplo, em casos de ausências temporárias, como viagens) pode ser bastante prejudicial à saúde das plantas.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uso de sistemas automatizados pode não apenas garantir a irrigação de forma programável e ininterrupta, como também registrar as condições do ambiente no qual as plantas estão inseridas. Essas informações podem ser úteis a melhorar o entendimento de como cada fator externo afeta no seu desenvolvimento e, portanto, ajudar na tomada de decisões sobre os cuidados praticados.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361726-8399-556D-4B08-F30B5134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04" b="4243"/>
          <a:stretch/>
        </p:blipFill>
        <p:spPr>
          <a:xfrm>
            <a:off x="9263795" y="1998399"/>
            <a:ext cx="2573609" cy="2933622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303E3-1633-4CCF-8664-6601FC52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4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 (modelo V)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D00BE5-8FF7-8B88-CD2C-26E971C0F924}"/>
              </a:ext>
            </a:extLst>
          </p:cNvPr>
          <p:cNvSpPr txBox="1"/>
          <p:nvPr/>
        </p:nvSpPr>
        <p:spPr>
          <a:xfrm>
            <a:off x="363957" y="1350514"/>
            <a:ext cx="9656343" cy="415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1: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Finalizar projeto de hardware. Compra e empréstimo de componentes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2: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Detalhamento do projeto de software: definição do uso de periféricos e componentes do RTOS, especificação da memória de registro de dados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protocolo de comunicação com PC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3: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Programação e teste de periféricos. Especificação da aplicação em Python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4: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Programação e teste de biblioteca de registro e de comunicação. Configuração dos componentes do RTOS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5: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Integração das bibliotecas na aplicação RTOS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6: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 da aplicação em Python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7: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Testes, validações e depuração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Semana 8: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Finalização da escrita de relatório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B4885A-60D1-62D6-1216-92010B30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7CC0D6F-F4E4-F436-EE18-5EA3D091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3995"/>
              </p:ext>
            </p:extLst>
          </p:nvPr>
        </p:nvGraphicFramePr>
        <p:xfrm>
          <a:off x="550934" y="1497679"/>
          <a:ext cx="9123418" cy="408170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886201">
                  <a:extLst>
                    <a:ext uri="{9D8B030D-6E8A-4147-A177-3AD203B41FA5}">
                      <a16:colId xmlns:a16="http://schemas.microsoft.com/office/drawing/2014/main" val="2295803874"/>
                    </a:ext>
                  </a:extLst>
                </a:gridCol>
                <a:gridCol w="8237217">
                  <a:extLst>
                    <a:ext uri="{9D8B030D-6E8A-4147-A177-3AD203B41FA5}">
                      <a16:colId xmlns:a16="http://schemas.microsoft.com/office/drawing/2014/main" val="2273412016"/>
                    </a:ext>
                  </a:extLst>
                </a:gridCol>
              </a:tblGrid>
              <a:tr h="300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  <a:latin typeface="Aptos" panose="020B0004020202020204" pitchFamily="34" charset="0"/>
                        </a:rPr>
                        <a:t>ID</a:t>
                      </a:r>
                      <a:endParaRPr lang="pt-BR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00" dirty="0">
                          <a:effectLst/>
                          <a:latin typeface="Aptos" panose="020B0004020202020204" pitchFamily="34" charset="0"/>
                        </a:rPr>
                        <a:t>Descrição</a:t>
                      </a:r>
                      <a:endParaRPr lang="pt-BR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652990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RF1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Acionar de forma automática o fluxo de água em aspersores e gotejadores, através das chamadas “tarefas de irrigação” 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435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RF2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Permitir a configuração de tarefas de irrigação em dois modos de operação: 1) periódico e 2) controle de umidade do solo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97590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RF3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Permitir a configuração de até 5 tarefas de irrigação independentes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31127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RF4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Prover 5 canais de medida de umidade de solo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99315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RF5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Medir temperatura e umidade ambiente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79839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RF6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>
                          <a:effectLst/>
                          <a:latin typeface="Aptos" panose="020B0004020202020204" pitchFamily="34" charset="0"/>
                        </a:rPr>
                        <a:t>Registrar de forma periódica medidas de solo e do ambiente, com data e hora, em memória acessível pelo usuário</a:t>
                      </a:r>
                      <a:endParaRPr lang="pt-B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65420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RF7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Registrar data e hora de início e término das tarefas de irrigação na mesma memória do RF6.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284772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RF8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Prover interface com usuário através de computador para programar tarefas de irrigação, calibrar e monitorar as medidas, visualizar status das tarefas de irrigação em operação e acessar memória de registros.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54105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>
                          <a:effectLst/>
                          <a:latin typeface="Aptos" panose="020B0004020202020204" pitchFamily="34" charset="0"/>
                        </a:rPr>
                        <a:t>RF9</a:t>
                      </a:r>
                      <a:endParaRPr lang="pt-BR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Prover display que exibe medidas em tempo real e status das tarefas de irrigação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155309"/>
                  </a:ext>
                </a:extLst>
              </a:tr>
              <a:tr h="374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Aptos" panose="020B0004020202020204" pitchFamily="34" charset="0"/>
                        </a:rPr>
                        <a:t>RF10</a:t>
                      </a:r>
                      <a:endParaRPr lang="pt-BR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200" kern="100" dirty="0">
                          <a:effectLst/>
                          <a:latin typeface="Aptos" panose="020B0004020202020204" pitchFamily="34" charset="0"/>
                        </a:rPr>
                        <a:t>Conter botões para acionamento manual das válvulas de irrigação</a:t>
                      </a:r>
                      <a:endParaRPr lang="pt-B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931465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29FF1D-E40F-2DA7-619E-A57FE52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0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D98EB03-39CE-C977-45C1-CD328E5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24" y="68918"/>
            <a:ext cx="6601272" cy="67116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b="1" dirty="0"/>
              <a:t>Automatização de tarefas de irrigação com base em regras</a:t>
            </a:r>
            <a:endParaRPr lang="pt-BR" sz="1600" dirty="0"/>
          </a:p>
          <a:p>
            <a:pPr lvl="1">
              <a:lnSpc>
                <a:spcPct val="90000"/>
              </a:lnSpc>
            </a:pPr>
            <a:r>
              <a:rPr lang="pt-BR" dirty="0"/>
              <a:t>Periódica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Controle da umidade do solo por histerese</a:t>
            </a:r>
            <a:endParaRPr lang="pt-BR" b="1" dirty="0"/>
          </a:p>
          <a:p>
            <a:pPr>
              <a:lnSpc>
                <a:spcPct val="90000"/>
              </a:lnSpc>
            </a:pPr>
            <a:r>
              <a:rPr lang="pt-BR" sz="1600" b="1" dirty="0"/>
              <a:t>Entradas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5x ADC: sensor de umidade do solo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1x I2C: sensor de temperatura e umidade atmosférica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2x DI: botões para navegação no display e acionamento manual de irrigação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Saídas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5x DO: Relés para válvulas de irrigação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Display para exibição local de medidas e status das irrigações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Log de monitoramento e eventos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Buffer circular em memória não-volátil (FLASH)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Timestamp com RTC (data/hora)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Aquisições periódicas (configurável)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Início e fim de irrigações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Bateria CR2032 para execução </a:t>
            </a:r>
            <a:r>
              <a:rPr lang="pt-BR" dirty="0" err="1"/>
              <a:t>initerrupato</a:t>
            </a:r>
            <a:r>
              <a:rPr lang="pt-BR" dirty="0"/>
              <a:t> do RTC (VBAT)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73518A-357D-311F-03C7-447AE9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40575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b="1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385141-7C9E-0F9D-B624-75F33F5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tarefas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3E0482-3708-610C-A91F-6D7396AB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6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36940D-89F5-F852-BC79-A15FDEC2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78" y="1587500"/>
            <a:ext cx="7315744" cy="3892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07044D-FD68-F726-33CD-DC63EF01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81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A44F-8B6C-528A-72C7-8AC92A30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D94FAA3-DF2C-4112-D710-E2CFA9E6818C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34749F3-0EE5-3955-5EA1-A47EC47B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1462777"/>
            <a:ext cx="7784553" cy="4141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37607-215F-9AA4-5A20-AA065B6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5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7CEB-F5BE-6608-0BA6-82C2DD160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7F02F0E-155C-010C-E4CA-94D56ED91E03}"/>
              </a:ext>
            </a:extLst>
          </p:cNvPr>
          <p:cNvSpPr txBox="1"/>
          <p:nvPr/>
        </p:nvSpPr>
        <p:spPr>
          <a:xfrm>
            <a:off x="84780" y="83561"/>
            <a:ext cx="5737464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2800" b="1" kern="100" dirty="0">
              <a:solidFill>
                <a:srgbClr val="3A7C22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159CEA-333B-EAC6-DB22-75BF3543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1462777"/>
            <a:ext cx="7784553" cy="4141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E5FF59-951A-933E-1ED8-D04846D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8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48B8603-79A7-CD7B-8953-1F121428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90227"/>
              </p:ext>
            </p:extLst>
          </p:nvPr>
        </p:nvGraphicFramePr>
        <p:xfrm>
          <a:off x="8489783" y="1859280"/>
          <a:ext cx="3549270" cy="3139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updateDisplay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Low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Inicializa e atualiza exibição de dados no display via interface I2C. Os dados exibidos são horário, medidas de umidade do solo, temperatura e umidade ambiente e status das irrigações, obtidas da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acessada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. Usa um </a:t>
                      </a:r>
                      <a:r>
                        <a:rPr lang="pt-BR" sz="1100" i="1" dirty="0" err="1"/>
                        <a:t>osDelay</a:t>
                      </a:r>
                      <a:r>
                        <a:rPr lang="pt-BR" sz="1100" dirty="0"/>
                        <a:t> para atualizar o display a cada 1 segundo, no mínimo. Exibe canal de irrigação selecionado por botões, atualizado via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8A21B8D-97D4-D6A6-2DC3-D4A653FAFBE4}"/>
              </a:ext>
            </a:extLst>
          </p:cNvPr>
          <p:cNvSpPr/>
          <p:nvPr/>
        </p:nvSpPr>
        <p:spPr>
          <a:xfrm>
            <a:off x="466725" y="1462777"/>
            <a:ext cx="1047750" cy="975623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5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E8B1-7760-2A83-D400-F473380D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8BB37A-38FA-3619-7705-888E5438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1462777"/>
            <a:ext cx="7784553" cy="41419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76F65C-FA6E-152E-B06D-A2B34EFC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9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73048B9-4F39-D156-3710-AEE5EAB0F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0378"/>
              </p:ext>
            </p:extLst>
          </p:nvPr>
        </p:nvGraphicFramePr>
        <p:xfrm>
          <a:off x="8492958" y="1880233"/>
          <a:ext cx="3549270" cy="330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readSensorsRTC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AboveNormal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e sinaliza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com </a:t>
                      </a:r>
                      <a:r>
                        <a:rPr lang="pt-BR" sz="1100" i="1" dirty="0"/>
                        <a:t>thread flag</a:t>
                      </a:r>
                      <a:r>
                        <a:rPr lang="pt-BR" sz="11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A45949-67A0-3E47-34E0-74532A761A43}"/>
              </a:ext>
            </a:extLst>
          </p:cNvPr>
          <p:cNvSpPr/>
          <p:nvPr/>
        </p:nvSpPr>
        <p:spPr>
          <a:xfrm>
            <a:off x="466725" y="2510527"/>
            <a:ext cx="1047750" cy="975623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3198E3-B86D-E190-299D-6944AFA7A164}"/>
              </a:ext>
            </a:extLst>
          </p:cNvPr>
          <p:cNvSpPr txBox="1"/>
          <p:nvPr/>
        </p:nvSpPr>
        <p:spPr>
          <a:xfrm>
            <a:off x="84780" y="83561"/>
            <a:ext cx="5737464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2800" b="1" kern="100" dirty="0">
              <a:solidFill>
                <a:srgbClr val="3A7C22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21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ff1e32-d7ee-44ea-afd2-215b6e5698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857AFDFA5A0B41BD43061C7C082F17" ma:contentTypeVersion="18" ma:contentTypeDescription="Crie um novo documento." ma:contentTypeScope="" ma:versionID="b1d2c66b1759805d98ac4437f12f6d24">
  <xsd:schema xmlns:xsd="http://www.w3.org/2001/XMLSchema" xmlns:xs="http://www.w3.org/2001/XMLSchema" xmlns:p="http://schemas.microsoft.com/office/2006/metadata/properties" xmlns:ns3="b20353ee-4b95-4b26-a977-1eefefdf8b00" xmlns:ns4="51ff1e32-d7ee-44ea-afd2-215b6e569803" targetNamespace="http://schemas.microsoft.com/office/2006/metadata/properties" ma:root="true" ma:fieldsID="dba091a3973cdb804a0a9a66279ed640" ns3:_="" ns4:_="">
    <xsd:import namespace="b20353ee-4b95-4b26-a977-1eefefdf8b00"/>
    <xsd:import namespace="51ff1e32-d7ee-44ea-afd2-215b6e5698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353ee-4b95-4b26-a977-1eefefdf8b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f1e32-d7ee-44ea-afd2-215b6e569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28D8C4-81BD-4B0B-B981-61E9D2C30D23}">
  <ds:schemaRefs>
    <ds:schemaRef ds:uri="http://schemas.microsoft.com/office/2006/documentManagement/types"/>
    <ds:schemaRef ds:uri="b20353ee-4b95-4b26-a977-1eefefdf8b00"/>
    <ds:schemaRef ds:uri="51ff1e32-d7ee-44ea-afd2-215b6e569803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89B3573-18E7-4D9D-9221-F6C828A5C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872A2B-1CE5-4FEF-A5DA-ED3F5D13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353ee-4b95-4b26-a977-1eefefdf8b00"/>
    <ds:schemaRef ds:uri="51ff1e32-d7ee-44ea-afd2-215b6e569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</TotalTime>
  <Words>2773</Words>
  <Application>Microsoft Office PowerPoint</Application>
  <PresentationFormat>Widescreen</PresentationFormat>
  <Paragraphs>334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Trebuchet MS</vt:lpstr>
      <vt:lpstr>Wingdings 3</vt:lpstr>
      <vt:lpstr>Facetado</vt:lpstr>
      <vt:lpstr>RTOS-based  Environmental data Gathering &amp; Garden  Automation Experiment</vt:lpstr>
      <vt:lpstr>Apresentação do PowerPoint</vt:lpstr>
      <vt:lpstr>Apresentação do PowerPoint</vt:lpstr>
      <vt:lpstr>Tópicos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Oehlmeyer Brunheira</dc:creator>
  <cp:lastModifiedBy>Gabriel Oehlmeyer Brunheira</cp:lastModifiedBy>
  <cp:revision>27</cp:revision>
  <dcterms:created xsi:type="dcterms:W3CDTF">2024-10-01T08:37:21Z</dcterms:created>
  <dcterms:modified xsi:type="dcterms:W3CDTF">2024-10-28T11:11:35Z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0x0101005B857AFDFA5A0B41BD43061C7C082F17</vt:lpwstr>
  </property>
</Properties>
</file>