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8tS334bE4kYu746rTKUgL2/W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8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ce2e7a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ece2e7a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ce2e7a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ece2e7a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ce2e7a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5ece2e7a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ce2e7a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ece2e7a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a2a2b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5dca2a2b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a2a2b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dca2a2b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a2a2b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dca2a2b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ca2a2b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dca2a2b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ca2a2b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dca2a2b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ca2a2b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5dca2a2b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ca2a2b5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5dca2a2b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ca2a2b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dca2a2b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ca2a2b5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dca2a2b5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a2a2b5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dca2a2b5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ca2a2b5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dca2a2b5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cf7d35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dcf7d35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ece2e7a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5ece2e7a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ce2e7a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5ece2e7a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ce2e7a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5ece2e7a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ce2e7a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5ece2e7a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ce2e7a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5ece2e7a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ce2e7a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ece2e7a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ce2e7a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ece2e7a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968850" y="1960050"/>
            <a:ext cx="7206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Micro Teaching | Aula 01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son</a:t>
            </a: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 CRUD - Reading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ce2e7a19_0_43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Vantagens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g5ece2e7a19_0_43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. Agilidade:</a:t>
            </a:r>
            <a:b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Por conta de sua simplicidade, acaba sendo muito ágil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ce2e7a19_0_48"/>
          <p:cNvSpPr txBox="1"/>
          <p:nvPr/>
        </p:nvSpPr>
        <p:spPr>
          <a:xfrm>
            <a:off x="0" y="514965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XML x JSON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g5ece2e7a19_0_48"/>
          <p:cNvSpPr txBox="1"/>
          <p:nvPr/>
        </p:nvSpPr>
        <p:spPr>
          <a:xfrm>
            <a:off x="786600" y="1494625"/>
            <a:ext cx="75708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O 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Json </a:t>
            </a: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acaba sendo mais fácil de se trabalhar (mas em termos de performance, têm o mesmo desempenho).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ce2e7a19_0_53"/>
          <p:cNvSpPr txBox="1"/>
          <p:nvPr/>
        </p:nvSpPr>
        <p:spPr>
          <a:xfrm>
            <a:off x="849075" y="1108650"/>
            <a:ext cx="7445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&lt;?xml version="1.0" encoding="UTF-8"?&gt;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youtube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canal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Canal 01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&gt;25/01/2019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canal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canal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Canal 02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25/12/2019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canal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&lt;/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youtube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8" name="Google Shape;108;g5ece2e7a19_0_53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XML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ce2e7a19_0_59"/>
          <p:cNvSpPr txBox="1"/>
          <p:nvPr/>
        </p:nvSpPr>
        <p:spPr>
          <a:xfrm>
            <a:off x="849075" y="743800"/>
            <a:ext cx="7445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youtube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canais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 [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 "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Canal 01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",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 "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25/01/2019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},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 "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Canal 02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",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r>
              <a:rPr lang="pt-BR" sz="1700">
                <a:solidFill>
                  <a:srgbClr val="3D85C6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data_inscricao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": "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25/12/2019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	</a:t>
            </a: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	]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700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4" name="Google Shape;114;g5ece2e7a19_0_59"/>
          <p:cNvSpPr txBox="1"/>
          <p:nvPr/>
        </p:nvSpPr>
        <p:spPr>
          <a:xfrm>
            <a:off x="255675" y="210175"/>
            <a:ext cx="8632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600">
                <a:latin typeface="Raleway"/>
                <a:ea typeface="Raleway"/>
                <a:cs typeface="Raleway"/>
                <a:sym typeface="Raleway"/>
              </a:rPr>
              <a:t>JSON</a:t>
            </a:r>
            <a:endParaRPr b="1" i="0" sz="2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ca2a2b5c_0_2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Acessando o arquivo JSON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g5dca2a2b5c_0_2"/>
          <p:cNvSpPr txBox="1"/>
          <p:nvPr/>
        </p:nvSpPr>
        <p:spPr>
          <a:xfrm>
            <a:off x="786600" y="1672700"/>
            <a:ext cx="7570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Atrelamos nosso arquivo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à uma variável: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$meuArquivoJson = 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nomeDoArquivo.json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”;</a:t>
            </a:r>
            <a:endParaRPr b="1" i="0" sz="2100" u="none" cap="none" strike="noStrike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ca2a2b5c_0_8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Acessando os dados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g5dca2a2b5c_0_8"/>
          <p:cNvSpPr txBox="1"/>
          <p:nvPr/>
        </p:nvSpPr>
        <p:spPr>
          <a:xfrm>
            <a:off x="786600" y="1672700"/>
            <a:ext cx="7570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Capturamos o conteúdo do arquivo com a função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file_get_contents()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$meuJson =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file_get_contents(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$meuArquivoJson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i="0" sz="2100" u="none" cap="none" strike="noStrike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ca2a2b5c_0_14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Transformando em Array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g5dca2a2b5c_0_14"/>
          <p:cNvSpPr txBox="1"/>
          <p:nvPr/>
        </p:nvSpPr>
        <p:spPr>
          <a:xfrm>
            <a:off x="541425" y="1672700"/>
            <a:ext cx="80613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Transformamos nosso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(que é uma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) em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com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json_decode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()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$meuJsonArray =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json_decode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$meuJson, </a:t>
            </a:r>
            <a:r>
              <a:rPr b="1" lang="pt-BR" sz="2100">
                <a:solidFill>
                  <a:srgbClr val="ED4A00"/>
                </a:solidFill>
                <a:latin typeface="Raleway"/>
                <a:ea typeface="Raleway"/>
                <a:cs typeface="Raleway"/>
                <a:sym typeface="Raleway"/>
              </a:rPr>
              <a:t>true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i="0" sz="2100" u="none" cap="none" strike="noStrike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ca2a2b5c_0_19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Transformando em Objeto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g5dca2a2b5c_0_19"/>
          <p:cNvSpPr txBox="1"/>
          <p:nvPr/>
        </p:nvSpPr>
        <p:spPr>
          <a:xfrm>
            <a:off x="541425" y="1672700"/>
            <a:ext cx="80613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Também podemos usar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json_decode()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para transformarmos 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em Objeto, basta trocarmos </a:t>
            </a:r>
            <a:r>
              <a:rPr b="1" i="1" lang="pt-BR" sz="2100">
                <a:latin typeface="Raleway"/>
                <a:ea typeface="Raleway"/>
                <a:cs typeface="Raleway"/>
                <a:sym typeface="Raleway"/>
              </a:rPr>
              <a:t>true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por </a:t>
            </a:r>
            <a:r>
              <a:rPr b="1" i="1" lang="pt-BR" sz="2100">
                <a:latin typeface="Raleway"/>
                <a:ea typeface="Raleway"/>
                <a:cs typeface="Raleway"/>
                <a:sym typeface="Raleway"/>
              </a:rPr>
              <a:t>false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$meuJsonObj =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json_decode(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$meuJson, </a:t>
            </a:r>
            <a:r>
              <a:rPr b="1" i="1" lang="pt-BR" sz="2100">
                <a:solidFill>
                  <a:srgbClr val="ED4A00"/>
                </a:solidFill>
                <a:latin typeface="Raleway"/>
                <a:ea typeface="Raleway"/>
                <a:cs typeface="Raleway"/>
                <a:sym typeface="Raleway"/>
              </a:rPr>
              <a:t>false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i="0" sz="2100" u="none" cap="none" strike="noStrike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g5dca2a2b5c_0_19"/>
          <p:cNvSpPr txBox="1"/>
          <p:nvPr/>
        </p:nvSpPr>
        <p:spPr>
          <a:xfrm>
            <a:off x="541500" y="3300000"/>
            <a:ext cx="80613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Como o false é o valor default, não é necessário declará-lo.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ca2a2b5c_1_6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Acessando os Arrays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g5dca2a2b5c_1_6"/>
          <p:cNvSpPr txBox="1"/>
          <p:nvPr/>
        </p:nvSpPr>
        <p:spPr>
          <a:xfrm>
            <a:off x="541425" y="1672700"/>
            <a:ext cx="80613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Acessamos os valores do nosso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normalmente, utilizando recursos como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loops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ou simplesmente acessando os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índices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foreach(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$itens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as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$item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2100">
              <a:solidFill>
                <a:srgbClr val="C1000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foreach(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$itens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as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$chave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=&gt;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$valor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2100">
              <a:solidFill>
                <a:srgbClr val="C1000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for, while, do while,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$array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],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$array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[“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”]...</a:t>
            </a:r>
            <a:endParaRPr b="1" sz="2100">
              <a:solidFill>
                <a:srgbClr val="C1000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ca2a2b5c_0_26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Acessando o Array do Array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g5dca2a2b5c_0_26"/>
          <p:cNvSpPr txBox="1"/>
          <p:nvPr/>
        </p:nvSpPr>
        <p:spPr>
          <a:xfrm>
            <a:off x="233100" y="1672700"/>
            <a:ext cx="8678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Atrelando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índice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do nosso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a uma variável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g5dca2a2b5c_0_26"/>
          <p:cNvSpPr txBox="1"/>
          <p:nvPr/>
        </p:nvSpPr>
        <p:spPr>
          <a:xfrm>
            <a:off x="984850" y="2316075"/>
            <a:ext cx="727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$indexYouTube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$meuJsonArray[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‘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youtube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’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]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0" y="1062200"/>
            <a:ext cx="9144000" cy="1647700"/>
            <a:chOff x="0" y="1062200"/>
            <a:chExt cx="9144000" cy="1647700"/>
          </a:xfrm>
        </p:grpSpPr>
        <p:sp>
          <p:nvSpPr>
            <p:cNvPr id="43" name="Google Shape;43;p3"/>
            <p:cNvSpPr txBox="1"/>
            <p:nvPr/>
          </p:nvSpPr>
          <p:spPr>
            <a:xfrm>
              <a:off x="0" y="1062200"/>
              <a:ext cx="91440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pt-BR" sz="3600">
                  <a:latin typeface="Raleway"/>
                  <a:ea typeface="Raleway"/>
                  <a:cs typeface="Raleway"/>
                  <a:sym typeface="Raleway"/>
                </a:rPr>
                <a:t>JSON</a:t>
              </a:r>
              <a:endParaRPr b="1" i="0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0" y="1919400"/>
              <a:ext cx="91440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J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ava</a:t>
              </a: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S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cript </a:t>
              </a: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O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bject </a:t>
              </a: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N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otation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a2a2b5c_1_12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Acessando o Array do Array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g5dca2a2b5c_1_12"/>
          <p:cNvSpPr txBox="1"/>
          <p:nvPr/>
        </p:nvSpPr>
        <p:spPr>
          <a:xfrm>
            <a:off x="233100" y="1672700"/>
            <a:ext cx="8678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Atrelando mais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índice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do nosso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a uma variável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g5dca2a2b5c_1_12"/>
          <p:cNvSpPr txBox="1"/>
          <p:nvPr/>
        </p:nvSpPr>
        <p:spPr>
          <a:xfrm>
            <a:off x="984850" y="2316075"/>
            <a:ext cx="727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$canais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$indexYouTube[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‘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canais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’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]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ca2a2b5c_1_0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Percorrendo um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Array Simples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g5dca2a2b5c_1_0"/>
          <p:cNvSpPr txBox="1"/>
          <p:nvPr/>
        </p:nvSpPr>
        <p:spPr>
          <a:xfrm>
            <a:off x="541425" y="1672700"/>
            <a:ext cx="806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Usando 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foreach()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para percorrer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 simples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g5dca2a2b5c_1_0"/>
          <p:cNvSpPr txBox="1"/>
          <p:nvPr/>
        </p:nvSpPr>
        <p:spPr>
          <a:xfrm>
            <a:off x="2646900" y="2316075"/>
            <a:ext cx="3850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foreach(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$canais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as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$canal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     var_dump(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$canal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ca2a2b5c_1_25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Variável Variável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g5dca2a2b5c_1_25"/>
          <p:cNvSpPr txBox="1"/>
          <p:nvPr/>
        </p:nvSpPr>
        <p:spPr>
          <a:xfrm>
            <a:off x="541425" y="1672700"/>
            <a:ext cx="806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Podemos usar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a seguinte sintaxe para criar variáveis variáveis</a:t>
            </a:r>
            <a:endParaRPr sz="2100">
              <a:solidFill>
                <a:srgbClr val="00ACC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3" name="Google Shape;173;g5dca2a2b5c_1_25"/>
          <p:cNvSpPr txBox="1"/>
          <p:nvPr/>
        </p:nvSpPr>
        <p:spPr>
          <a:xfrm>
            <a:off x="2233350" y="2316075"/>
            <a:ext cx="46773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for(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&lt; count(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$canais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);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++){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canal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”.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$i}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$canais[$i]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</p:txBody>
      </p:sp>
      <p:sp>
        <p:nvSpPr>
          <p:cNvPr id="174" name="Google Shape;174;g5dca2a2b5c_1_25"/>
          <p:cNvSpPr txBox="1"/>
          <p:nvPr/>
        </p:nvSpPr>
        <p:spPr>
          <a:xfrm>
            <a:off x="541425" y="3501500"/>
            <a:ext cx="806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pt-BR" sz="2100">
                <a:latin typeface="Raleway Medium"/>
                <a:ea typeface="Raleway Medium"/>
                <a:cs typeface="Raleway Medium"/>
                <a:sym typeface="Raleway Medium"/>
              </a:rPr>
              <a:t>Se tivermos 2 canais, criamos as variáveis $canal0 e $canal1</a:t>
            </a:r>
            <a:endParaRPr i="1" sz="2100">
              <a:solidFill>
                <a:srgbClr val="00ACC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ca2a2b5c_1_18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Percorrendo um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Array Associativo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g5dca2a2b5c_1_18"/>
          <p:cNvSpPr txBox="1"/>
          <p:nvPr/>
        </p:nvSpPr>
        <p:spPr>
          <a:xfrm>
            <a:off x="541425" y="1672700"/>
            <a:ext cx="806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Usando 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foreach()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para percorrer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 associativo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g5dca2a2b5c_1_18"/>
          <p:cNvSpPr txBox="1"/>
          <p:nvPr/>
        </p:nvSpPr>
        <p:spPr>
          <a:xfrm>
            <a:off x="984850" y="2316075"/>
            <a:ext cx="727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foreach(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$canal0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as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$key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$value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     echo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$key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“ 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$value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&lt;br/&gt;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a2a2b5c_1_32"/>
          <p:cNvSpPr txBox="1"/>
          <p:nvPr/>
        </p:nvSpPr>
        <p:spPr>
          <a:xfrm>
            <a:off x="0" y="51395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Exibindo os valores no HTML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g5dca2a2b5c_1_32"/>
          <p:cNvSpPr txBox="1"/>
          <p:nvPr/>
        </p:nvSpPr>
        <p:spPr>
          <a:xfrm>
            <a:off x="541425" y="1672700"/>
            <a:ext cx="806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Poderíamos estilizar a exibição desses valores com HTML/CSS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g5dca2a2b5c_1_32"/>
          <p:cNvSpPr txBox="1"/>
          <p:nvPr/>
        </p:nvSpPr>
        <p:spPr>
          <a:xfrm>
            <a:off x="984850" y="2316075"/>
            <a:ext cx="727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&lt;ul&gt;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&lt;?php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foreach(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$canal0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as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$key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$value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     echo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 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&lt;li&gt;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$key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“ 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$value</a:t>
            </a:r>
            <a:r>
              <a:rPr b="1" lang="pt-BR" sz="2100">
                <a:solidFill>
                  <a:srgbClr val="C1000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&lt;/li&gt;</a:t>
            </a: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”;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ACC3"/>
                </a:solidFill>
                <a:latin typeface="Raleway"/>
                <a:ea typeface="Raleway"/>
                <a:cs typeface="Raleway"/>
                <a:sym typeface="Raleway"/>
              </a:rPr>
              <a:t>} ?&gt;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&lt;/ul&gt;</a:t>
            </a:r>
            <a:endParaRPr b="1" sz="2100">
              <a:solidFill>
                <a:srgbClr val="00ACC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cf7d3522_0_8"/>
          <p:cNvSpPr txBox="1"/>
          <p:nvPr/>
        </p:nvSpPr>
        <p:spPr>
          <a:xfrm>
            <a:off x="968850" y="1960050"/>
            <a:ext cx="7206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ece2e7a19_0_1"/>
          <p:cNvSpPr txBox="1"/>
          <p:nvPr/>
        </p:nvSpPr>
        <p:spPr>
          <a:xfrm>
            <a:off x="0" y="1062200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CRUD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0" name="Google Shape;50;g5ece2e7a19_0_1"/>
          <p:cNvGrpSpPr/>
          <p:nvPr/>
        </p:nvGrpSpPr>
        <p:grpSpPr>
          <a:xfrm>
            <a:off x="1704938" y="1919400"/>
            <a:ext cx="5734125" cy="790500"/>
            <a:chOff x="0" y="1919400"/>
            <a:chExt cx="5734125" cy="790500"/>
          </a:xfrm>
        </p:grpSpPr>
        <p:sp>
          <p:nvSpPr>
            <p:cNvPr id="51" name="Google Shape;51;g5ece2e7a19_0_1"/>
            <p:cNvSpPr txBox="1"/>
            <p:nvPr/>
          </p:nvSpPr>
          <p:spPr>
            <a:xfrm>
              <a:off x="0" y="1919400"/>
              <a:ext cx="12141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C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reate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52" name="Google Shape;52;g5ece2e7a19_0_1"/>
            <p:cNvSpPr txBox="1"/>
            <p:nvPr/>
          </p:nvSpPr>
          <p:spPr>
            <a:xfrm>
              <a:off x="1463275" y="1919400"/>
              <a:ext cx="12141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R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ead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53" name="Google Shape;53;g5ece2e7a19_0_1"/>
            <p:cNvSpPr txBox="1"/>
            <p:nvPr/>
          </p:nvSpPr>
          <p:spPr>
            <a:xfrm>
              <a:off x="2926550" y="1919400"/>
              <a:ext cx="13443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U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pdate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54" name="Google Shape;54;g5ece2e7a19_0_1"/>
            <p:cNvSpPr txBox="1"/>
            <p:nvPr/>
          </p:nvSpPr>
          <p:spPr>
            <a:xfrm>
              <a:off x="4520025" y="1919400"/>
              <a:ext cx="12141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2600">
                  <a:latin typeface="Raleway"/>
                  <a:ea typeface="Raleway"/>
                  <a:cs typeface="Raleway"/>
                  <a:sym typeface="Raleway"/>
                </a:rPr>
                <a:t>D</a:t>
              </a:r>
              <a:r>
                <a:rPr lang="pt-BR" sz="2600">
                  <a:latin typeface="Raleway Medium"/>
                  <a:ea typeface="Raleway Medium"/>
                  <a:cs typeface="Raleway Medium"/>
                  <a:sym typeface="Raleway Medium"/>
                </a:rPr>
                <a:t>elete</a:t>
              </a:r>
              <a:endParaRPr b="0" i="0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ce2e7a19_0_17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Introdução ao JSON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g5ece2e7a1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05779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ce2e7a19_0_11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Para que serve?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g5ece2e7a19_0_11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Serve para a transferência de dados de uma forma simples e ágil, permitindo acessá-los como arrays ou objetos.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ce2e7a19_0_22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Um pouco da história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g5ece2e7a19_0_22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O Json não foi desenvolvido, mas sim descoberto! Isso em 1996, na Netscape. Mas só se popularizou em 2001.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ce2e7a19_0_27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Vantagens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g5ece2e7a19_0_27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1. Simplicidade:</a:t>
            </a:r>
            <a:br>
              <a:rPr b="1" lang="pt-BR" sz="21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imples de </a:t>
            </a:r>
            <a:r>
              <a:rPr lang="pt-BR" sz="2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ler e de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escrever (só utiliza </a:t>
            </a:r>
            <a:r>
              <a:rPr lang="pt-BR" sz="21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[]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pt-BR" sz="21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{}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 e </a:t>
            </a:r>
            <a:r>
              <a:rPr lang="pt-BR" sz="2100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)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ce2e7a19_0_32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Vantagens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g5ece2e7a19_0_32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. Versatilidade:</a:t>
            </a:r>
            <a:b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P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ode ser interpretado como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array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ou como um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objeto</a:t>
            </a:r>
            <a:endParaRPr b="1" i="0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ce2e7a19_0_38"/>
          <p:cNvSpPr txBox="1"/>
          <p:nvPr/>
        </p:nvSpPr>
        <p:spPr>
          <a:xfrm>
            <a:off x="0" y="1214799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Vantagens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g5ece2e7a19_0_38"/>
          <p:cNvSpPr txBox="1"/>
          <p:nvPr/>
        </p:nvSpPr>
        <p:spPr>
          <a:xfrm>
            <a:off x="786600" y="2282300"/>
            <a:ext cx="7570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. Independência:</a:t>
            </a:r>
            <a:b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O </a:t>
            </a: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Json </a:t>
            </a:r>
            <a:r>
              <a:rPr lang="pt-BR" sz="2100">
                <a:latin typeface="Raleway Medium"/>
                <a:ea typeface="Raleway Medium"/>
                <a:cs typeface="Raleway Medium"/>
                <a:sym typeface="Raleway Medium"/>
              </a:rPr>
              <a:t>interage com diferentes linguagens</a:t>
            </a:r>
            <a:endParaRPr b="0" i="0" sz="21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