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8" r:id="rId5"/>
    <p:sldId id="259" r:id="rId6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40772"/>
    <a:srgbClr val="00297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4660"/>
  </p:normalViewPr>
  <p:slideViewPr>
    <p:cSldViewPr snapToGrid="0">
      <p:cViewPr>
        <p:scale>
          <a:sx n="200" d="100"/>
          <a:sy n="200" d="100"/>
        </p:scale>
        <p:origin x="702" y="-12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C83412A-4AD3-47E5-A8CF-C0660802B898}" type="datetimeFigureOut">
              <a:rPr lang="nl-NL" smtClean="0"/>
              <a:pPr/>
              <a:t>26-1-2022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5322E69-7390-4F6A-BE11-6DE45836A8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80776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703327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8" y="1703327"/>
            <a:ext cx="241617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8" y="2017640"/>
            <a:ext cx="2416178" cy="29580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2" y="2017640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69" y="927391"/>
            <a:ext cx="4319588" cy="210854"/>
          </a:xfrm>
          <a:prstGeom prst="rect">
            <a:avLst/>
          </a:prstGeom>
        </p:spPr>
        <p:txBody>
          <a:bodyPr anchor="ctr"/>
          <a:lstStyle>
            <a:lvl1pPr>
              <a:defRPr sz="100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Role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69" y="598085"/>
            <a:ext cx="431958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3" y="9636369"/>
            <a:ext cx="2314575" cy="16077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9576080"/>
            <a:ext cx="1543050" cy="22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/>
              <a:t> of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752685" y="4645725"/>
            <a:ext cx="47991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200" b="1" kern="0" dirty="0" smtClean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Associate= Projects, </a:t>
            </a:r>
            <a:r>
              <a:rPr lang="en-US" sz="12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Science</a:t>
            </a:r>
            <a:endParaRPr lang="en-US" sz="9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currently </a:t>
            </a:r>
            <a:r>
              <a:rPr lang="en-US" sz="9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services to internal projects and to the client projects on data Science, Data Engineering. I also help my senior architects in shaping up the architecture </a:t>
            </a:r>
            <a:r>
              <a:rPr lang="en-US" sz="900" dirty="0" err="1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PoCs</a:t>
            </a:r>
            <a:endParaRPr lang="en-US" sz="900" dirty="0" smtClean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 algn="just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a </a:t>
            </a:r>
            <a:r>
              <a:rPr lang="en-US" sz="900" dirty="0" err="1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</a:t>
            </a:r>
            <a:r>
              <a:rPr lang="en-US" sz="9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using Microsoft Azure with components such as Azure Synapse, Azure Data Factory, Azure Event Hub</a:t>
            </a:r>
          </a:p>
          <a:p>
            <a:pPr marL="171450" lvl="0" indent="-171450" algn="just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worked as a Data Engineer at a client </a:t>
            </a: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Built Text Classifiers to detect </a:t>
            </a:r>
            <a:endParaRPr lang="en-GB" sz="9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Developed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using AI </a:t>
            </a: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capabilities. </a:t>
            </a:r>
            <a:endParaRPr lang="en-GB" sz="9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Built processes to classify, videos, images and text using several cognitive intelligence tools such as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Nvidia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CUDA toolkit</a:t>
            </a: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Experienced in using, python,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notebooks and data science </a:t>
            </a: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libraries</a:t>
            </a:r>
            <a:endParaRPr lang="en-US" sz="9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946358" y="468345"/>
            <a:ext cx="2770969" cy="258305"/>
          </a:xfrm>
        </p:spPr>
        <p:txBody>
          <a:bodyPr/>
          <a:lstStyle/>
          <a:p>
            <a:r>
              <a:rPr lang="nl-NL" dirty="0" smtClean="0">
                <a:latin typeface="Segoe UI" panose="020B0502040204020203" pitchFamily="34" charset="0"/>
                <a:cs typeface="Segoe UI" panose="020B0502040204020203" pitchFamily="34" charset="0"/>
              </a:rPr>
              <a:t>Kumuda.morla@cognizant.com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74779" y="734594"/>
            <a:ext cx="2416178" cy="314235"/>
          </a:xfrm>
        </p:spPr>
        <p:txBody>
          <a:bodyPr/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+44 7956336165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46358" y="1018667"/>
            <a:ext cx="2882864" cy="305979"/>
          </a:xfrm>
        </p:spPr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https://www.linkedin.com/in/kumuda-morla-339369115/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97068" y="544227"/>
            <a:ext cx="2148373" cy="325168"/>
          </a:xfrm>
        </p:spPr>
        <p:txBody>
          <a:bodyPr/>
          <a:lstStyle/>
          <a:p>
            <a:r>
              <a:rPr lang="en-AU" sz="2000" b="1" dirty="0" smtClean="0"/>
              <a:t>Kumuda Morla</a:t>
            </a:r>
            <a:endParaRPr lang="nl-NL" sz="2000" b="1" dirty="0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CA84600F-925F-49B0-A1B6-029FA4CDCFC2}"/>
              </a:ext>
            </a:extLst>
          </p:cNvPr>
          <p:cNvGrpSpPr/>
          <p:nvPr/>
        </p:nvGrpSpPr>
        <p:grpSpPr>
          <a:xfrm>
            <a:off x="40643" y="1495610"/>
            <a:ext cx="6858000" cy="457203"/>
            <a:chOff x="-1" y="1314375"/>
            <a:chExt cx="6911165" cy="161102"/>
          </a:xfrm>
        </p:grpSpPr>
        <p:sp>
          <p:nvSpPr>
            <p:cNvPr id="33" name="Title 6"/>
            <p:cNvSpPr txBox="1">
              <a:spLocks/>
            </p:cNvSpPr>
            <p:nvPr/>
          </p:nvSpPr>
          <p:spPr>
            <a:xfrm>
              <a:off x="494481" y="1314375"/>
              <a:ext cx="2481159" cy="161102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Profile SUMMARY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8" name="Straight Connector 127"/>
            <p:cNvCxnSpPr>
              <a:cxnSpLocks/>
              <a:stCxn id="33" idx="3"/>
            </p:cNvCxnSpPr>
            <p:nvPr/>
          </p:nvCxnSpPr>
          <p:spPr>
            <a:xfrm flipV="1">
              <a:off x="2975639" y="1392304"/>
              <a:ext cx="3935525" cy="26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  <a:endCxn id="33" idx="1"/>
            </p:cNvCxnSpPr>
            <p:nvPr/>
          </p:nvCxnSpPr>
          <p:spPr>
            <a:xfrm>
              <a:off x="-1" y="1394924"/>
              <a:ext cx="494482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13871" y="4220351"/>
            <a:ext cx="6854754" cy="369332"/>
            <a:chOff x="0" y="2755874"/>
            <a:chExt cx="6854754" cy="284470"/>
          </a:xfrm>
        </p:grpSpPr>
        <p:sp>
          <p:nvSpPr>
            <p:cNvPr id="35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EXPERIENCE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35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C88DAF4-E7B4-47A7-A1EA-E0A264DF09E0}"/>
              </a:ext>
            </a:extLst>
          </p:cNvPr>
          <p:cNvGrpSpPr/>
          <p:nvPr/>
        </p:nvGrpSpPr>
        <p:grpSpPr>
          <a:xfrm>
            <a:off x="285172" y="1881775"/>
            <a:ext cx="6344355" cy="2097500"/>
            <a:chOff x="467952" y="1543922"/>
            <a:chExt cx="4941406" cy="2264687"/>
          </a:xfrm>
        </p:grpSpPr>
        <p:sp>
          <p:nvSpPr>
            <p:cNvPr id="97" name="TextBox 96"/>
            <p:cNvSpPr txBox="1"/>
            <p:nvPr/>
          </p:nvSpPr>
          <p:spPr>
            <a:xfrm>
              <a:off x="467952" y="1548909"/>
              <a:ext cx="2183607" cy="225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Kumuda 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is an experienced Data 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Scientist 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with 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4 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years of professional 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experience in public sector, with cognitive intelligence experience, gained at NVidia, Internet Watch Foundation, Food Standards Agency and other Government </a:t>
              </a:r>
              <a:r>
                <a:rPr lang="en-GB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organisations</a:t>
              </a:r>
            </a:p>
            <a:p>
              <a:pPr algn="just"/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Kumuda 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is skilled 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at 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Machine 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Learning, Data Engineering 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and 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Statistics. 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endParaRPr lang="en-US" sz="10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endParaRPr lang="es-E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endParaRPr lang="es-E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40126" y="1543922"/>
              <a:ext cx="2669232" cy="18443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600"/>
                </a:spcAft>
                <a:buClr>
                  <a:schemeClr val="tx2"/>
                </a:buClr>
              </a:pPr>
              <a:r>
                <a:rPr lang="en-US" sz="1000" b="1" kern="0" dirty="0">
                  <a:solidFill>
                    <a:srgbClr val="0033A0"/>
                  </a:solidFill>
                  <a:latin typeface="Segoe UI (Body)"/>
                  <a:cs typeface="Segoe UI" panose="020B0502040204020203" pitchFamily="34" charset="0"/>
                </a:rPr>
                <a:t>Areas of expertise</a:t>
              </a:r>
              <a:endParaRPr lang="en-US" sz="800" b="1" kern="0" dirty="0">
                <a:solidFill>
                  <a:srgbClr val="0033A0"/>
                </a:solidFill>
                <a:latin typeface="Segoe UI (Body)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Languages: Python, R, SQL, bash scripting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Predictive Modelling (Regression, Classification, Clustering, Neural Networks)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ML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Predictive Modelling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Bayesian Networks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Probability Distributions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A/B testing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Team leadership, mentoring, presenting</a:t>
              </a:r>
            </a:p>
          </p:txBody>
        </p:sp>
      </p:grpSp>
      <p:sp>
        <p:nvSpPr>
          <p:cNvPr id="119" name="TextBox 91"/>
          <p:cNvSpPr txBox="1"/>
          <p:nvPr/>
        </p:nvSpPr>
        <p:spPr>
          <a:xfrm>
            <a:off x="-6041" y="5011489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Sept 2021 - Present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4958C44-D249-4A0C-A2DD-51276FEF74B9}"/>
              </a:ext>
            </a:extLst>
          </p:cNvPr>
          <p:cNvGrpSpPr/>
          <p:nvPr/>
        </p:nvGrpSpPr>
        <p:grpSpPr>
          <a:xfrm>
            <a:off x="3758779" y="482017"/>
            <a:ext cx="223088" cy="804222"/>
            <a:chOff x="7356310" y="695139"/>
            <a:chExt cx="223088" cy="798399"/>
          </a:xfrm>
        </p:grpSpPr>
        <p:pic>
          <p:nvPicPr>
            <p:cNvPr id="115" name="Picture 9">
              <a:extLst>
                <a:ext uri="{FF2B5EF4-FFF2-40B4-BE49-F238E27FC236}">
                  <a16:creationId xmlns:a16="http://schemas.microsoft.com/office/drawing/2014/main" id="{27334BCC-8E8E-40CC-AEA1-60CE9F64F9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0" y="695139"/>
              <a:ext cx="216000" cy="216000"/>
            </a:xfrm>
            <a:prstGeom prst="rect">
              <a:avLst/>
            </a:prstGeom>
          </p:spPr>
        </p:pic>
        <p:pic>
          <p:nvPicPr>
            <p:cNvPr id="114" name="Picture 8">
              <a:extLst>
                <a:ext uri="{FF2B5EF4-FFF2-40B4-BE49-F238E27FC236}">
                  <a16:creationId xmlns:a16="http://schemas.microsoft.com/office/drawing/2014/main" id="{3FD0C634-51A7-44EC-9A91-480C9E0694C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398" y="993427"/>
              <a:ext cx="216000" cy="216000"/>
            </a:xfrm>
            <a:prstGeom prst="rect">
              <a:avLst/>
            </a:prstGeom>
          </p:spPr>
        </p:pic>
        <p:pic>
          <p:nvPicPr>
            <p:cNvPr id="116" name="Picture 154">
              <a:extLst>
                <a:ext uri="{FF2B5EF4-FFF2-40B4-BE49-F238E27FC236}">
                  <a16:creationId xmlns:a16="http://schemas.microsoft.com/office/drawing/2014/main" id="{0A166DBF-2EA3-4280-8EED-29A0E19BBD5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4"/>
            <a:stretch/>
          </p:blipFill>
          <p:spPr>
            <a:xfrm>
              <a:off x="7363398" y="1277538"/>
              <a:ext cx="216000" cy="216000"/>
            </a:xfrm>
            <a:prstGeom prst="rect">
              <a:avLst/>
            </a:prstGeom>
          </p:spPr>
        </p:pic>
      </p:grpSp>
      <p:pic>
        <p:nvPicPr>
          <p:cNvPr id="109" name="Picture 108" descr="cid:image007.png@01D424B1.ABB47A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2" y="4665363"/>
            <a:ext cx="1322390" cy="35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5">
            <a:extLst>
              <a:ext uri="{FF2B5EF4-FFF2-40B4-BE49-F238E27FC236}">
                <a16:creationId xmlns:a16="http://schemas.microsoft.com/office/drawing/2014/main" id="{76349CB8-3EB5-45B1-B4AE-9621D68C4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64810"/>
            <a:ext cx="6858000" cy="241191"/>
          </a:xfrm>
          <a:prstGeom prst="rect">
            <a:avLst/>
          </a:prstGeom>
        </p:spPr>
      </p:pic>
      <p:sp>
        <p:nvSpPr>
          <p:cNvPr id="55" name="TextBox 91">
            <a:extLst>
              <a:ext uri="{FF2B5EF4-FFF2-40B4-BE49-F238E27FC236}">
                <a16:creationId xmlns:a16="http://schemas.microsoft.com/office/drawing/2014/main" id="{B8FE3711-05AE-4DBF-A20D-834061F5F90D}"/>
              </a:ext>
            </a:extLst>
          </p:cNvPr>
          <p:cNvSpPr txBox="1"/>
          <p:nvPr/>
        </p:nvSpPr>
        <p:spPr>
          <a:xfrm>
            <a:off x="-114300" y="7264372"/>
            <a:ext cx="1520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July 2019 </a:t>
            </a: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Sep </a:t>
            </a: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915759-7B04-49CB-846C-F901F218B94A}"/>
              </a:ext>
            </a:extLst>
          </p:cNvPr>
          <p:cNvSpPr txBox="1"/>
          <p:nvPr/>
        </p:nvSpPr>
        <p:spPr>
          <a:xfrm>
            <a:off x="1666960" y="6753311"/>
            <a:ext cx="47795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</a:t>
            </a:r>
            <a:endParaRPr lang="en-US" sz="1200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Internet Watch Foundation is a charity that works to remove child sexual abuse material (CSAM) from the internet, offering a place to report CSAM and services that prevent access of CSAM.</a:t>
            </a: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Built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Text Classifiers to detect CSAM on a webpage with Python and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endParaRPr lang="en-GB" sz="9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Developed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using AI capabilities, which deters potential child abusers from approaching or harming children, referring them to various charities and organisations to provide support, so that they can be rehabilitated. </a:t>
            </a: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Built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processes to classify, videos, images and text using several cognitive intelligence tools such as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Nvidia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CUDA toolkit</a:t>
            </a: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Experienced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in using, python,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notebooks and data science libraries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5250" y="6829250"/>
            <a:ext cx="157162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Watch Foundation - Software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4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>
            <a:extLst>
              <a:ext uri="{FF2B5EF4-FFF2-40B4-BE49-F238E27FC236}">
                <a16:creationId xmlns:a16="http://schemas.microsoft.com/office/drawing/2014/main" id="{D5B39D59-10BB-454F-A3CC-0FFD3C68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8046"/>
            <a:ext cx="6858000" cy="241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915759-7B04-49CB-846C-F901F218B94A}"/>
              </a:ext>
            </a:extLst>
          </p:cNvPr>
          <p:cNvSpPr txBox="1"/>
          <p:nvPr/>
        </p:nvSpPr>
        <p:spPr>
          <a:xfrm>
            <a:off x="1924134" y="209636"/>
            <a:ext cx="4779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</a:t>
            </a:r>
            <a:endParaRPr lang="en-US" sz="1200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Xbean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Consultants Ltd is a small-scale consulting company, operating in Europe and UK. It is centred around Machine Learning, Governance Risk and compliance. Built Text Classifiers to detect CSAM on a webpage with Python and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endParaRPr lang="en-GB" sz="9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Developed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and deployed a AI based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for a client, using Azure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GB" sz="9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Experienced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in creating machine learning solutions using algorithms (Python + </a:t>
            </a:r>
            <a:r>
              <a:rPr lang="en-GB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 Notebooks and C#)</a:t>
            </a: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Database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migration from SQL database to a big data database using relevant tools such as Hadoop.</a:t>
            </a: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of web and mobile applications that use data science concepts.</a:t>
            </a:r>
          </a:p>
          <a:p>
            <a:pPr marL="171450" lvl="0" indent="-171450" defTabSz="1320759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GB" sz="9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Developed </a:t>
            </a:r>
            <a:r>
              <a:rPr lang="en-GB" sz="900" i="1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capabilities for a revolutionary community based home security systems using video and image classification algorithms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9537" y="223661"/>
            <a:ext cx="1343025" cy="118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Xbean</a:t>
            </a:r>
            <a:endParaRPr lang="en-US" sz="1000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September 2017 – August 2018</a:t>
            </a:r>
            <a:endParaRPr lang="en-US" sz="10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926" y="2238852"/>
            <a:ext cx="6477000" cy="92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1847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Anglia Ruskin University — BEng in Computer Science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640455" algn="l"/>
              </a:tabLst>
            </a:pPr>
            <a:r>
              <a:rPr lang="en-US" sz="12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2015-2019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79306"/>
      </p:ext>
    </p:extLst>
  </p:cSld>
  <p:clrMapOvr>
    <a:masterClrMapping/>
  </p:clrMapOvr>
</p:sld>
</file>

<file path=ppt/theme/theme1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Heder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1" ma:contentTypeDescription="Create a new document." ma:contentTypeScope="" ma:versionID="bb020a1168a2d49a2a0dcd397fdca164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1df4717b98fc14c9b8c0046e448950e1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25FB5D-FE3F-475B-94BF-40EBB1E8AE4D}"/>
</file>

<file path=customXml/itemProps2.xml><?xml version="1.0" encoding="utf-8"?>
<ds:datastoreItem xmlns:ds="http://schemas.openxmlformats.org/officeDocument/2006/customXml" ds:itemID="{78295B60-2E50-40DE-BB8F-6B9301950302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c22cf3ca-652e-4d52-abb2-0408f36e7a51"/>
    <ds:schemaRef ds:uri="b9a4ccb1-2823-4ac7-bda1-65529e74403d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CA2F15B-A8D0-456A-A266-B6301005F8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Hedera_Template</Template>
  <TotalTime>12220</TotalTime>
  <Words>482</Words>
  <Application>Microsoft Office PowerPoint</Application>
  <PresentationFormat>A4 Paper (210x297 mm)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Segoe UI</vt:lpstr>
      <vt:lpstr>Segoe UI (Body)</vt:lpstr>
      <vt:lpstr>Segoe UI Light</vt:lpstr>
      <vt:lpstr>Times New Roman</vt:lpstr>
      <vt:lpstr>Wingdings</vt:lpstr>
      <vt:lpstr>Hedera_Template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 Reitsma (Business Guest)</dc:creator>
  <cp:lastModifiedBy>Morla, Ram (Cognizant)</cp:lastModifiedBy>
  <cp:revision>685</cp:revision>
  <cp:lastPrinted>2017-01-31T12:27:55Z</cp:lastPrinted>
  <dcterms:created xsi:type="dcterms:W3CDTF">2015-08-21T11:17:14Z</dcterms:created>
  <dcterms:modified xsi:type="dcterms:W3CDTF">2022-01-26T17:14:55Z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