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sldIdLst>
    <p:sldId id="256" r:id="rId5"/>
  </p:sldIdLst>
  <p:sldSz cx="6858000" cy="9906000" type="A4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n Brink, Timo (Cognizant)" initials="TBT(" lastIdx="2" clrIdx="0">
    <p:extLst>
      <p:ext uri="{19B8F6BF-5375-455C-9EA6-DF929625EA0E}">
        <p15:presenceInfo xmlns:p15="http://schemas.microsoft.com/office/powerpoint/2012/main" userId="S-1-5-21-1178368992-402679808-390482200-3666378" providerId="AD"/>
      </p:ext>
    </p:extLst>
  </p:cmAuthor>
  <p:cmAuthor id="2" name="Vlot, Ton (Cognizant)" initials="VT(" lastIdx="9" clrIdx="1">
    <p:extLst>
      <p:ext uri="{19B8F6BF-5375-455C-9EA6-DF929625EA0E}">
        <p15:presenceInfo xmlns:p15="http://schemas.microsoft.com/office/powerpoint/2012/main" userId="S-1-5-21-1178368992-402679808-390482200-932191" providerId="AD"/>
      </p:ext>
    </p:extLst>
  </p:cmAuthor>
  <p:cmAuthor id="3" name="Pelckmans, Kristof (Contractor)" initials="PK(" lastIdx="15" clrIdx="2">
    <p:extLst>
      <p:ext uri="{19B8F6BF-5375-455C-9EA6-DF929625EA0E}">
        <p15:presenceInfo xmlns:p15="http://schemas.microsoft.com/office/powerpoint/2012/main" userId="S::739663@cognizant.com::f17ba8cc-297e-455f-b9d3-6e8f8d6ef73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2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CEF05A-0A03-4CAE-886C-F82085B8544B}" v="1" dt="2022-02-03T15:23:22.273"/>
    <p1510:client id="{D63EB542-A897-40EC-82E0-DD6DBB74CB62}" v="3" dt="2022-01-07T15:20:19.3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17" autoAdjust="0"/>
    <p:restoredTop sz="97455" autoAdjust="0"/>
  </p:normalViewPr>
  <p:slideViewPr>
    <p:cSldViewPr snapToGrid="0">
      <p:cViewPr>
        <p:scale>
          <a:sx n="125" d="100"/>
          <a:sy n="125" d="100"/>
        </p:scale>
        <p:origin x="2250" y="90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, Weiyi (Cognizant)" userId="S::2117977@cognizant.com::7667cbf9-52d7-4006-8284-d70074e500e8" providerId="AD" clId="Web-{9FCEF05A-0A03-4CAE-886C-F82085B8544B}"/>
    <pc:docChg chg="modSld">
      <pc:chgData name="Wang, Weiyi (Cognizant)" userId="S::2117977@cognizant.com::7667cbf9-52d7-4006-8284-d70074e500e8" providerId="AD" clId="Web-{9FCEF05A-0A03-4CAE-886C-F82085B8544B}" dt="2022-02-03T15:23:22.273" v="0"/>
      <pc:docMkLst>
        <pc:docMk/>
      </pc:docMkLst>
      <pc:sldChg chg="addSp">
        <pc:chgData name="Wang, Weiyi (Cognizant)" userId="S::2117977@cognizant.com::7667cbf9-52d7-4006-8284-d70074e500e8" providerId="AD" clId="Web-{9FCEF05A-0A03-4CAE-886C-F82085B8544B}" dt="2022-02-03T15:23:22.273" v="0"/>
        <pc:sldMkLst>
          <pc:docMk/>
          <pc:sldMk cId="1044887290" sldId="256"/>
        </pc:sldMkLst>
        <pc:spChg chg="add">
          <ac:chgData name="Wang, Weiyi (Cognizant)" userId="S::2117977@cognizant.com::7667cbf9-52d7-4006-8284-d70074e500e8" providerId="AD" clId="Web-{9FCEF05A-0A03-4CAE-886C-F82085B8544B}" dt="2022-02-03T15:23:22.273" v="0"/>
          <ac:spMkLst>
            <pc:docMk/>
            <pc:sldMk cId="1044887290" sldId="256"/>
            <ac:spMk id="2" creationId="{833C914F-72C5-4FAD-AE2C-AB6B9DBAF5A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58788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r">
              <a:defRPr sz="1200"/>
            </a:lvl1pPr>
          </a:lstStyle>
          <a:p>
            <a:fld id="{FC83412A-4AD3-47E5-A8CF-C0660802B898}" type="datetimeFigureOut">
              <a:rPr lang="nl-NL" smtClean="0"/>
              <a:pPr/>
              <a:t>3-2-2022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4" tIns="45717" rIns="91434" bIns="45717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34" tIns="45717" rIns="91434" bIns="4571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4" y="8685213"/>
            <a:ext cx="2971800" cy="458787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r">
              <a:defRPr sz="1200"/>
            </a:lvl1pPr>
          </a:lstStyle>
          <a:p>
            <a:fld id="{05322E69-7390-4F6A-BE11-6DE45836A82E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9324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_Cognizant_AI&amp;A Fro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490678" y="442647"/>
            <a:ext cx="1080000" cy="1080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200" baseline="0"/>
            </a:lvl1pPr>
          </a:lstStyle>
          <a:p>
            <a:r>
              <a:rPr lang="en-GB" dirty="0"/>
              <a:t>Insert photo</a:t>
            </a:r>
            <a:endParaRPr lang="nl-NL" dirty="0"/>
          </a:p>
        </p:txBody>
      </p:sp>
      <p:sp>
        <p:nvSpPr>
          <p:cNvPr id="56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1746472" y="598051"/>
            <a:ext cx="2188172" cy="297608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800"/>
              </a:spcBef>
              <a:buNone/>
              <a:defRPr sz="1800" baseline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Name 	</a:t>
            </a:r>
          </a:p>
        </p:txBody>
      </p:sp>
      <p:pic>
        <p:nvPicPr>
          <p:cNvPr id="17" name="Picture 5">
            <a:extLst>
              <a:ext uri="{FF2B5EF4-FFF2-40B4-BE49-F238E27FC236}">
                <a16:creationId xmlns:a16="http://schemas.microsoft.com/office/drawing/2014/main" id="{76349CB8-3EB5-45B1-B4AE-9621D68C45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664810"/>
            <a:ext cx="6858000" cy="241191"/>
          </a:xfrm>
          <a:prstGeom prst="rect">
            <a:avLst/>
          </a:prstGeom>
        </p:spPr>
      </p:pic>
      <p:sp>
        <p:nvSpPr>
          <p:cNvPr id="19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1746472" y="1034838"/>
            <a:ext cx="2202348" cy="489276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800"/>
              </a:spcBef>
              <a:buNone/>
              <a:defRPr sz="1800" baseline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Role </a:t>
            </a:r>
          </a:p>
        </p:txBody>
      </p:sp>
      <p:grpSp>
        <p:nvGrpSpPr>
          <p:cNvPr id="22" name="Groep 10">
            <a:extLst>
              <a:ext uri="{FF2B5EF4-FFF2-40B4-BE49-F238E27FC236}">
                <a16:creationId xmlns:a16="http://schemas.microsoft.com/office/drawing/2014/main" id="{D4958C44-D249-4A0C-A2DD-51276FEF74B9}"/>
              </a:ext>
            </a:extLst>
          </p:cNvPr>
          <p:cNvGrpSpPr/>
          <p:nvPr userDrawn="1"/>
        </p:nvGrpSpPr>
        <p:grpSpPr>
          <a:xfrm>
            <a:off x="4103350" y="552121"/>
            <a:ext cx="223088" cy="798399"/>
            <a:chOff x="7356310" y="695139"/>
            <a:chExt cx="223088" cy="798399"/>
          </a:xfrm>
        </p:grpSpPr>
        <p:pic>
          <p:nvPicPr>
            <p:cNvPr id="23" name="Picture 9">
              <a:extLst>
                <a:ext uri="{FF2B5EF4-FFF2-40B4-BE49-F238E27FC236}">
                  <a16:creationId xmlns:a16="http://schemas.microsoft.com/office/drawing/2014/main" id="{27334BCC-8E8E-40CC-AEA1-60CE9F64F998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3" cstate="print">
              <a:duotone>
                <a:srgbClr val="0033A0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6310" y="695139"/>
              <a:ext cx="216000" cy="216000"/>
            </a:xfrm>
            <a:prstGeom prst="rect">
              <a:avLst/>
            </a:prstGeom>
          </p:spPr>
        </p:pic>
        <p:pic>
          <p:nvPicPr>
            <p:cNvPr id="24" name="Picture 8">
              <a:extLst>
                <a:ext uri="{FF2B5EF4-FFF2-40B4-BE49-F238E27FC236}">
                  <a16:creationId xmlns:a16="http://schemas.microsoft.com/office/drawing/2014/main" id="{3FD0C634-51A7-44EC-9A91-480C9E0694C6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4" cstate="print">
              <a:duotone>
                <a:srgbClr val="0033A0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3398" y="993427"/>
              <a:ext cx="216000" cy="216000"/>
            </a:xfrm>
            <a:prstGeom prst="rect">
              <a:avLst/>
            </a:prstGeom>
          </p:spPr>
        </p:pic>
        <p:pic>
          <p:nvPicPr>
            <p:cNvPr id="25" name="Picture 154">
              <a:extLst>
                <a:ext uri="{FF2B5EF4-FFF2-40B4-BE49-F238E27FC236}">
                  <a16:creationId xmlns:a16="http://schemas.microsoft.com/office/drawing/2014/main" id="{0A166DBF-2EA3-4280-8EED-29A0E19BBD5E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5" cstate="print">
              <a:duotone>
                <a:srgbClr val="0033A0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34"/>
            <a:stretch/>
          </p:blipFill>
          <p:spPr>
            <a:xfrm>
              <a:off x="7363398" y="1277538"/>
              <a:ext cx="216000" cy="216000"/>
            </a:xfrm>
            <a:prstGeom prst="rect">
              <a:avLst/>
            </a:prstGeom>
          </p:spPr>
        </p:pic>
      </p:grpSp>
      <p:sp>
        <p:nvSpPr>
          <p:cNvPr id="33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375159" y="538841"/>
            <a:ext cx="2374557" cy="229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Example@cognizant.com</a:t>
            </a:r>
            <a:endParaRPr lang="nl-N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375159" y="850409"/>
            <a:ext cx="2374558" cy="2150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aseline="0"/>
            </a:lvl1pPr>
          </a:lstStyle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+31 your number 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375159" y="1144956"/>
            <a:ext cx="2374557" cy="2690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aseline="0"/>
            </a:lvl1pPr>
          </a:lstStyle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linkedin.com/in/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yourname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grpSp>
        <p:nvGrpSpPr>
          <p:cNvPr id="37" name="Groep 29">
            <a:extLst>
              <a:ext uri="{FF2B5EF4-FFF2-40B4-BE49-F238E27FC236}">
                <a16:creationId xmlns:a16="http://schemas.microsoft.com/office/drawing/2014/main" id="{CA84600F-925F-49B0-A1B6-029FA4CDCFC2}"/>
              </a:ext>
            </a:extLst>
          </p:cNvPr>
          <p:cNvGrpSpPr/>
          <p:nvPr userDrawn="1"/>
        </p:nvGrpSpPr>
        <p:grpSpPr>
          <a:xfrm>
            <a:off x="0" y="1712156"/>
            <a:ext cx="6858000" cy="302164"/>
            <a:chOff x="0" y="1314010"/>
            <a:chExt cx="6911165" cy="268353"/>
          </a:xfrm>
        </p:grpSpPr>
        <p:sp>
          <p:nvSpPr>
            <p:cNvPr id="38" name="Title 6"/>
            <p:cNvSpPr txBox="1">
              <a:spLocks/>
            </p:cNvSpPr>
            <p:nvPr/>
          </p:nvSpPr>
          <p:spPr>
            <a:xfrm>
              <a:off x="494482" y="1314010"/>
              <a:ext cx="1267926" cy="268353"/>
            </a:xfrm>
            <a:prstGeom prst="rect">
              <a:avLst/>
            </a:prstGeom>
            <a:solidFill>
              <a:schemeClr val="bg1"/>
            </a:solidFill>
          </p:spPr>
          <p:txBody>
            <a:bodyPr anchor="ctr"/>
            <a:lstStyle>
              <a:lvl1pPr algn="l" defTabSz="1320759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1000" kern="1200" cap="all" spc="300" baseline="0">
                  <a:solidFill>
                    <a:schemeClr val="tx1"/>
                  </a:solidFill>
                  <a:latin typeface="+mn-lt"/>
                  <a:ea typeface="+mj-ea"/>
                  <a:cs typeface="+mj-cs"/>
                </a:defRPr>
              </a:lvl1pPr>
            </a:lstStyle>
            <a:p>
              <a:r>
                <a:rPr lang="en-GB" sz="1100" b="1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SUMMARY</a:t>
              </a:r>
              <a:endParaRPr lang="nl-NL" sz="1100" b="1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39" name="Straight Connector 38"/>
            <p:cNvCxnSpPr>
              <a:stCxn id="38" idx="3"/>
            </p:cNvCxnSpPr>
            <p:nvPr/>
          </p:nvCxnSpPr>
          <p:spPr>
            <a:xfrm flipV="1">
              <a:off x="1762408" y="1431875"/>
              <a:ext cx="5148757" cy="16312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endCxn id="38" idx="1"/>
            </p:cNvCxnSpPr>
            <p:nvPr/>
          </p:nvCxnSpPr>
          <p:spPr>
            <a:xfrm>
              <a:off x="0" y="1448187"/>
              <a:ext cx="494482" cy="0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7" name="Groep 27">
            <a:extLst>
              <a:ext uri="{FF2B5EF4-FFF2-40B4-BE49-F238E27FC236}">
                <a16:creationId xmlns:a16="http://schemas.microsoft.com/office/drawing/2014/main" id="{9DD587BD-8E0E-4A07-9E73-08DA806CEDC6}"/>
              </a:ext>
            </a:extLst>
          </p:cNvPr>
          <p:cNvGrpSpPr/>
          <p:nvPr userDrawn="1"/>
        </p:nvGrpSpPr>
        <p:grpSpPr>
          <a:xfrm>
            <a:off x="1623" y="3483839"/>
            <a:ext cx="6810657" cy="284470"/>
            <a:chOff x="0" y="2755874"/>
            <a:chExt cx="6810657" cy="284470"/>
          </a:xfrm>
        </p:grpSpPr>
        <p:sp>
          <p:nvSpPr>
            <p:cNvPr id="50" name="Title 6"/>
            <p:cNvSpPr txBox="1">
              <a:spLocks/>
            </p:cNvSpPr>
            <p:nvPr/>
          </p:nvSpPr>
          <p:spPr>
            <a:xfrm>
              <a:off x="494482" y="2755874"/>
              <a:ext cx="2197380" cy="284470"/>
            </a:xfrm>
            <a:prstGeom prst="rect">
              <a:avLst/>
            </a:prstGeom>
            <a:solidFill>
              <a:schemeClr val="bg1"/>
            </a:solidFill>
          </p:spPr>
          <p:txBody>
            <a:bodyPr anchor="ctr"/>
            <a:lstStyle>
              <a:lvl1pPr algn="l" defTabSz="1320759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1000" kern="1200" cap="all" spc="300" baseline="0">
                  <a:solidFill>
                    <a:schemeClr val="tx1"/>
                  </a:solidFill>
                  <a:latin typeface="+mn-lt"/>
                  <a:ea typeface="+mj-ea"/>
                  <a:cs typeface="+mj-cs"/>
                </a:defRPr>
              </a:lvl1pPr>
            </a:lstStyle>
            <a:p>
              <a:r>
                <a:rPr lang="en-GB" sz="1100" b="1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WORK EXPERIENCE</a:t>
              </a:r>
              <a:endParaRPr lang="nl-NL" sz="1100" b="1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2583912" y="2898109"/>
              <a:ext cx="4226745" cy="0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endCxn id="50" idx="1"/>
            </p:cNvCxnSpPr>
            <p:nvPr/>
          </p:nvCxnSpPr>
          <p:spPr>
            <a:xfrm>
              <a:off x="0" y="2898109"/>
              <a:ext cx="494482" cy="0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53" name="Picture 52" descr="cid:image007.png@01D424B1.ABB47A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3810806"/>
            <a:ext cx="973494" cy="2634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roep 25">
            <a:extLst>
              <a:ext uri="{FF2B5EF4-FFF2-40B4-BE49-F238E27FC236}">
                <a16:creationId xmlns:a16="http://schemas.microsoft.com/office/drawing/2014/main" id="{A174E646-EC74-41FE-A40E-48EA4F633EB1}"/>
              </a:ext>
            </a:extLst>
          </p:cNvPr>
          <p:cNvGrpSpPr/>
          <p:nvPr userDrawn="1"/>
        </p:nvGrpSpPr>
        <p:grpSpPr>
          <a:xfrm>
            <a:off x="0" y="6424427"/>
            <a:ext cx="6858000" cy="1069358"/>
            <a:chOff x="45427" y="5929346"/>
            <a:chExt cx="6858000" cy="228999"/>
          </a:xfrm>
        </p:grpSpPr>
        <p:sp>
          <p:nvSpPr>
            <p:cNvPr id="59" name="Title 6"/>
            <p:cNvSpPr txBox="1">
              <a:spLocks/>
            </p:cNvSpPr>
            <p:nvPr/>
          </p:nvSpPr>
          <p:spPr>
            <a:xfrm>
              <a:off x="539909" y="5929346"/>
              <a:ext cx="1366139" cy="228999"/>
            </a:xfrm>
            <a:prstGeom prst="rect">
              <a:avLst/>
            </a:prstGeom>
            <a:solidFill>
              <a:schemeClr val="bg1"/>
            </a:solidFill>
          </p:spPr>
          <p:txBody>
            <a:bodyPr anchor="ctr"/>
            <a:lstStyle>
              <a:lvl1pPr algn="l" defTabSz="1320759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1000" kern="1200" cap="all" spc="300" baseline="0">
                  <a:solidFill>
                    <a:schemeClr val="tx1"/>
                  </a:solidFill>
                  <a:latin typeface="+mn-lt"/>
                  <a:ea typeface="+mj-ea"/>
                  <a:cs typeface="+mj-cs"/>
                </a:defRPr>
              </a:lvl1pPr>
            </a:lstStyle>
            <a:p>
              <a:r>
                <a:rPr lang="en-GB" sz="1100" b="1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</a:t>
              </a:r>
              <a:endParaRPr lang="nl-NL" sz="1100" b="1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60" name="Straight Connector 122"/>
            <p:cNvCxnSpPr/>
            <p:nvPr/>
          </p:nvCxnSpPr>
          <p:spPr>
            <a:xfrm>
              <a:off x="1906048" y="6043846"/>
              <a:ext cx="4997379" cy="0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Connector 112"/>
            <p:cNvCxnSpPr/>
            <p:nvPr/>
          </p:nvCxnSpPr>
          <p:spPr>
            <a:xfrm>
              <a:off x="45427" y="6043845"/>
              <a:ext cx="494482" cy="1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6" name="Text Placeholder 65"/>
          <p:cNvSpPr>
            <a:spLocks noGrp="1"/>
          </p:cNvSpPr>
          <p:nvPr>
            <p:ph type="body" sz="quarter" idx="20" hasCustomPrompt="1"/>
          </p:nvPr>
        </p:nvSpPr>
        <p:spPr>
          <a:xfrm>
            <a:off x="585788" y="4133529"/>
            <a:ext cx="1095588" cy="197753"/>
          </a:xfrm>
          <a:prstGeom prst="rect">
            <a:avLst/>
          </a:prstGeom>
        </p:spPr>
        <p:txBody>
          <a:bodyPr/>
          <a:lstStyle>
            <a:lvl1pPr marL="0" marR="0" indent="0" algn="l" defTabSz="1320759" rtl="0" eaLnBrk="1" fontAlgn="auto" latinLnBrk="0" hangingPunct="1">
              <a:lnSpc>
                <a:spcPct val="90000"/>
              </a:lnSpc>
              <a:spcBef>
                <a:spcPts val="1444"/>
              </a:spcBef>
              <a:spcAft>
                <a:spcPts val="0"/>
              </a:spcAft>
              <a:buClrTx/>
              <a:buSzPct val="50000"/>
              <a:buFontTx/>
              <a:buNone/>
              <a:tabLst/>
              <a:defRPr sz="1000" i="1"/>
            </a:lvl1pPr>
          </a:lstStyle>
          <a:p>
            <a:pPr marL="0" marR="0" lvl="0" indent="0" algn="l" defTabSz="1320759" rtl="0" eaLnBrk="1" fontAlgn="auto" latinLnBrk="0" hangingPunct="1">
              <a:lnSpc>
                <a:spcPct val="90000"/>
              </a:lnSpc>
              <a:spcBef>
                <a:spcPts val="1444"/>
              </a:spcBef>
              <a:spcAft>
                <a:spcPts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000" i="1" dirty="0">
                <a:latin typeface="Segoe UI" panose="020B0502040204020203" pitchFamily="34" charset="0"/>
                <a:cs typeface="Segoe UI" panose="020B0502040204020203" pitchFamily="34" charset="0"/>
              </a:rPr>
              <a:t>2014 - Present</a:t>
            </a:r>
          </a:p>
        </p:txBody>
      </p:sp>
      <p:sp>
        <p:nvSpPr>
          <p:cNvPr id="78" name="Text Placeholder 77"/>
          <p:cNvSpPr>
            <a:spLocks noGrp="1"/>
          </p:cNvSpPr>
          <p:nvPr>
            <p:ph type="body" sz="quarter" idx="24" hasCustomPrompt="1"/>
          </p:nvPr>
        </p:nvSpPr>
        <p:spPr>
          <a:xfrm>
            <a:off x="490538" y="2013590"/>
            <a:ext cx="3744912" cy="142716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lvl="0"/>
            <a:r>
              <a:rPr lang="en-GB" dirty="0"/>
              <a:t>Niels is a Delivery manager with 20 years of combined Industry and Consulting experience. He has helped clients to become more competitive and profitable by developing and implementing Business Intelligence and CRM solutions.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He is specialized in Business Intelligence, Program and Project Management, Global Delivery setup and Transition management.</a:t>
            </a:r>
          </a:p>
          <a:p>
            <a:pPr lvl="0"/>
            <a:endParaRPr lang="en-GB" dirty="0"/>
          </a:p>
        </p:txBody>
      </p:sp>
      <p:sp>
        <p:nvSpPr>
          <p:cNvPr id="84" name="Text Placeholder 83"/>
          <p:cNvSpPr>
            <a:spLocks noGrp="1"/>
          </p:cNvSpPr>
          <p:nvPr>
            <p:ph type="body" sz="quarter" idx="25"/>
          </p:nvPr>
        </p:nvSpPr>
        <p:spPr>
          <a:xfrm>
            <a:off x="4375150" y="2013590"/>
            <a:ext cx="2373313" cy="142716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68B"/>
              </a:buClr>
              <a:buSzTx/>
              <a:buFont typeface="Wingdings" panose="05000000000000000000" pitchFamily="2" charset="2"/>
              <a:buNone/>
              <a:tabLst/>
              <a:defRPr sz="1000" baseline="0"/>
            </a:lvl1pPr>
            <a:lvl2pPr marL="660380" indent="0">
              <a:buNone/>
              <a:defRPr/>
            </a:lvl2pPr>
            <a:lvl3pPr marL="1320759" indent="0">
              <a:buNone/>
              <a:defRPr/>
            </a:lvl3pPr>
            <a:lvl4pPr marL="1981139" indent="0">
              <a:buNone/>
              <a:defRPr/>
            </a:lvl4pPr>
          </a:lstStyle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68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706F6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lvl="0"/>
            <a:endParaRPr lang="en-US" dirty="0"/>
          </a:p>
        </p:txBody>
      </p:sp>
      <p:sp>
        <p:nvSpPr>
          <p:cNvPr id="86" name="Text Placeholder 85"/>
          <p:cNvSpPr>
            <a:spLocks noGrp="1"/>
          </p:cNvSpPr>
          <p:nvPr>
            <p:ph type="body" sz="quarter" idx="26"/>
          </p:nvPr>
        </p:nvSpPr>
        <p:spPr>
          <a:xfrm>
            <a:off x="1960563" y="3810957"/>
            <a:ext cx="4787900" cy="308483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90" name="Text Placeholder 89"/>
          <p:cNvSpPr>
            <a:spLocks noGrp="1"/>
          </p:cNvSpPr>
          <p:nvPr>
            <p:ph type="body" sz="quarter" idx="27" hasCustomPrompt="1"/>
          </p:nvPr>
        </p:nvSpPr>
        <p:spPr>
          <a:xfrm>
            <a:off x="396875" y="7278692"/>
            <a:ext cx="6351588" cy="18399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GB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36515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gnizant_AI&amp;A 2nd Page 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>
            <a:extLst>
              <a:ext uri="{FF2B5EF4-FFF2-40B4-BE49-F238E27FC236}">
                <a16:creationId xmlns:a16="http://schemas.microsoft.com/office/drawing/2014/main" id="{76349CB8-3EB5-45B1-B4AE-9621D68C45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664810"/>
            <a:ext cx="6858000" cy="241191"/>
          </a:xfrm>
          <a:prstGeom prst="rect">
            <a:avLst/>
          </a:prstGeom>
        </p:spPr>
      </p:pic>
      <p:cxnSp>
        <p:nvCxnSpPr>
          <p:cNvPr id="5" name="Straight Connector 9"/>
          <p:cNvCxnSpPr/>
          <p:nvPr userDrawn="1"/>
        </p:nvCxnSpPr>
        <p:spPr>
          <a:xfrm>
            <a:off x="3984859" y="688880"/>
            <a:ext cx="2884638" cy="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12"/>
          <p:cNvCxnSpPr/>
          <p:nvPr userDrawn="1"/>
        </p:nvCxnSpPr>
        <p:spPr>
          <a:xfrm>
            <a:off x="-10084" y="688880"/>
            <a:ext cx="610554" cy="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itle 6"/>
          <p:cNvSpPr txBox="1">
            <a:spLocks/>
          </p:cNvSpPr>
          <p:nvPr userDrawn="1"/>
        </p:nvSpPr>
        <p:spPr>
          <a:xfrm>
            <a:off x="109740" y="579862"/>
            <a:ext cx="6608560" cy="182138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algn="l" defTabSz="132075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" kern="1200" cap="all" spc="30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en-GB" sz="1100" b="1" dirty="0">
                <a:solidFill>
                  <a:schemeClr val="tx1">
                    <a:lumMod val="50000"/>
                  </a:schemeClr>
                </a:solidFill>
              </a:rPr>
              <a:t>Selected Capstone Projects PAST YEARS</a:t>
            </a:r>
            <a:endParaRPr lang="nl-NL" sz="1100"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727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gnizant_AI&amp;A 3d P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>
            <a:extLst>
              <a:ext uri="{FF2B5EF4-FFF2-40B4-BE49-F238E27FC236}">
                <a16:creationId xmlns:a16="http://schemas.microsoft.com/office/drawing/2014/main" id="{76349CB8-3EB5-45B1-B4AE-9621D68C45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664810"/>
            <a:ext cx="6858000" cy="241191"/>
          </a:xfrm>
          <a:prstGeom prst="rect">
            <a:avLst/>
          </a:prstGeom>
        </p:spPr>
      </p:pic>
      <p:cxnSp>
        <p:nvCxnSpPr>
          <p:cNvPr id="5" name="Straight Connector 9"/>
          <p:cNvCxnSpPr/>
          <p:nvPr userDrawn="1"/>
        </p:nvCxnSpPr>
        <p:spPr>
          <a:xfrm>
            <a:off x="3984859" y="688880"/>
            <a:ext cx="2884638" cy="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12"/>
          <p:cNvCxnSpPr/>
          <p:nvPr userDrawn="1"/>
        </p:nvCxnSpPr>
        <p:spPr>
          <a:xfrm>
            <a:off x="-10084" y="688880"/>
            <a:ext cx="610554" cy="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itle 6"/>
          <p:cNvSpPr txBox="1">
            <a:spLocks/>
          </p:cNvSpPr>
          <p:nvPr userDrawn="1"/>
        </p:nvSpPr>
        <p:spPr>
          <a:xfrm>
            <a:off x="109740" y="579862"/>
            <a:ext cx="6608560" cy="182138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algn="l" defTabSz="132075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" kern="1200" cap="all" spc="30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en-GB" sz="1100" b="1" dirty="0">
                <a:solidFill>
                  <a:schemeClr val="tx1">
                    <a:lumMod val="50000"/>
                  </a:schemeClr>
                </a:solidFill>
              </a:rPr>
              <a:t>Other Relevant Projects Experience PAST YEARS</a:t>
            </a:r>
            <a:endParaRPr lang="nl-NL" sz="1100"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5844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114768" y="9576080"/>
            <a:ext cx="1543050" cy="2235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NL" dirty="0"/>
              <a:t>Page </a:t>
            </a:r>
            <a:fld id="{AA852E93-511B-46BC-B2A3-F94FC55A7936}" type="slidenum">
              <a:rPr lang="nl-NL" smtClean="0"/>
              <a:pPr/>
              <a:t>‹#›</a:t>
            </a:fld>
            <a:r>
              <a:rPr lang="nl-NL" dirty="0"/>
              <a:t> of 2</a:t>
            </a:r>
          </a:p>
        </p:txBody>
      </p:sp>
    </p:spTree>
    <p:extLst>
      <p:ext uri="{BB962C8B-B14F-4D97-AF65-F5344CB8AC3E}">
        <p14:creationId xmlns:p14="http://schemas.microsoft.com/office/powerpoint/2010/main" val="33266736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</p:sldLayoutIdLst>
  <p:hf hdr="0" ftr="0" dt="0"/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SzPct val="50000"/>
        <a:buFontTx/>
        <a:buBlip>
          <a:blip r:embed="rId5"/>
        </a:buBlip>
        <a:defRPr sz="2889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SzPct val="50000"/>
        <a:buFontTx/>
        <a:buBlip>
          <a:blip r:embed="rId5"/>
        </a:buBlip>
        <a:defRPr sz="2889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SzPct val="50000"/>
        <a:buFontTx/>
        <a:buBlip>
          <a:blip r:embed="rId5"/>
        </a:buBlip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SzPct val="50000"/>
        <a:buFontTx/>
        <a:buBlip>
          <a:blip r:embed="rId5"/>
        </a:buBlip>
        <a:defRPr sz="2889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SzPct val="50000"/>
        <a:buFontTx/>
        <a:buBlip>
          <a:blip r:embed="rId5"/>
        </a:buBlip>
        <a:defRPr sz="2889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linkedin.com/in/ionkoutsouris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Johan van Donk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Johan.vandonk@Cognizant.com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/>
              <a:t>+31 6 25030410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www.linkedin.com/in/johanvandonk/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65413" y="4093911"/>
            <a:ext cx="1389059" cy="156837"/>
          </a:xfrm>
        </p:spPr>
        <p:txBody>
          <a:bodyPr/>
          <a:lstStyle/>
          <a:p>
            <a:pPr algn="r"/>
            <a:r>
              <a:rPr lang="en-GB" dirty="0"/>
              <a:t>Jan 2022 - Present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4"/>
          </p:nvPr>
        </p:nvSpPr>
        <p:spPr>
          <a:xfrm>
            <a:off x="490538" y="1976625"/>
            <a:ext cx="3744912" cy="1489633"/>
          </a:xfrm>
        </p:spPr>
        <p:txBody>
          <a:bodyPr/>
          <a:lstStyle/>
          <a:p>
            <a:r>
              <a:rPr lang="en-US" dirty="0">
                <a:latin typeface="+mj-lt"/>
              </a:rPr>
              <a:t>Translating diverse business needs into actionable analysis and code is what drives Johan. With his background in research and consulting, he is experienced with providing data-driven solutions to a diverse range of challenges.  His strength lies in quantifying and analyzing data problems from a scientific point of view, while taking into consideration practical concerns. 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In his free time, Johan likes to work on his aquarium, hike into nature and listen to music. </a:t>
            </a:r>
            <a:endParaRPr lang="en-GB" dirty="0">
              <a:latin typeface="+mj-lt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5"/>
          </p:nvPr>
        </p:nvSpPr>
        <p:spPr>
          <a:xfrm>
            <a:off x="4375780" y="1873422"/>
            <a:ext cx="2373313" cy="1575583"/>
          </a:xfrm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US" b="1" kern="0" dirty="0">
                <a:solidFill>
                  <a:srgbClr val="0033A0"/>
                </a:solidFill>
                <a:latin typeface="Segoe UI (Body)"/>
                <a:cs typeface="Segoe UI" panose="020B0502040204020203" pitchFamily="34" charset="0"/>
              </a:rPr>
              <a:t>Areas of expertise</a:t>
            </a:r>
          </a:p>
          <a:p>
            <a:pPr marL="171450" indent="-1714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Advanced Analytics</a:t>
            </a:r>
          </a:p>
          <a:p>
            <a:pPr marL="285750" lvl="2" indent="-114300" defTabSz="914400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Tx/>
              <a:buFont typeface="Arial" panose="020B0604020202020204" pitchFamily="34" charset="0"/>
              <a:buChar char="•"/>
            </a:pPr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Statistical programming (Econometrics), Machine Learning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Data Visualization</a:t>
            </a:r>
          </a:p>
          <a:p>
            <a:pPr marL="285750" lvl="2" indent="-114300" defTabSz="914400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Tx/>
              <a:buFont typeface="Arial" panose="020B0604020202020204" pitchFamily="34" charset="0"/>
              <a:buChar char="•"/>
            </a:pPr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R, GIS, Tableau </a:t>
            </a:r>
            <a:endParaRPr lang="en-US" sz="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Programming</a:t>
            </a:r>
          </a:p>
          <a:p>
            <a:pPr marL="285750" lvl="2" indent="-114300" defTabSz="914400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Tx/>
              <a:buFont typeface="Arial" panose="020B0604020202020204" pitchFamily="34" charset="0"/>
              <a:buChar char="•"/>
            </a:pPr>
            <a:r>
              <a:rPr lang="en-GB" sz="1000" dirty="0">
                <a:latin typeface="Segoe UI" panose="020B0502040204020203" pitchFamily="34" charset="0"/>
                <a:cs typeface="Segoe UI" panose="020B0502040204020203" pitchFamily="34" charset="0"/>
              </a:rPr>
              <a:t>Python / R / SQL</a:t>
            </a:r>
          </a:p>
          <a:p>
            <a:pPr marL="171450" lvl="2" defTabSz="914400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Tx/>
            </a:pPr>
            <a:endParaRPr lang="en-US" sz="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lvl="2" defTabSz="914400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Tx/>
            </a:pPr>
            <a:endParaRPr lang="en-GB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lvl="2" indent="-114300" defTabSz="914400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Tx/>
              <a:buFont typeface="Arial" panose="020B0604020202020204" pitchFamily="34" charset="0"/>
              <a:buChar char="•"/>
            </a:pPr>
            <a:endParaRPr lang="en-GB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lvl="2" indent="-114300" defTabSz="914400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Tx/>
              <a:buFont typeface="Arial" panose="020B0604020202020204" pitchFamily="34" charset="0"/>
              <a:buChar char="•"/>
            </a:pPr>
            <a:endParaRPr lang="en-GB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lvl="2" defTabSz="914400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Tx/>
            </a:pPr>
            <a:endParaRPr lang="en-GB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6"/>
          </p:nvPr>
        </p:nvSpPr>
        <p:spPr>
          <a:xfrm>
            <a:off x="1851660" y="3781563"/>
            <a:ext cx="4896803" cy="3084830"/>
          </a:xfrm>
        </p:spPr>
        <p:txBody>
          <a:bodyPr/>
          <a:lstStyle/>
          <a:p>
            <a:pPr lvl="0" defTabSz="1320759">
              <a:spcAft>
                <a:spcPts val="0"/>
              </a:spcAft>
              <a:buClr>
                <a:srgbClr val="00A68B"/>
              </a:buClr>
              <a:defRPr/>
            </a:pPr>
            <a:r>
              <a:rPr lang="en-US" sz="1000" b="1" kern="0" dirty="0">
                <a:solidFill>
                  <a:srgbClr val="00009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Graduate Analyst – Artificial Intelligence &amp; Analytics (AIA)</a:t>
            </a:r>
          </a:p>
          <a:p>
            <a:pPr lvl="0">
              <a:spcAft>
                <a:spcPts val="0"/>
              </a:spcAft>
              <a:buClr>
                <a:srgbClr val="00A68B"/>
              </a:buClr>
              <a:defRPr/>
            </a:pPr>
            <a:r>
              <a:rPr lang="en-US" sz="1000" dirty="0"/>
              <a:t>Cross-functional analyst position within Cognizant’s Artificial Intelligence &amp; Analytics (AI&amp;A) team with a focus on Data Science &amp; Data Engineering</a:t>
            </a:r>
            <a:endParaRPr lang="en-US" sz="10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00" b="1" dirty="0">
              <a:solidFill>
                <a:srgbClr val="00009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766719"/>
              </p:ext>
            </p:extLst>
          </p:nvPr>
        </p:nvGraphicFramePr>
        <p:xfrm>
          <a:off x="91440" y="7018051"/>
          <a:ext cx="6766560" cy="25205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482411876"/>
                    </a:ext>
                  </a:extLst>
                </a:gridCol>
                <a:gridCol w="5120640">
                  <a:extLst>
                    <a:ext uri="{9D8B030D-6E8A-4147-A177-3AD203B41FA5}">
                      <a16:colId xmlns:a16="http://schemas.microsoft.com/office/drawing/2014/main" val="2967197878"/>
                    </a:ext>
                  </a:extLst>
                </a:gridCol>
              </a:tblGrid>
              <a:tr h="872097">
                <a:tc>
                  <a:txBody>
                    <a:bodyPr/>
                    <a:lstStyle/>
                    <a:p>
                      <a:pPr algn="r"/>
                      <a:r>
                        <a:rPr lang="en-GB" sz="1000" b="1" baseline="0" dirty="0">
                          <a:solidFill>
                            <a:schemeClr val="tx1"/>
                          </a:solidFill>
                        </a:rPr>
                        <a:t>Master’s degree </a:t>
                      </a:r>
                      <a:endParaRPr lang="nl-NL" sz="1000" b="1" baseline="0" noProof="0" dirty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r>
                        <a:rPr lang="en-GB" sz="1000" b="0" i="1" dirty="0">
                          <a:solidFill>
                            <a:schemeClr val="tx1"/>
                          </a:solidFill>
                        </a:rPr>
                        <a:t>2020</a:t>
                      </a:r>
                      <a:r>
                        <a:rPr lang="en-GB" sz="1000" b="0" i="1" baseline="0" dirty="0">
                          <a:solidFill>
                            <a:schemeClr val="tx1"/>
                          </a:solidFill>
                        </a:rPr>
                        <a:t> - 2021 </a:t>
                      </a:r>
                      <a:endParaRPr lang="nl-NL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T="91440" marB="36000"/>
                </a:tc>
                <a:tc>
                  <a:txBody>
                    <a:bodyPr/>
                    <a:lstStyle/>
                    <a:p>
                      <a:pPr marL="92075" indent="0"/>
                      <a:r>
                        <a:rPr lang="en-GB" sz="1000" b="1" kern="1200" dirty="0">
                          <a:solidFill>
                            <a:srgbClr val="000092"/>
                          </a:solidFill>
                          <a:latin typeface="+mn-lt"/>
                          <a:ea typeface="+mn-ea"/>
                          <a:cs typeface="Microsoft Sans Serif" panose="020B0604020202020204" pitchFamily="34" charset="0"/>
                        </a:rPr>
                        <a:t>International Economics</a:t>
                      </a:r>
                      <a:r>
                        <a:rPr lang="en-GB" sz="1000" b="1" kern="1200" baseline="0" dirty="0">
                          <a:solidFill>
                            <a:srgbClr val="000092"/>
                          </a:solidFill>
                          <a:latin typeface="+mn-lt"/>
                          <a:ea typeface="+mn-ea"/>
                          <a:cs typeface="Microsoft Sans Serif" panose="020B0604020202020204" pitchFamily="34" charset="0"/>
                        </a:rPr>
                        <a:t>, Erasmus University Rotterdam </a:t>
                      </a:r>
                      <a:r>
                        <a:rPr lang="en-GB" sz="1000" b="1" kern="1200" dirty="0">
                          <a:solidFill>
                            <a:srgbClr val="000092"/>
                          </a:solidFill>
                          <a:latin typeface="+mn-lt"/>
                          <a:ea typeface="+mn-ea"/>
                          <a:cs typeface="Microsoft Sans Serif" panose="020B0604020202020204" pitchFamily="34" charset="0"/>
                        </a:rPr>
                        <a:t>(MSc) </a:t>
                      </a:r>
                    </a:p>
                    <a:p>
                      <a:pPr marL="263525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Microsoft Sans Serif" panose="020B0604020202020204" pitchFamily="34" charset="0"/>
                        </a:rPr>
                        <a:t>Skills: Data mining, Data analysis, Empirical statistics, ETL, Macro-economics (Trade Economics and International Finance), Statistical programming</a:t>
                      </a:r>
                    </a:p>
                    <a:p>
                      <a:pPr marL="263525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Microsoft Sans Serif" panose="020B0604020202020204" pitchFamily="34" charset="0"/>
                        </a:rPr>
                        <a:t>Master’s Thesis: </a:t>
                      </a:r>
                      <a:r>
                        <a:rPr lang="en-US" sz="1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Microsoft Sans Serif" panose="020B0604020202020204" pitchFamily="34" charset="0"/>
                        </a:rPr>
                        <a:t>Estimating demand-side dynamics of cryptocurrency loans by utilizing non-parametric statistical frameworks  </a:t>
                      </a:r>
                      <a:endParaRPr lang="en-GB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Microsoft Sans Serif" panose="020B0604020202020204" pitchFamily="34" charset="0"/>
                      </a:endParaRPr>
                    </a:p>
                  </a:txBody>
                  <a:tcPr marT="91440" marB="36000" anchor="ctr"/>
                </a:tc>
                <a:extLst>
                  <a:ext uri="{0D108BD9-81ED-4DB2-BD59-A6C34878D82A}">
                    <a16:rowId xmlns:a16="http://schemas.microsoft.com/office/drawing/2014/main" val="3621107234"/>
                  </a:ext>
                </a:extLst>
              </a:tr>
              <a:tr h="916918">
                <a:tc>
                  <a:txBody>
                    <a:bodyPr/>
                    <a:lstStyle/>
                    <a:p>
                      <a:pPr algn="r"/>
                      <a:r>
                        <a:rPr lang="nl-NL" sz="1000" b="1" i="0" dirty="0">
                          <a:solidFill>
                            <a:schemeClr val="tx1"/>
                          </a:solidFill>
                        </a:rPr>
                        <a:t>Bachelor’s degree</a:t>
                      </a:r>
                    </a:p>
                    <a:p>
                      <a:pPr algn="r"/>
                      <a:r>
                        <a:rPr lang="nl-NL" sz="1000" b="0" i="1" dirty="0">
                          <a:solidFill>
                            <a:schemeClr val="tx1"/>
                          </a:solidFill>
                        </a:rPr>
                        <a:t>2017</a:t>
                      </a:r>
                      <a:r>
                        <a:rPr lang="nl-NL" sz="1000" b="0" i="1" baseline="0" dirty="0">
                          <a:solidFill>
                            <a:schemeClr val="tx1"/>
                          </a:solidFill>
                        </a:rPr>
                        <a:t> – 2020</a:t>
                      </a:r>
                      <a:endParaRPr lang="nl-NL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T="91440" marB="36000"/>
                </a:tc>
                <a:tc>
                  <a:txBody>
                    <a:bodyPr/>
                    <a:lstStyle/>
                    <a:p>
                      <a:pPr marL="92075" indent="0"/>
                      <a:r>
                        <a:rPr lang="en-GB" sz="1000" b="1" kern="1200" baseline="0" dirty="0">
                          <a:solidFill>
                            <a:srgbClr val="000092"/>
                          </a:solidFill>
                          <a:latin typeface="+mn-lt"/>
                          <a:ea typeface="+mn-ea"/>
                          <a:cs typeface="Microsoft Sans Serif" panose="020B0604020202020204" pitchFamily="34" charset="0"/>
                        </a:rPr>
                        <a:t>International Economics, Erasmus University Rotterdam</a:t>
                      </a:r>
                      <a:r>
                        <a:rPr lang="en-GB" sz="1000" b="1" kern="1200" dirty="0">
                          <a:solidFill>
                            <a:srgbClr val="000092"/>
                          </a:solidFill>
                          <a:latin typeface="+mn-lt"/>
                          <a:ea typeface="+mn-ea"/>
                          <a:cs typeface="Microsoft Sans Serif" panose="020B0604020202020204" pitchFamily="34" charset="0"/>
                        </a:rPr>
                        <a:t>(BSc)</a:t>
                      </a:r>
                    </a:p>
                    <a:p>
                      <a:pPr marL="263525" marR="0" lvl="0" indent="-171450" algn="l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449580" algn="l"/>
                        </a:tabLst>
                        <a:defRPr/>
                      </a:pPr>
                      <a:r>
                        <a:rPr lang="en-GB" sz="1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Microsoft Sans Serif" panose="020B0604020202020204" pitchFamily="34" charset="0"/>
                        </a:rPr>
                        <a:t>Bachelor Research Honours class 2020. Top 15 students within the faculty are chosen each year to be trained for academic research</a:t>
                      </a:r>
                    </a:p>
                    <a:p>
                      <a:pPr marL="263525" marR="0" lvl="0" indent="-171450" algn="l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449580" algn="l"/>
                        </a:tabLst>
                        <a:defRPr/>
                      </a:pPr>
                      <a:r>
                        <a:rPr lang="en-GB" sz="1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Microsoft Sans Serif" panose="020B0604020202020204" pitchFamily="34" charset="0"/>
                        </a:rPr>
                        <a:t>Bachelor’s Thesis: The impact of natural disasters on the foreign exchange rate. </a:t>
                      </a:r>
                    </a:p>
                    <a:p>
                      <a:pPr marL="263525" marR="0" lvl="0" indent="-171450" algn="l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449580" algn="l"/>
                        </a:tabLst>
                        <a:defRPr/>
                      </a:pPr>
                      <a:r>
                        <a:rPr lang="en-GB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Microsoft Sans Serif" panose="020B0604020202020204" pitchFamily="34" charset="0"/>
                        </a:rPr>
                        <a:t>Minor:</a:t>
                      </a:r>
                      <a:r>
                        <a:rPr lang="en-GB" sz="1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Microsoft Sans Serif" panose="020B0604020202020204" pitchFamily="34" charset="0"/>
                        </a:rPr>
                        <a:t> </a:t>
                      </a:r>
                      <a:r>
                        <a:rPr lang="en-GB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Microsoft Sans Serif" panose="020B0604020202020204" pitchFamily="34" charset="0"/>
                        </a:rPr>
                        <a:t>Port management and Maritime logistics</a:t>
                      </a:r>
                      <a:endParaRPr lang="en-GB" sz="1000" b="0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Microsoft Sans Serif" panose="020B0604020202020204" pitchFamily="34" charset="0"/>
                      </a:endParaRPr>
                    </a:p>
                  </a:txBody>
                  <a:tcPr marT="91440" marB="0" anchor="ctr"/>
                </a:tc>
                <a:extLst>
                  <a:ext uri="{0D108BD9-81ED-4DB2-BD59-A6C34878D82A}">
                    <a16:rowId xmlns:a16="http://schemas.microsoft.com/office/drawing/2014/main" val="1696608049"/>
                  </a:ext>
                </a:extLst>
              </a:tr>
              <a:tr h="282104">
                <a:tc>
                  <a:txBody>
                    <a:bodyPr/>
                    <a:lstStyle/>
                    <a:p>
                      <a:pPr marL="0" marR="0" lvl="0" indent="0" algn="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00" b="1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Training</a:t>
                      </a:r>
                    </a:p>
                  </a:txBody>
                  <a:tcPr marT="91440" marB="36000"/>
                </a:tc>
                <a:tc>
                  <a:txBody>
                    <a:bodyPr/>
                    <a:lstStyle/>
                    <a:p>
                      <a:pPr marL="266700" indent="-174625"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  <a:tabLst>
                          <a:tab pos="449580" algn="l"/>
                        </a:tabLst>
                      </a:pPr>
                      <a:r>
                        <a:rPr lang="en-GB" sz="100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Microsoft Sans Serif" panose="020B0604020202020204" pitchFamily="34" charset="0"/>
                        </a:rPr>
                        <a:t>Python (libraries: NumPy/Pandas/</a:t>
                      </a:r>
                      <a:r>
                        <a:rPr lang="en-GB" sz="1000" kern="1200" baseline="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Microsoft Sans Serif" panose="020B0604020202020204" pitchFamily="34" charset="0"/>
                        </a:rPr>
                        <a:t>Statsmodels</a:t>
                      </a:r>
                      <a:r>
                        <a:rPr lang="en-GB" sz="100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Microsoft Sans Serif" panose="020B0604020202020204" pitchFamily="34" charset="0"/>
                        </a:rPr>
                        <a:t>/Matplotlib) </a:t>
                      </a:r>
                    </a:p>
                    <a:p>
                      <a:pPr marL="266700" indent="-174625"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  <a:tabLst>
                          <a:tab pos="449580" algn="l"/>
                        </a:tabLst>
                      </a:pPr>
                      <a:r>
                        <a:rPr lang="en-GB" sz="100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Microsoft Sans Serif" panose="020B0604020202020204" pitchFamily="34" charset="0"/>
                        </a:rPr>
                        <a:t>R (libraries: </a:t>
                      </a:r>
                      <a:r>
                        <a:rPr lang="en-GB" sz="1000" kern="1200" baseline="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Microsoft Sans Serif" panose="020B0604020202020204" pitchFamily="34" charset="0"/>
                        </a:rPr>
                        <a:t>tidyverse</a:t>
                      </a:r>
                      <a:r>
                        <a:rPr lang="en-GB" sz="100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Microsoft Sans Serif" panose="020B0604020202020204" pitchFamily="34" charset="0"/>
                        </a:rPr>
                        <a:t>/</a:t>
                      </a:r>
                      <a:r>
                        <a:rPr lang="en-GB" sz="1000" kern="1200" baseline="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Microsoft Sans Serif" panose="020B0604020202020204" pitchFamily="34" charset="0"/>
                        </a:rPr>
                        <a:t>spatstat</a:t>
                      </a:r>
                      <a:r>
                        <a:rPr lang="en-GB" sz="100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Microsoft Sans Serif" panose="020B0604020202020204" pitchFamily="34" charset="0"/>
                        </a:rPr>
                        <a:t>/</a:t>
                      </a:r>
                      <a:r>
                        <a:rPr lang="en-GB" sz="1000" kern="1200" baseline="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Microsoft Sans Serif" panose="020B0604020202020204" pitchFamily="34" charset="0"/>
                        </a:rPr>
                        <a:t>quantreg</a:t>
                      </a:r>
                      <a:r>
                        <a:rPr lang="en-GB" sz="100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Microsoft Sans Serif" panose="020B0604020202020204" pitchFamily="34" charset="0"/>
                        </a:rPr>
                        <a:t>. </a:t>
                      </a:r>
                    </a:p>
                  </a:txBody>
                  <a:tcPr marT="91440" marB="0" anchor="ctr"/>
                </a:tc>
                <a:extLst>
                  <a:ext uri="{0D108BD9-81ED-4DB2-BD59-A6C34878D82A}">
                    <a16:rowId xmlns:a16="http://schemas.microsoft.com/office/drawing/2014/main" val="1560882489"/>
                  </a:ext>
                </a:extLst>
              </a:tr>
              <a:tr h="274384">
                <a:tc>
                  <a:txBody>
                    <a:bodyPr/>
                    <a:lstStyle/>
                    <a:p>
                      <a:pPr marL="0" marR="0" lvl="0" indent="0" algn="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00" b="1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Languages</a:t>
                      </a:r>
                    </a:p>
                  </a:txBody>
                  <a:tcPr marT="91440" marB="36000" anchor="ctr"/>
                </a:tc>
                <a:tc>
                  <a:txBody>
                    <a:bodyPr/>
                    <a:lstStyle/>
                    <a:p>
                      <a:pPr marL="263525" lvl="0" indent="-168275"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  <a:tabLst>
                          <a:tab pos="449580" algn="l"/>
                        </a:tabLst>
                      </a:pPr>
                      <a:r>
                        <a:rPr lang="en-US" sz="100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Microsoft Sans Serif" panose="020B0604020202020204" pitchFamily="34" charset="0"/>
                        </a:rPr>
                        <a:t>Dutch (Native); English (Fluent)</a:t>
                      </a:r>
                      <a:endParaRPr lang="en-GB" sz="100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Microsoft Sans Serif" panose="020B0604020202020204" pitchFamily="34" charset="0"/>
                      </a:endParaRPr>
                    </a:p>
                  </a:txBody>
                  <a:tcPr marT="91440" marB="0" anchor="ctr"/>
                </a:tc>
                <a:extLst>
                  <a:ext uri="{0D108BD9-81ED-4DB2-BD59-A6C34878D82A}">
                    <a16:rowId xmlns:a16="http://schemas.microsoft.com/office/drawing/2014/main" val="3406063603"/>
                  </a:ext>
                </a:extLst>
              </a:tr>
            </a:tbl>
          </a:graphicData>
        </a:graphic>
      </p:graphicFrame>
      <p:sp>
        <p:nvSpPr>
          <p:cNvPr id="1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sz="1000" b="1" dirty="0"/>
              <a:t>Graduate Analyst</a:t>
            </a:r>
            <a:br>
              <a:rPr lang="en-GB" sz="1000" dirty="0"/>
            </a:br>
            <a:r>
              <a:rPr lang="en-GB" sz="1000" dirty="0"/>
              <a:t>Artificial Intelligence &amp; Analytics (AIA)</a:t>
            </a:r>
            <a:br>
              <a:rPr lang="en-GB" sz="1000" dirty="0"/>
            </a:br>
            <a:r>
              <a:rPr lang="en-GB" sz="1000" dirty="0"/>
              <a:t>Cognizant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03026" y="4883952"/>
            <a:ext cx="1380481" cy="183795"/>
          </a:xfrm>
        </p:spPr>
        <p:txBody>
          <a:bodyPr/>
          <a:lstStyle/>
          <a:p>
            <a:r>
              <a:rPr lang="en-GB" dirty="0"/>
              <a:t>Oct 2020– Jul 2021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03027" y="6147442"/>
            <a:ext cx="1380480" cy="234050"/>
          </a:xfrm>
        </p:spPr>
        <p:txBody>
          <a:bodyPr/>
          <a:lstStyle/>
          <a:p>
            <a:r>
              <a:rPr lang="en-GB" dirty="0"/>
              <a:t>Sep 2019 – Aug 2020</a:t>
            </a:r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26"/>
          </p:nvPr>
        </p:nvSpPr>
        <p:spPr>
          <a:xfrm>
            <a:off x="1851660" y="4350078"/>
            <a:ext cx="4963478" cy="1352390"/>
          </a:xfrm>
        </p:spPr>
        <p:txBody>
          <a:bodyPr/>
          <a:lstStyle/>
          <a:p>
            <a:pPr lvl="0">
              <a:spcAft>
                <a:spcPts val="0"/>
              </a:spcAft>
              <a:buClr>
                <a:srgbClr val="00A68B"/>
              </a:buClr>
              <a:defRPr/>
            </a:pPr>
            <a:r>
              <a:rPr lang="en-US" sz="1000" b="1" dirty="0">
                <a:solidFill>
                  <a:srgbClr val="00009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Student consultant– Solve Consulting Rotterdam</a:t>
            </a:r>
          </a:p>
          <a:p>
            <a:pPr marL="171450" lvl="0" indent="-17145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Completed 2 strategy consulting projects in the Dutch utility &amp; commodity market</a:t>
            </a:r>
          </a:p>
          <a:p>
            <a:pPr marL="171450" lvl="0" indent="-17145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Developed a data-driven growth strategy regarding green energy opportunities by integrating and analyzing 3 (non)-public databases. </a:t>
            </a:r>
          </a:p>
          <a:p>
            <a:pPr marL="171450" lvl="0" indent="-17145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Analyzed and standardized data flows within the operational team, presenting outcomes to upper management</a:t>
            </a:r>
          </a:p>
          <a:p>
            <a:pPr marL="171450" lvl="0" indent="-17145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Responsible for geographical cluster analysis and modelling potential supply/demand issues in the Dutch power sector</a:t>
            </a:r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6"/>
          </p:nvPr>
        </p:nvSpPr>
        <p:spPr>
          <a:xfrm>
            <a:off x="1851660" y="5678762"/>
            <a:ext cx="4925838" cy="1051766"/>
          </a:xfrm>
        </p:spPr>
        <p:txBody>
          <a:bodyPr/>
          <a:lstStyle/>
          <a:p>
            <a:pPr lvl="0">
              <a:spcAft>
                <a:spcPts val="0"/>
              </a:spcAft>
              <a:buClr>
                <a:srgbClr val="00A68B"/>
              </a:buClr>
              <a:defRPr/>
            </a:pPr>
            <a:r>
              <a:rPr lang="en-US" sz="1000" b="1" dirty="0">
                <a:solidFill>
                  <a:srgbClr val="00009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Research Assistant– Erasmus School of Economics</a:t>
            </a:r>
          </a:p>
          <a:p>
            <a:pPr marL="171450" lvl="0" indent="-17145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000" dirty="0"/>
              <a:t>Data management and descriptive modelling of historical geographic data in the field of urban economics</a:t>
            </a:r>
          </a:p>
          <a:p>
            <a:pPr marL="171450" lvl="0" indent="-17145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000" dirty="0"/>
              <a:t>Provided matching and analysis on 30k trade observations</a:t>
            </a:r>
          </a:p>
          <a:p>
            <a:pPr marL="171450" lvl="0" indent="-17145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000" dirty="0"/>
              <a:t>Programmed theoretical research into estimation and forecasting models for applied research problems</a:t>
            </a:r>
          </a:p>
        </p:txBody>
      </p:sp>
      <p:pic>
        <p:nvPicPr>
          <p:cNvPr id="15" name="Picture Placeholder 14" descr="A person in a suit&#10;&#10;Description automatically generated with low confidence">
            <a:extLst>
              <a:ext uri="{FF2B5EF4-FFF2-40B4-BE49-F238E27FC236}">
                <a16:creationId xmlns:a16="http://schemas.microsoft.com/office/drawing/2014/main" id="{817C79C1-3C25-40F1-8827-F7DF8127F8F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9" b="1839"/>
          <a:stretch>
            <a:fillRect/>
          </a:stretch>
        </p:blipFill>
        <p:spPr/>
      </p:pic>
      <p:pic>
        <p:nvPicPr>
          <p:cNvPr id="17" name="Picture 16" descr="Text&#10;&#10;Description automatically generated with medium confidence">
            <a:extLst>
              <a:ext uri="{FF2B5EF4-FFF2-40B4-BE49-F238E27FC236}">
                <a16:creationId xmlns:a16="http://schemas.microsoft.com/office/drawing/2014/main" id="{5FD3AB13-9E84-425C-B18C-B6A7ABE67C9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44" t="40941" r="17845" b="15274"/>
          <a:stretch/>
        </p:blipFill>
        <p:spPr>
          <a:xfrm>
            <a:off x="269850" y="5628606"/>
            <a:ext cx="1389059" cy="56752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5881142-0C92-465C-BA87-188899EEE0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958" y="4370953"/>
            <a:ext cx="1595438" cy="4665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3C914F-72C5-4FAD-AE2C-AB6B9DBAF5A6}"/>
              </a:ext>
            </a:extLst>
          </p:cNvPr>
          <p:cNvSpPr txBox="1"/>
          <p:nvPr/>
        </p:nvSpPr>
        <p:spPr>
          <a:xfrm>
            <a:off x="2057399" y="4724400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044887290"/>
      </p:ext>
    </p:extLst>
  </p:cSld>
  <p:clrMapOvr>
    <a:masterClrMapping/>
  </p:clrMapOvr>
</p:sld>
</file>

<file path=ppt/theme/theme1.xml><?xml version="1.0" encoding="utf-8"?>
<a:theme xmlns:a="http://schemas.openxmlformats.org/drawingml/2006/main" name="Hedera_Template">
  <a:themeElements>
    <a:clrScheme name="Hedera_FinalColor">
      <a:dk1>
        <a:srgbClr val="FFFFFF"/>
      </a:dk1>
      <a:lt1>
        <a:srgbClr val="706F6F"/>
      </a:lt1>
      <a:dk2>
        <a:srgbClr val="FFFFFF"/>
      </a:dk2>
      <a:lt2>
        <a:srgbClr val="00A68B"/>
      </a:lt2>
      <a:accent1>
        <a:srgbClr val="00A68B"/>
      </a:accent1>
      <a:accent2>
        <a:srgbClr val="E6355A"/>
      </a:accent2>
      <a:accent3>
        <a:srgbClr val="B8DED7"/>
      </a:accent3>
      <a:accent4>
        <a:srgbClr val="F6A33B"/>
      </a:accent4>
      <a:accent5>
        <a:srgbClr val="7BC8EF"/>
      </a:accent5>
      <a:accent6>
        <a:srgbClr val="B7D79F"/>
      </a:accent6>
      <a:hlink>
        <a:srgbClr val="7BC8EF"/>
      </a:hlink>
      <a:folHlink>
        <a:srgbClr val="E6355A"/>
      </a:folHlink>
    </a:clrScheme>
    <a:fontScheme name="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000" dirty="0" smtClean="0"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dera_Template" id="{6BAC5483-654C-484F-921E-58685EFCD2F9}" vid="{AA981029-E110-4A5F-963A-2D353623A1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1EB16E75FC0F41AB4EFEBDEF04EBFD" ma:contentTypeVersion="12" ma:contentTypeDescription="Create a new document." ma:contentTypeScope="" ma:versionID="05eb15f3274993b3fa855334db734280">
  <xsd:schema xmlns:xsd="http://www.w3.org/2001/XMLSchema" xmlns:xs="http://www.w3.org/2001/XMLSchema" xmlns:p="http://schemas.microsoft.com/office/2006/metadata/properties" xmlns:ns2="c22cf3ca-652e-4d52-abb2-0408f36e7a51" xmlns:ns3="b9a4ccb1-2823-4ac7-bda1-65529e74403d" targetNamespace="http://schemas.microsoft.com/office/2006/metadata/properties" ma:root="true" ma:fieldsID="4e9e844cdc9ee7ac78347ca672e35e47" ns2:_="" ns3:_="">
    <xsd:import namespace="c22cf3ca-652e-4d52-abb2-0408f36e7a51"/>
    <xsd:import namespace="b9a4ccb1-2823-4ac7-bda1-65529e7440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2cf3ca-652e-4d52-abb2-0408f36e7a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a4ccb1-2823-4ac7-bda1-65529e74403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C9AABC-2F13-415B-8E26-6EE6FF7D13CD}"/>
</file>

<file path=customXml/itemProps2.xml><?xml version="1.0" encoding="utf-8"?>
<ds:datastoreItem xmlns:ds="http://schemas.openxmlformats.org/officeDocument/2006/customXml" ds:itemID="{78295B60-2E50-40DE-BB8F-6B9301950302}">
  <ds:schemaRefs>
    <ds:schemaRef ds:uri="http://schemas.microsoft.com/office/2006/metadata/properties"/>
    <ds:schemaRef ds:uri="http://www.w3.org/XML/1998/namespace"/>
    <ds:schemaRef ds:uri="bae308a4-a601-467e-b7de-3d5c4d330ca8"/>
    <ds:schemaRef ds:uri="http://purl.org/dc/terms/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9c150bf7-5c80-4847-b1c1-b5fc18f99f01"/>
  </ds:schemaRefs>
</ds:datastoreItem>
</file>

<file path=customXml/itemProps3.xml><?xml version="1.0" encoding="utf-8"?>
<ds:datastoreItem xmlns:ds="http://schemas.openxmlformats.org/officeDocument/2006/customXml" ds:itemID="{3CA2F15B-A8D0-456A-A266-B6301005F83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Hedera_Template</Template>
  <TotalTime>23589</TotalTime>
  <Words>441</Words>
  <Application>Microsoft Office PowerPoint</Application>
  <PresentationFormat>A4 Paper (210x297 mm)</PresentationFormat>
  <Paragraphs>48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Hedera_Template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 Donk, Johan (Cognizant)</dc:creator>
  <cp:lastModifiedBy>Vlot, Ton (Cognizant)</cp:lastModifiedBy>
  <cp:revision>44</cp:revision>
  <cp:lastPrinted>2017-01-31T12:27:55Z</cp:lastPrinted>
  <dcterms:created xsi:type="dcterms:W3CDTF">2015-08-21T11:17:14Z</dcterms:created>
  <dcterms:modified xsi:type="dcterms:W3CDTF">2022-02-03T15:23:22Z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0x010100281EB16E75FC0F41AB4EFEBDEF04EBFD</vt:lpwstr>
  </property>
</Properties>
</file>