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7B6F-0DBF-43C4-87B2-465988860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EEAC6-A12C-4234-A400-DFF91DBF7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AAA7-D7EC-4CAE-AFA0-CFC20A4E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5183-F75B-425A-9507-226E789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3FA3-DD6E-49FE-A132-B5B79980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C368-FB0D-4DE3-A731-0E78B682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7AD53-C21F-4598-BF69-06B27F3F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9802-9B7D-4AE9-9AC3-E7CB3D4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93BD-24D7-418B-9BB9-028C3D7F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3ACB-E9CB-44BA-AFD8-0B9985F0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DB43-2BCC-4A11-976B-1450F0819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2B3F-4BDA-496E-8D4B-6C141222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2DE5-3A16-43D6-A4AB-1367E912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71F7-DBAE-4E3C-BC47-BF720AFC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6668-B6EB-4B23-9697-FBA7C5BD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E137-E675-4E8E-8C0C-2C4937CA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8B09-B40F-4E0B-A956-E905AC8D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7596-FC51-4788-B5D2-CF4C121C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9CC4-CE4F-4E23-99D7-2A93597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1743-58AD-4681-81D3-4C6767E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AF2-A937-46D9-9F7E-FACDB9C7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F386-3FCB-40C8-B352-7B9CB4F3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AB23-E079-4B9C-BF0D-B664FC3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F426-CC87-4136-8465-DDA4F13F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DA60-6FB6-4A72-90C7-0F63BD9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AC90-BAC1-492A-90B4-8FBC0F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3525-5DBF-4850-93F3-18636720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0278-03B9-4A35-8F1E-B5A3565A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DFDD-D4CF-47E8-A628-92EBB475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09E9-8646-4519-88D7-D3908F46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5F84-30C7-487D-9363-E6A20B42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F27-0334-49B5-9125-D3C08D3F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D45D-5E2D-4A37-AEDE-77E3E78F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AA58-9CBC-43C4-9E38-CD84FAAC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082C8-DA15-406D-845A-979571A55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A90FF-9B41-46A3-AC7E-0C56C82B4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0DF09-B701-411F-8545-E1C342CB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0A420-A1D4-4322-ABB1-51B97DB0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C1658-3E97-45CD-904E-A1516A7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49B-7BBA-4665-87EB-8DE71B4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D5790-D5D7-466B-B0A0-81A80C4F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96B9F-35C3-4A4C-90CE-927DD78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176C6-7DD2-4365-8BE1-4F12E7BA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5E0CF-CE8D-4FC8-B89F-273F690F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DEC88-A7E6-4F5F-B71A-A794C92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12A6-8A0D-4BA3-B9F2-A7A73EDB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CCE3-0D0B-43AD-ABCE-3C204C82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8B-BA74-4C46-BCB2-4167559B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CE9AC-EE8E-42B6-B876-311F2DB52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082B-1489-4A7C-94A4-F08D8A15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7921-7A60-4AC2-9163-C254F13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D7F9-8533-4DE0-BD98-C81298A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E1-26A0-45FA-9A61-C7803CB0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6C80-7A8F-4DDA-A83B-9F2B3AB0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8B9EB-72CF-4ABF-BFCD-EC72022B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CB095-0160-417B-8CEF-E4A13298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BDE79-B804-42BA-9A51-0724FF8D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E129-A903-4E25-BB29-46D86A6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E559B-8DD0-4952-9149-34CBF9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CA6A-3D01-4029-A43D-42B77CCB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6167-102D-497D-B64A-B66B26A14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D7B5-1ED9-420C-95BC-3E716C06F99B}" type="datetimeFigureOut">
              <a:rPr lang="en-US" smtClean="0"/>
              <a:t>05/13/2022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C2FB-0455-457C-A8C2-3EF562EE9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63CB-6F5A-4F78-9A08-73793D985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9C9C-8E75-4C89-9220-F6AC84E5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9590" y="1851310"/>
            <a:ext cx="3149557" cy="440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840" tIns="47840" rIns="47840" bIns="4784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0505" y="2887896"/>
            <a:ext cx="3169920" cy="1430651"/>
          </a:xfrm>
          <a:prstGeom prst="rect">
            <a:avLst/>
          </a:prstGeom>
        </p:spPr>
        <p:txBody>
          <a:bodyPr/>
          <a:lstStyle>
            <a:lvl1pPr marL="142875" indent="-142875" algn="l" defTabSz="457200" rtl="0" eaLnBrk="1" latinLnBrk="0" hangingPunct="1">
              <a:spcBef>
                <a:spcPts val="400"/>
              </a:spcBef>
              <a:buSzPct val="100000"/>
              <a:buFont typeface="Symbol" pitchFamily="18" charset="2"/>
              <a:buChar char="·"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2875" indent="-142875" algn="l" defTabSz="4572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850" indent="-142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141414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7635" y="1885248"/>
            <a:ext cx="4824405" cy="357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/>
              <a:t>Professional &amp; Learning</a:t>
            </a:r>
            <a:r>
              <a:rPr lang="en-US" sz="1600" b="1" dirty="0">
                <a:solidFill>
                  <a:srgbClr val="00728F"/>
                </a:solidFill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dirty="0"/>
              <a:t>experience</a:t>
            </a:r>
          </a:p>
        </p:txBody>
      </p:sp>
      <p:sp>
        <p:nvSpPr>
          <p:cNvPr id="17" name="Textplatzhalter 2"/>
          <p:cNvSpPr txBox="1">
            <a:spLocks/>
          </p:cNvSpPr>
          <p:nvPr/>
        </p:nvSpPr>
        <p:spPr>
          <a:xfrm>
            <a:off x="353162" y="706021"/>
            <a:ext cx="8885785" cy="356503"/>
          </a:xfrm>
          <a:prstGeom prst="rect">
            <a:avLst/>
          </a:prstGeom>
        </p:spPr>
        <p:txBody>
          <a:bodyPr vert="horz" lIns="121515" tIns="60757" rIns="121515" bIns="60757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61" dirty="0">
              <a:solidFill>
                <a:srgbClr val="387C2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3160" y="591313"/>
            <a:ext cx="9356897" cy="1190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9189" indent="-229189" algn="just">
              <a:spcAft>
                <a:spcPts val="267"/>
              </a:spcAft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Data-driven HSG Business Innovation alumni with a flair for technology, data and visualization. My passion is gaining insight from data in order to create impact.</a:t>
            </a:r>
          </a:p>
          <a:p>
            <a:pPr marL="229189" indent="-229189" algn="just">
              <a:spcAft>
                <a:spcPts val="267"/>
              </a:spcAft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During my studies and work experience, I have gained experience with tools like Python, R, Power BI and SQL. My Projects varied from visual analytics, AI/ML to NLP, as well as innovating and coming up with new business models.</a:t>
            </a:r>
          </a:p>
          <a:p>
            <a:pPr marL="229189" indent="-229189" algn="just">
              <a:spcAft>
                <a:spcPts val="267"/>
              </a:spcAft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Currently doing trainings on Azure to get the Azure Data Scientist Associate certification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29553" y="1781439"/>
            <a:ext cx="3047084" cy="4488059"/>
          </a:xfrm>
          <a:prstGeom prst="rect">
            <a:avLst/>
          </a:prstGeom>
        </p:spPr>
        <p:txBody>
          <a:bodyPr/>
          <a:lstStyle>
            <a:lvl1pPr marL="142875" indent="-142875" algn="l" defTabSz="457200" rtl="0" eaLnBrk="1" latinLnBrk="0" hangingPunct="1">
              <a:spcBef>
                <a:spcPts val="400"/>
              </a:spcBef>
              <a:buSzPct val="100000"/>
              <a:buFont typeface="Symbol" pitchFamily="18" charset="2"/>
              <a:buChar char="·"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2875" indent="-142875" algn="l" defTabSz="4572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850" indent="-142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33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Professional background</a:t>
            </a:r>
          </a:p>
          <a:p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Cognizant (since Jan -2022)</a:t>
            </a:r>
          </a:p>
          <a:p>
            <a:pPr marL="0" indent="0">
              <a:buNone/>
            </a:pPr>
            <a:r>
              <a:rPr lang="en-US" sz="1333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Core Competencies</a:t>
            </a:r>
          </a:p>
          <a:p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Visual Analytics (Power BI, Tableau)</a:t>
            </a:r>
          </a:p>
          <a:p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Data Handling (SQL, R, Python)</a:t>
            </a:r>
          </a:p>
          <a:p>
            <a:pPr marL="0" indent="0">
              <a:buNone/>
            </a:pPr>
            <a:r>
              <a:rPr lang="en-US" sz="1333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Industry Experience</a:t>
            </a:r>
          </a:p>
          <a:p>
            <a:pPr lvl="1"/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Information Technologies, Measurement, and Visualization</a:t>
            </a:r>
          </a:p>
          <a:p>
            <a:pPr marL="0" indent="0">
              <a:buNone/>
            </a:pPr>
            <a:r>
              <a:rPr lang="en-US" sz="1333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Academics</a:t>
            </a:r>
            <a:endParaRPr lang="en-US" sz="1333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Bachelor of Arts (Business Administration)</a:t>
            </a:r>
          </a:p>
          <a:p>
            <a:r>
              <a:rPr lang="en-US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Master of Arts (Business Innovation with focus on Data Science)</a:t>
            </a:r>
          </a:p>
          <a:p>
            <a:pPr marL="0" indent="0">
              <a:buNone/>
            </a:pPr>
            <a:r>
              <a:rPr lang="en-US" sz="1333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Languages</a:t>
            </a:r>
            <a:endParaRPr lang="en-US" sz="1333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lvl="1"/>
            <a:r>
              <a:rPr lang="de-DE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German (native)</a:t>
            </a:r>
          </a:p>
          <a:p>
            <a:pPr lvl="1"/>
            <a:r>
              <a:rPr lang="de-DE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English (</a:t>
            </a:r>
            <a:r>
              <a:rPr lang="de-DE" sz="1333" dirty="0" err="1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fluent</a:t>
            </a:r>
            <a:r>
              <a:rPr lang="de-DE" sz="1333" dirty="0">
                <a:solidFill>
                  <a:srgbClr val="141414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559147" y="2242666"/>
            <a:ext cx="8348372" cy="40089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142875" indent="-142875" algn="l" defTabSz="457200" rtl="0" eaLnBrk="1" latinLnBrk="0" hangingPunct="1">
              <a:spcBef>
                <a:spcPts val="400"/>
              </a:spcBef>
              <a:buSzPct val="100000"/>
              <a:buFont typeface="Symbol" pitchFamily="18" charset="2"/>
              <a:buChar char="·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2875" indent="-142875" algn="l" defTabSz="457200" rtl="0" eaLnBrk="1" latinLnBrk="0" hangingPunct="1">
              <a:spcBef>
                <a:spcPct val="20000"/>
              </a:spcBef>
              <a:buSzPct val="100000"/>
              <a:buFont typeface="Symbol" pitchFamily="18" charset="2"/>
              <a:buChar char="·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875" indent="-142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knowledge of significant and innovative visualizations. Analyzing and visualizing complex data sets in dashboards and stories using Power BI and Tableau.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in data preparation and processing of complex data sets using Python, R-Studio, SQL and Excel.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knowledge in Artificial Intelligence, Machine Learning &amp; Deep Learning. ML project in Python: movie review scorer on multiple sentiments. R-Studio Project: predicting used car prices based on a variety of features.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SQL queries on MSSQL for Absence tool in IT department of a bank. </a:t>
            </a:r>
          </a:p>
          <a:p>
            <a:pPr marL="0" lvl="1" indent="0" defTabSz="1625559" eaLnBrk="0" hangingPunct="0">
              <a:buNone/>
              <a:defRPr/>
            </a:pP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marL="0" lvl="1" indent="0" defTabSz="1625559" eaLnBrk="0" hangingPunct="0">
              <a:buNone/>
              <a:defRPr/>
            </a:pP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marL="0" lvl="1" indent="0" defTabSz="1625559" eaLnBrk="0" hangingPunct="0">
              <a:buNone/>
              <a:defRPr/>
            </a:pP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marL="0" lvl="1" indent="0" defTabSz="1625559" eaLnBrk="0" hangingPunct="0">
              <a:buNone/>
              <a:defRPr/>
            </a:pP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marL="0" lvl="1" indent="0" defTabSz="1625559" eaLnBrk="0" hangingPunct="0">
              <a:buNone/>
              <a:defRPr/>
            </a:pPr>
            <a:r>
              <a:rPr lang="en-US" sz="120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Specialization and expertise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Visualization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: Power BI (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Microsoft Certified: Power BI Data Analyst Associate) 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, Tableau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Microsoft Azure (Microsoft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Certified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: Azure AI Fundamentals)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Programming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Languages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: Python, R-Studio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Databases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: MS SQL Server</a:t>
            </a: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ETL: Informatica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PowerCenter</a:t>
            </a:r>
            <a:endParaRPr lang="fr-FR" sz="1200" dirty="0">
              <a:solidFill>
                <a:schemeClr val="tx2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 marL="239178" lvl="1" indent="-239178" algn="just" defTabSz="1625559" eaLnBrk="0" hangingPunct="0">
              <a:buFont typeface="Wingdings" panose="05000000000000000000" pitchFamily="2" charset="2"/>
              <a:buChar char="§"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9178" lvl="1" indent="-239178" algn="just" defTabSz="1625559" eaLnBrk="0" hangingPunct="0">
              <a:buFont typeface="Wingdings" panose="05000000000000000000" pitchFamily="2" charset="2"/>
              <a:buChar char="§"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 defTabSz="1625559" eaLnBrk="0" hangingPunct="0">
              <a:buNone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9178" lvl="1" indent="-239178" defTabSz="1625559" eaLnBrk="0" hangingPunct="0">
              <a:buFont typeface="Wingdings" panose="05000000000000000000" pitchFamily="2" charset="2"/>
              <a:buChar char="§"/>
              <a:defRPr/>
            </a:pP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08861" y="81194"/>
            <a:ext cx="9279276" cy="4840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b="1" dirty="0">
                <a:solidFill>
                  <a:schemeClr val="tx1"/>
                </a:solidFill>
              </a:rPr>
              <a:t>Renato Tempini – Graduate Analyst (AIA Modern Data Engineering)</a:t>
            </a:r>
          </a:p>
        </p:txBody>
      </p:sp>
      <p:pic>
        <p:nvPicPr>
          <p:cNvPr id="8" name="Picture 7" descr="A picture containing person, person, wall, suit&#10;&#10;Description automatically generated">
            <a:extLst>
              <a:ext uri="{FF2B5EF4-FFF2-40B4-BE49-F238E27FC236}">
                <a16:creationId xmlns:a16="http://schemas.microsoft.com/office/drawing/2014/main" id="{92E0C94D-B322-46AD-AADA-C42019E4A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" b="29611"/>
          <a:stretch/>
        </p:blipFill>
        <p:spPr>
          <a:xfrm>
            <a:off x="10197735" y="207154"/>
            <a:ext cx="1552521" cy="155252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7011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CA5C7B-87E8-404F-8CBB-5080C2944495}"/>
</file>

<file path=customXml/itemProps2.xml><?xml version="1.0" encoding="utf-8"?>
<ds:datastoreItem xmlns:ds="http://schemas.openxmlformats.org/officeDocument/2006/customXml" ds:itemID="{CEAD82E3-F283-4DF0-A502-1514883E5C94}"/>
</file>

<file path=customXml/itemProps3.xml><?xml version="1.0" encoding="utf-8"?>
<ds:datastoreItem xmlns:ds="http://schemas.openxmlformats.org/officeDocument/2006/customXml" ds:itemID="{B70F364B-F24A-43E1-BBE8-BBAFADAED168}"/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Tempini, Renato</dc:creator>
  <cp:lastModifiedBy>Renato Tempini</cp:lastModifiedBy>
  <cp:revision>9</cp:revision>
  <dcterms:created xsi:type="dcterms:W3CDTF">2022-02-22T12:37:16Z</dcterms:created>
  <dcterms:modified xsi:type="dcterms:W3CDTF">2022-05-13T11:49:53Z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