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8" r:id="rId5"/>
    <p:sldId id="259" r:id="rId6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8BB96-7540-42BD-9FE0-D718E6840BA3}" v="2" dt="2021-09-01T10:24:54.575"/>
    <p1510:client id="{C6AD863A-27F7-47F9-93B9-54B0562221AB}" v="1" dt="2021-01-27T21:14:08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>
        <p:scale>
          <a:sx n="100" d="100"/>
          <a:sy n="100" d="100"/>
        </p:scale>
        <p:origin x="856" y="-23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as, Aditi (Cognizant)" userId="S::902942@cognizant.com::ffe23f42-5eb2-4152-a113-a06f9d177d84" providerId="AD" clId="Web-{C6AD863A-27F7-47F9-93B9-54B0562221AB}"/>
    <pc:docChg chg="modSld">
      <pc:chgData name="Vyas, Aditi (Cognizant)" userId="S::902942@cognizant.com::ffe23f42-5eb2-4152-a113-a06f9d177d84" providerId="AD" clId="Web-{C6AD863A-27F7-47F9-93B9-54B0562221AB}" dt="2021-01-27T21:14:08.909" v="0" actId="1076"/>
      <pc:docMkLst>
        <pc:docMk/>
      </pc:docMkLst>
      <pc:sldChg chg="modSp">
        <pc:chgData name="Vyas, Aditi (Cognizant)" userId="S::902942@cognizant.com::ffe23f42-5eb2-4152-a113-a06f9d177d84" providerId="AD" clId="Web-{C6AD863A-27F7-47F9-93B9-54B0562221AB}" dt="2021-01-27T21:14:08.909" v="0" actId="1076"/>
        <pc:sldMkLst>
          <pc:docMk/>
          <pc:sldMk cId="3666240187" sldId="258"/>
        </pc:sldMkLst>
        <pc:spChg chg="mod">
          <ac:chgData name="Vyas, Aditi (Cognizant)" userId="S::902942@cognizant.com::ffe23f42-5eb2-4152-a113-a06f9d177d84" providerId="AD" clId="Web-{C6AD863A-27F7-47F9-93B9-54B0562221AB}" dt="2021-01-27T21:14:08.909" v="0" actId="1076"/>
          <ac:spMkLst>
            <pc:docMk/>
            <pc:sldMk cId="3666240187" sldId="258"/>
            <ac:spMk id="8" creationId="{00000000-0000-0000-0000-000000000000}"/>
          </ac:spMkLst>
        </pc:spChg>
      </pc:sldChg>
    </pc:docChg>
  </pc:docChgLst>
  <pc:docChgLst>
    <pc:chgData name="Ali, Fadumo (Cognizant)" userId="S::2027002@cognizant.com::ccbdb6f0-12d6-4125-bcf9-d171586ccdbe" providerId="AD" clId="Web-{0588BB96-7540-42BD-9FE0-D718E6840BA3}"/>
    <pc:docChg chg="modSld">
      <pc:chgData name="Ali, Fadumo (Cognizant)" userId="S::2027002@cognizant.com::ccbdb6f0-12d6-4125-bcf9-d171586ccdbe" providerId="AD" clId="Web-{0588BB96-7540-42BD-9FE0-D718E6840BA3}" dt="2021-09-01T10:24:54.575" v="1"/>
      <pc:docMkLst>
        <pc:docMk/>
      </pc:docMkLst>
      <pc:sldChg chg="addSp delSp">
        <pc:chgData name="Ali, Fadumo (Cognizant)" userId="S::2027002@cognizant.com::ccbdb6f0-12d6-4125-bcf9-d171586ccdbe" providerId="AD" clId="Web-{0588BB96-7540-42BD-9FE0-D718E6840BA3}" dt="2021-09-01T10:24:54.575" v="1"/>
        <pc:sldMkLst>
          <pc:docMk/>
          <pc:sldMk cId="3666240187" sldId="258"/>
        </pc:sldMkLst>
        <pc:spChg chg="add del">
          <ac:chgData name="Ali, Fadumo (Cognizant)" userId="S::2027002@cognizant.com::ccbdb6f0-12d6-4125-bcf9-d171586ccdbe" providerId="AD" clId="Web-{0588BB96-7540-42BD-9FE0-D718E6840BA3}" dt="2021-09-01T10:24:54.575" v="1"/>
          <ac:spMkLst>
            <pc:docMk/>
            <pc:sldMk cId="3666240187" sldId="258"/>
            <ac:spMk id="2" creationId="{AD9A94B5-8F4B-4709-8F16-48C7B60693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C83412A-4AD3-47E5-A8CF-C0660802B898}" type="datetimeFigureOut">
              <a:rPr lang="nl-NL" smtClean="0"/>
              <a:pPr/>
              <a:t>1-9-2021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5322E69-7390-4F6A-BE11-6DE45836A8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80776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703327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8" y="1703327"/>
            <a:ext cx="241617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8" y="2017640"/>
            <a:ext cx="2416178" cy="29580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2" y="2017640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69" y="927391"/>
            <a:ext cx="4319588" cy="210854"/>
          </a:xfrm>
          <a:prstGeom prst="rect">
            <a:avLst/>
          </a:prstGeom>
        </p:spPr>
        <p:txBody>
          <a:bodyPr anchor="ctr"/>
          <a:lstStyle>
            <a:lvl1pPr>
              <a:defRPr sz="100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69" y="598085"/>
            <a:ext cx="431958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3" y="9636369"/>
            <a:ext cx="2314575" cy="16077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9576080"/>
            <a:ext cx="1543050" cy="22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hyperlink" Target="https://www.linkedin.com/in/bhawani-nayak-53378b16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paulbluedemons.com/roster.aspx?rp_id=8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774641" y="4002141"/>
            <a:ext cx="5080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clients with data centric solutions combining both data science and data engineering skills.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client requirements and deliver suitable solutions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Draw client attention and interest to unexplored but relevant subjects.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Remain abreast with fast changing technology landscape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Both predictive and prescriptive aspects of the analytical solutions brought business benefits to the clients 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946358" y="688232"/>
            <a:ext cx="2770969" cy="258305"/>
          </a:xfrm>
        </p:spPr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Bhawani.nayak@cognizant.com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46358" y="922428"/>
            <a:ext cx="2416178" cy="314235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+47 - 40806559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46358" y="1219501"/>
            <a:ext cx="2882864" cy="305979"/>
          </a:xfrm>
        </p:spPr>
        <p:txBody>
          <a:bodyPr/>
          <a:lstStyle/>
          <a:p>
            <a:r>
              <a:rPr lang="nb-NO" u="sng" dirty="0">
                <a:hlinkClick r:id="rId2"/>
              </a:rPr>
              <a:t>https://www.linkedin.com/in/bhawani-nayak-53378b16/</a:t>
            </a:r>
            <a:endParaRPr lang="nl-NL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151" y="1041293"/>
            <a:ext cx="1853999" cy="309787"/>
          </a:xfrm>
        </p:spPr>
        <p:txBody>
          <a:bodyPr/>
          <a:lstStyle/>
          <a:p>
            <a:r>
              <a:rPr lang="nl-NL" dirty="0"/>
              <a:t>DATA SCIENTIST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463039" y="933359"/>
            <a:ext cx="1936185" cy="325168"/>
          </a:xfrm>
        </p:spPr>
        <p:txBody>
          <a:bodyPr/>
          <a:lstStyle/>
          <a:p>
            <a:r>
              <a:rPr lang="en-AU" sz="1400" dirty="0"/>
              <a:t>Bhawani Shankar Nayak</a:t>
            </a:r>
            <a:endParaRPr lang="nl-NL" sz="1400" dirty="0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/>
        </p:nvGrpSpPr>
        <p:grpSpPr>
          <a:xfrm>
            <a:off x="0" y="1562101"/>
            <a:ext cx="6858000" cy="457203"/>
            <a:chOff x="-1" y="1314375"/>
            <a:chExt cx="6911165" cy="161102"/>
          </a:xfrm>
        </p:grpSpPr>
        <p:sp>
          <p:nvSpPr>
            <p:cNvPr id="33" name="Title 6"/>
            <p:cNvSpPr txBox="1">
              <a:spLocks/>
            </p:cNvSpPr>
            <p:nvPr/>
          </p:nvSpPr>
          <p:spPr>
            <a:xfrm>
              <a:off x="494481" y="1314375"/>
              <a:ext cx="2481159" cy="161102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Profile SUMMARY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cxnSpLocks/>
              <a:stCxn id="33" idx="3"/>
            </p:cNvCxnSpPr>
            <p:nvPr/>
          </p:nvCxnSpPr>
          <p:spPr>
            <a:xfrm flipV="1">
              <a:off x="2975639" y="1392304"/>
              <a:ext cx="3935525" cy="26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  <a:endCxn id="33" idx="1"/>
            </p:cNvCxnSpPr>
            <p:nvPr/>
          </p:nvCxnSpPr>
          <p:spPr>
            <a:xfrm>
              <a:off x="-1" y="1394924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1623" y="3678605"/>
            <a:ext cx="6854754" cy="369332"/>
            <a:chOff x="0" y="2755874"/>
            <a:chExt cx="6854754" cy="284470"/>
          </a:xfrm>
        </p:grpSpPr>
        <p:sp>
          <p:nvSpPr>
            <p:cNvPr id="35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EXPERIENCE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35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C88DAF4-E7B4-47A7-A1EA-E0A264DF09E0}"/>
              </a:ext>
            </a:extLst>
          </p:cNvPr>
          <p:cNvGrpSpPr/>
          <p:nvPr/>
        </p:nvGrpSpPr>
        <p:grpSpPr>
          <a:xfrm>
            <a:off x="175002" y="1863153"/>
            <a:ext cx="6600447" cy="1958597"/>
            <a:chOff x="257885" y="1523818"/>
            <a:chExt cx="5265126" cy="2114714"/>
          </a:xfrm>
        </p:grpSpPr>
        <p:sp>
          <p:nvSpPr>
            <p:cNvPr id="97" name="TextBox 96"/>
            <p:cNvSpPr txBox="1"/>
            <p:nvPr/>
          </p:nvSpPr>
          <p:spPr>
            <a:xfrm>
              <a:off x="257885" y="1544986"/>
              <a:ext cx="3008381" cy="209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Bhawani is a data scientist experienced in proposing and implementing end to end analytics and machine learning solutions across a wide range of business domains - finance,maritime,digital marketing,manufacturing(semi conductor) and power grid (synchrophasors).</a:t>
              </a:r>
            </a:p>
            <a:p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Bhawani also brings with him data engineering skills relevant to Big Data landscape</a:t>
              </a:r>
            </a:p>
            <a:p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Bhawani is enthusiastic to embrace new technologies and new business domains</a:t>
              </a:r>
            </a:p>
            <a:p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91966" y="1523818"/>
              <a:ext cx="2231045" cy="159508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000" b="1" kern="0" dirty="0">
                  <a:solidFill>
                    <a:srgbClr val="0033A0"/>
                  </a:solidFill>
                  <a:latin typeface="Segoe UI (Body)"/>
                  <a:cs typeface="Segoe UI" panose="020B0502040204020203" pitchFamily="34" charset="0"/>
                </a:rPr>
                <a:t>Areas of expertise</a:t>
              </a:r>
            </a:p>
            <a:p>
              <a:pPr>
                <a:buClr>
                  <a:schemeClr val="tx2"/>
                </a:buClr>
              </a:pPr>
              <a:endParaRPr lang="en-US" sz="1000" b="1" kern="0" dirty="0">
                <a:solidFill>
                  <a:srgbClr val="0033A0"/>
                </a:solidFill>
                <a:latin typeface="Segoe UI (Body)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Python 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Scala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Spark(All Components)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Keras 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Cloud Services</a:t>
              </a:r>
            </a:p>
            <a:p>
              <a:pPr>
                <a:buClr>
                  <a:schemeClr val="tx2"/>
                </a:buClr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" name="TextBox 91"/>
          <p:cNvSpPr txBox="1"/>
          <p:nvPr/>
        </p:nvSpPr>
        <p:spPr>
          <a:xfrm>
            <a:off x="-25791" y="4330625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09- 2016 - Present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/>
        </p:nvGrpSpPr>
        <p:grpSpPr>
          <a:xfrm>
            <a:off x="3755488" y="688233"/>
            <a:ext cx="223088" cy="804222"/>
            <a:chOff x="7356310" y="695139"/>
            <a:chExt cx="223088" cy="798399"/>
          </a:xfrm>
        </p:grpSpPr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11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116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pic>
        <p:nvPicPr>
          <p:cNvPr id="109" name="Picture 108" descr="cid:image007.png@01D424B1.ABB47A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6" y="4067187"/>
            <a:ext cx="973494" cy="2634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81376" y="5410479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664810"/>
            <a:ext cx="6858000" cy="241191"/>
          </a:xfrm>
          <a:prstGeom prst="rect">
            <a:avLst/>
          </a:prstGeom>
        </p:spPr>
      </p:pic>
      <p:pic>
        <p:nvPicPr>
          <p:cNvPr id="9" name="Picture Placeholder 8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E087D5BF-1498-49A2-8FB8-7CC764F28C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r="3396"/>
          <a:stretch>
            <a:fillRect/>
          </a:stretch>
        </p:blipFill>
        <p:spPr>
          <a:xfrm>
            <a:off x="490538" y="442913"/>
            <a:ext cx="1079500" cy="1079500"/>
          </a:xfrm>
        </p:spPr>
      </p:pic>
      <p:sp>
        <p:nvSpPr>
          <p:cNvPr id="42" name="TextBox 41"/>
          <p:cNvSpPr txBox="1"/>
          <p:nvPr/>
        </p:nvSpPr>
        <p:spPr>
          <a:xfrm>
            <a:off x="1774642" y="5948381"/>
            <a:ext cx="5080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Data Lake for maritime Data and associated Analytics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a data lake in Azure Cloud receiving data from varied sources(on premise databases and ship sensors) and provide integrated business insights from the data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data ingestion pipelines -both batch and near real time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consumable datasets for advanced analytics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machine learning models for fuel optimization,ship schedule optimization, predicting delay in ship ETA </a:t>
            </a:r>
            <a:b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 and Prescriptive solutions hold potential to aid in ship operations for the client 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91"/>
          <p:cNvSpPr txBox="1"/>
          <p:nvPr/>
        </p:nvSpPr>
        <p:spPr>
          <a:xfrm>
            <a:off x="0" y="6254675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08- 2019 - Present</a:t>
            </a:r>
          </a:p>
        </p:txBody>
      </p:sp>
      <p:sp>
        <p:nvSpPr>
          <p:cNvPr id="46" name="TextBox 91"/>
          <p:cNvSpPr txBox="1"/>
          <p:nvPr/>
        </p:nvSpPr>
        <p:spPr>
          <a:xfrm>
            <a:off x="0" y="5949875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Wallenius Wilhelmsen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74642" y="8005040"/>
            <a:ext cx="49426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Identifying suitable crystals from a family of sesquioxides that can be both stable and transparent(visually) conductors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Predicting lattice formation energy (indicator of stability ) and band gap energy (indicator of transparency) from the lattice information (essentially geometry and position of constituent elements in the lattice) of the sesquioxides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engineering and data augmentation followed by predictive modeling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could replace actual lab experiments to identify suitable materials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91"/>
          <p:cNvSpPr txBox="1"/>
          <p:nvPr/>
        </p:nvSpPr>
        <p:spPr>
          <a:xfrm>
            <a:off x="175002" y="8305957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 01 – 2019-04-2019</a:t>
            </a:r>
          </a:p>
        </p:txBody>
      </p:sp>
      <p:sp>
        <p:nvSpPr>
          <p:cNvPr id="49" name="TextBox 91"/>
          <p:cNvSpPr txBox="1"/>
          <p:nvPr/>
        </p:nvSpPr>
        <p:spPr>
          <a:xfrm>
            <a:off x="176730" y="8007508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Applied Materials</a:t>
            </a:r>
          </a:p>
        </p:txBody>
      </p:sp>
    </p:spTree>
    <p:extLst>
      <p:ext uri="{BB962C8B-B14F-4D97-AF65-F5344CB8AC3E}">
        <p14:creationId xmlns:p14="http://schemas.microsoft.com/office/powerpoint/2010/main" val="366624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30">
            <a:extLst>
              <a:ext uri="{FF2B5EF4-FFF2-40B4-BE49-F238E27FC236}">
                <a16:creationId xmlns:a16="http://schemas.microsoft.com/office/drawing/2014/main" id="{FA56A9AF-C76B-4766-B2F7-89AD0790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83271"/>
              </p:ext>
            </p:extLst>
          </p:nvPr>
        </p:nvGraphicFramePr>
        <p:xfrm>
          <a:off x="0" y="4489973"/>
          <a:ext cx="6616530" cy="98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1268665047"/>
                    </a:ext>
                  </a:extLst>
                </a:gridCol>
                <a:gridCol w="4817038">
                  <a:extLst>
                    <a:ext uri="{9D8B030D-6E8A-4147-A177-3AD203B41FA5}">
                      <a16:colId xmlns:a16="http://schemas.microsoft.com/office/drawing/2014/main" val="3639650196"/>
                    </a:ext>
                  </a:extLst>
                </a:gridCol>
              </a:tblGrid>
              <a:tr h="437788">
                <a:tc>
                  <a:txBody>
                    <a:bodyPr/>
                    <a:lstStyle/>
                    <a:p>
                      <a:pPr algn="r"/>
                      <a:r>
                        <a:rPr lang="nb-NO" sz="1000" b="1" baseline="0" dirty="0">
                          <a:solidFill>
                            <a:schemeClr val="tx1"/>
                          </a:solidFill>
                        </a:rPr>
                        <a:t>Master in </a:t>
                      </a:r>
                      <a:r>
                        <a:rPr lang="nb-NO" sz="1000" b="1" baseline="0" dirty="0" err="1">
                          <a:solidFill>
                            <a:schemeClr val="tx1"/>
                          </a:solidFill>
                        </a:rPr>
                        <a:t>Physics</a:t>
                      </a:r>
                      <a:endParaRPr lang="nl-NL" sz="1000" b="1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GB" sz="1000" b="0" i="1" dirty="0">
                          <a:solidFill>
                            <a:schemeClr val="tx1"/>
                          </a:solidFill>
                        </a:rPr>
                        <a:t>2000- 2005</a:t>
                      </a:r>
                      <a:endParaRPr lang="nl-NL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36000" marT="144000" marB="36000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b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Bachelor and Master in Physics(Integrated)</a:t>
                      </a:r>
                    </a:p>
                    <a:p>
                      <a:pPr marL="3492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nl-N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Indian Institute of Technology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71391168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pPr algn="r"/>
                      <a:r>
                        <a:rPr lang="nl-NL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Extracurricular</a:t>
                      </a:r>
                      <a:r>
                        <a:rPr lang="nl-NL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r"/>
                      <a:r>
                        <a:rPr lang="nl-NL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44000" marR="36000" marT="144000" marB="36000" anchor="b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Travelling</a:t>
                      </a:r>
                    </a:p>
                    <a:p>
                      <a:pPr marL="269875" marR="0" lvl="0" indent="-92075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endParaRPr lang="nl-NL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09514955"/>
                  </a:ext>
                </a:extLst>
              </a:tr>
            </a:tbl>
          </a:graphicData>
        </a:graphic>
      </p:graphicFrame>
      <p:grpSp>
        <p:nvGrpSpPr>
          <p:cNvPr id="3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3246" y="4135805"/>
            <a:ext cx="6854754" cy="369332"/>
            <a:chOff x="0" y="2755874"/>
            <a:chExt cx="6854754" cy="284470"/>
          </a:xfrm>
        </p:grpSpPr>
        <p:sp>
          <p:nvSpPr>
            <p:cNvPr id="4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DETAIL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774642" y="338156"/>
            <a:ext cx="5080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Vendor Portfolio Spend Optimization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analytical and numerical support for identifying recommendations for optimizing spend on the entire vendor portfolio at a global level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Numerical simulation of various business strategies intended towards optimizing vendor spend using python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Preparing suitable visualizations depicting current and recommended scenarios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using Tableau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validated and accepted and resulted in appreciable savings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91"/>
          <p:cNvSpPr txBox="1"/>
          <p:nvPr/>
        </p:nvSpPr>
        <p:spPr>
          <a:xfrm>
            <a:off x="0" y="64445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07- 2017-12-2018 </a:t>
            </a:r>
          </a:p>
        </p:txBody>
      </p:sp>
      <p:sp>
        <p:nvSpPr>
          <p:cNvPr id="9" name="TextBox 91"/>
          <p:cNvSpPr txBox="1"/>
          <p:nvPr/>
        </p:nvSpPr>
        <p:spPr>
          <a:xfrm>
            <a:off x="0" y="33965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Applied Materials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4383" y="2236981"/>
            <a:ext cx="5080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Analytics for improving Campaign performance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</a:t>
            </a:r>
            <a:r>
              <a:rPr lang="en-US" sz="1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data pipelines on Client “App-Promotion”  data on Big Data Scale , towards monitoring the performance of the campaigns , discover any unexpected trends or pattern in the campaign performance and come out with appropriate suggestions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and deploying data transformation pipelines using client proprietary Big Data platform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predictive models where required and relevant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Changing to a probabilistic model from a heuristic model using Markov Chains for studying Attribution was among the key benefits delivered.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91"/>
          <p:cNvSpPr txBox="1"/>
          <p:nvPr/>
        </p:nvSpPr>
        <p:spPr>
          <a:xfrm>
            <a:off x="29947" y="2728823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10-2016 -06-2017 </a:t>
            </a:r>
          </a:p>
        </p:txBody>
      </p:sp>
      <p:sp>
        <p:nvSpPr>
          <p:cNvPr id="12" name="TextBox 91"/>
          <p:cNvSpPr txBox="1"/>
          <p:nvPr/>
        </p:nvSpPr>
        <p:spPr>
          <a:xfrm>
            <a:off x="29947" y="2390869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Microsoft R&amp;D</a:t>
            </a:r>
          </a:p>
        </p:txBody>
      </p:sp>
    </p:spTree>
    <p:extLst>
      <p:ext uri="{BB962C8B-B14F-4D97-AF65-F5344CB8AC3E}">
        <p14:creationId xmlns:p14="http://schemas.microsoft.com/office/powerpoint/2010/main" val="1435079306"/>
      </p:ext>
    </p:extLst>
  </p:cSld>
  <p:clrMapOvr>
    <a:masterClrMapping/>
  </p:clrMapOvr>
</p:sld>
</file>

<file path=ppt/theme/theme1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2" ma:contentTypeDescription="Create a new document." ma:contentTypeScope="" ma:versionID="05eb15f3274993b3fa855334db734280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4e9e844cdc9ee7ac78347ca672e35e47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295B60-2E50-40DE-BB8F-6B9301950302}">
  <ds:schemaRefs>
    <ds:schemaRef ds:uri="http://purl.org/dc/terms/"/>
    <ds:schemaRef ds:uri="http://schemas.microsoft.com/office/infopath/2007/PartnerControls"/>
    <ds:schemaRef ds:uri="57e5a999-ed59-492c-991b-c3680a074cb6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ff46a65-3601-483f-abd1-e25478b4870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87F052-D58C-4908-AC2B-18D25F6B1DD2}"/>
</file>

<file path=customXml/itemProps3.xml><?xml version="1.0" encoding="utf-8"?>
<ds:datastoreItem xmlns:ds="http://schemas.openxmlformats.org/officeDocument/2006/customXml" ds:itemID="{3CA2F15B-A8D0-456A-A266-B6301005F8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Hedera_Template</Template>
  <TotalTime>13850</TotalTime>
  <Words>556</Words>
  <Application>Microsoft Office PowerPoint</Application>
  <PresentationFormat>A4 Paper (210x297 mm)</PresentationFormat>
  <Paragraphs>82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Hedera_Template</vt:lpstr>
      <vt:lpstr>DATA SCIENTIST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 Reitsma (Business Guest)</dc:creator>
  <cp:lastModifiedBy>Nayak, Bhawani</cp:lastModifiedBy>
  <cp:revision>612</cp:revision>
  <cp:lastPrinted>2017-01-31T12:27:55Z</cp:lastPrinted>
  <dcterms:created xsi:type="dcterms:W3CDTF">2015-08-21T11:17:14Z</dcterms:created>
  <dcterms:modified xsi:type="dcterms:W3CDTF">2021-09-01T10:24:54Z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