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8" r:id="rId5"/>
    <p:sldId id="260" r:id="rId6"/>
    <p:sldId id="259" r:id="rId7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A6967-F436-46FF-93BF-DBCA1AFC66E3}" v="5" dt="2022-04-27T12:16:00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69" autoAdjust="0"/>
    <p:restoredTop sz="94660"/>
  </p:normalViewPr>
  <p:slideViewPr>
    <p:cSldViewPr snapToGrid="0">
      <p:cViewPr>
        <p:scale>
          <a:sx n="133" d="100"/>
          <a:sy n="133" d="100"/>
        </p:scale>
        <p:origin x="796" y="6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son, Trond Martin (Cognizant)" userId="1dc6f75a-cedf-45d7-a575-aea00d2681fd" providerId="ADAL" clId="{1AEA6967-F436-46FF-93BF-DBCA1AFC66E3}"/>
    <pc:docChg chg="undo custSel modSld">
      <pc:chgData name="Augustson, Trond Martin (Cognizant)" userId="1dc6f75a-cedf-45d7-a575-aea00d2681fd" providerId="ADAL" clId="{1AEA6967-F436-46FF-93BF-DBCA1AFC66E3}" dt="2022-04-28T09:02:16.819" v="2707" actId="1036"/>
      <pc:docMkLst>
        <pc:docMk/>
      </pc:docMkLst>
      <pc:sldChg chg="addSp delSp modSp mod">
        <pc:chgData name="Augustson, Trond Martin (Cognizant)" userId="1dc6f75a-cedf-45d7-a575-aea00d2681fd" providerId="ADAL" clId="{1AEA6967-F436-46FF-93BF-DBCA1AFC66E3}" dt="2022-04-27T12:22:13.229" v="2656" actId="20577"/>
        <pc:sldMkLst>
          <pc:docMk/>
          <pc:sldMk cId="3666240187" sldId="258"/>
        </pc:sldMkLst>
        <pc:spChg chg="mod">
          <ac:chgData name="Augustson, Trond Martin (Cognizant)" userId="1dc6f75a-cedf-45d7-a575-aea00d2681fd" providerId="ADAL" clId="{1AEA6967-F436-46FF-93BF-DBCA1AFC66E3}" dt="2022-04-27T11:46:19.627" v="401" actId="20577"/>
          <ac:spMkLst>
            <pc:docMk/>
            <pc:sldMk cId="3666240187" sldId="258"/>
            <ac:spMk id="37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1:46:29.348" v="402"/>
          <ac:spMkLst>
            <pc:docMk/>
            <pc:sldMk cId="3666240187" sldId="258"/>
            <ac:spMk id="40" creationId="{00000000-0000-0000-0000-000000000000}"/>
          </ac:spMkLst>
        </pc:spChg>
        <pc:spChg chg="add mod">
          <ac:chgData name="Augustson, Trond Martin (Cognizant)" userId="1dc6f75a-cedf-45d7-a575-aea00d2681fd" providerId="ADAL" clId="{1AEA6967-F436-46FF-93BF-DBCA1AFC66E3}" dt="2022-04-27T11:46:43.362" v="413" actId="20577"/>
          <ac:spMkLst>
            <pc:docMk/>
            <pc:sldMk cId="3666240187" sldId="258"/>
            <ac:spMk id="45" creationId="{99CC3EC7-C6AF-4760-8517-040EDB57D67B}"/>
          </ac:spMkLst>
        </pc:spChg>
        <pc:spChg chg="add mod">
          <ac:chgData name="Augustson, Trond Martin (Cognizant)" userId="1dc6f75a-cedf-45d7-a575-aea00d2681fd" providerId="ADAL" clId="{1AEA6967-F436-46FF-93BF-DBCA1AFC66E3}" dt="2022-04-27T11:45:15.601" v="306" actId="1035"/>
          <ac:spMkLst>
            <pc:docMk/>
            <pc:sldMk cId="3666240187" sldId="258"/>
            <ac:spMk id="50" creationId="{B7BA3C86-7D57-4E61-B623-17914486DEBF}"/>
          </ac:spMkLst>
        </pc:spChg>
        <pc:spChg chg="add mod">
          <ac:chgData name="Augustson, Trond Martin (Cognizant)" userId="1dc6f75a-cedf-45d7-a575-aea00d2681fd" providerId="ADAL" clId="{1AEA6967-F436-46FF-93BF-DBCA1AFC66E3}" dt="2022-04-27T11:46:35.979" v="407" actId="20577"/>
          <ac:spMkLst>
            <pc:docMk/>
            <pc:sldMk cId="3666240187" sldId="258"/>
            <ac:spMk id="51" creationId="{26C81A24-36C4-4E15-90D8-4DFDF8DEB53A}"/>
          </ac:spMkLst>
        </pc:spChg>
        <pc:spChg chg="add mod">
          <ac:chgData name="Augustson, Trond Martin (Cognizant)" userId="1dc6f75a-cedf-45d7-a575-aea00d2681fd" providerId="ADAL" clId="{1AEA6967-F436-46FF-93BF-DBCA1AFC66E3}" dt="2022-04-27T11:49:52.234" v="620" actId="1035"/>
          <ac:spMkLst>
            <pc:docMk/>
            <pc:sldMk cId="3666240187" sldId="258"/>
            <ac:spMk id="52" creationId="{7544FAEC-8D80-49F6-8457-934B9C91CFDC}"/>
          </ac:spMkLst>
        </pc:spChg>
        <pc:spChg chg="add mod">
          <ac:chgData name="Augustson, Trond Martin (Cognizant)" userId="1dc6f75a-cedf-45d7-a575-aea00d2681fd" providerId="ADAL" clId="{1AEA6967-F436-46FF-93BF-DBCA1AFC66E3}" dt="2022-04-27T11:49:52.234" v="620" actId="1035"/>
          <ac:spMkLst>
            <pc:docMk/>
            <pc:sldMk cId="3666240187" sldId="258"/>
            <ac:spMk id="53" creationId="{31C86EBD-18BB-46C9-8800-90323D7AFDDE}"/>
          </ac:spMkLst>
        </pc:spChg>
        <pc:spChg chg="add mod">
          <ac:chgData name="Augustson, Trond Martin (Cognizant)" userId="1dc6f75a-cedf-45d7-a575-aea00d2681fd" providerId="ADAL" clId="{1AEA6967-F436-46FF-93BF-DBCA1AFC66E3}" dt="2022-04-27T11:49:52.234" v="620" actId="1035"/>
          <ac:spMkLst>
            <pc:docMk/>
            <pc:sldMk cId="3666240187" sldId="258"/>
            <ac:spMk id="54" creationId="{88D0E7C9-33B8-449B-9666-2ABA317FC1AE}"/>
          </ac:spMkLst>
        </pc:spChg>
        <pc:spChg chg="add del">
          <ac:chgData name="Augustson, Trond Martin (Cognizant)" userId="1dc6f75a-cedf-45d7-a575-aea00d2681fd" providerId="ADAL" clId="{1AEA6967-F436-46FF-93BF-DBCA1AFC66E3}" dt="2022-04-27T11:50:02.664" v="622" actId="22"/>
          <ac:spMkLst>
            <pc:docMk/>
            <pc:sldMk cId="3666240187" sldId="258"/>
            <ac:spMk id="55" creationId="{A3B7BE16-81FF-4608-B1D8-DB4B4F9FCB5E}"/>
          </ac:spMkLst>
        </pc:spChg>
        <pc:spChg chg="add mod">
          <ac:chgData name="Augustson, Trond Martin (Cognizant)" userId="1dc6f75a-cedf-45d7-a575-aea00d2681fd" providerId="ADAL" clId="{1AEA6967-F436-46FF-93BF-DBCA1AFC66E3}" dt="2022-04-27T11:58:50.152" v="1015" actId="1036"/>
          <ac:spMkLst>
            <pc:docMk/>
            <pc:sldMk cId="3666240187" sldId="258"/>
            <ac:spMk id="56" creationId="{F5E51D32-BA0A-421B-81A0-27F1E1B25CE0}"/>
          </ac:spMkLst>
        </pc:spChg>
        <pc:spChg chg="add mod">
          <ac:chgData name="Augustson, Trond Martin (Cognizant)" userId="1dc6f75a-cedf-45d7-a575-aea00d2681fd" providerId="ADAL" clId="{1AEA6967-F436-46FF-93BF-DBCA1AFC66E3}" dt="2022-04-27T11:58:50.152" v="1015" actId="1036"/>
          <ac:spMkLst>
            <pc:docMk/>
            <pc:sldMk cId="3666240187" sldId="258"/>
            <ac:spMk id="57" creationId="{49995493-4B3E-4642-AF31-2166525DC22F}"/>
          </ac:spMkLst>
        </pc:spChg>
        <pc:spChg chg="add mod">
          <ac:chgData name="Augustson, Trond Martin (Cognizant)" userId="1dc6f75a-cedf-45d7-a575-aea00d2681fd" providerId="ADAL" clId="{1AEA6967-F436-46FF-93BF-DBCA1AFC66E3}" dt="2022-04-27T11:58:50.152" v="1015" actId="1036"/>
          <ac:spMkLst>
            <pc:docMk/>
            <pc:sldMk cId="3666240187" sldId="258"/>
            <ac:spMk id="58" creationId="{EBB48FBA-3FBF-4A32-869C-710F7AE78062}"/>
          </ac:spMkLst>
        </pc:spChg>
        <pc:spChg chg="mod">
          <ac:chgData name="Augustson, Trond Martin (Cognizant)" userId="1dc6f75a-cedf-45d7-a575-aea00d2681fd" providerId="ADAL" clId="{1AEA6967-F436-46FF-93BF-DBCA1AFC66E3}" dt="2022-04-27T12:22:13.229" v="2656" actId="20577"/>
          <ac:spMkLst>
            <pc:docMk/>
            <pc:sldMk cId="3666240187" sldId="258"/>
            <ac:spMk id="99" creationId="{00000000-0000-0000-0000-000000000000}"/>
          </ac:spMkLst>
        </pc:spChg>
      </pc:sldChg>
      <pc:sldChg chg="addSp delSp modSp mod">
        <pc:chgData name="Augustson, Trond Martin (Cognizant)" userId="1dc6f75a-cedf-45d7-a575-aea00d2681fd" providerId="ADAL" clId="{1AEA6967-F436-46FF-93BF-DBCA1AFC66E3}" dt="2022-04-28T09:02:16.819" v="2707" actId="1036"/>
        <pc:sldMkLst>
          <pc:docMk/>
          <pc:sldMk cId="4026188253" sldId="260"/>
        </pc:sldMkLst>
        <pc:spChg chg="mod">
          <ac:chgData name="Augustson, Trond Martin (Cognizant)" userId="1dc6f75a-cedf-45d7-a575-aea00d2681fd" providerId="ADAL" clId="{1AEA6967-F436-46FF-93BF-DBCA1AFC66E3}" dt="2022-04-28T09:02:16.819" v="2707" actId="1036"/>
          <ac:spMkLst>
            <pc:docMk/>
            <pc:sldMk cId="4026188253" sldId="260"/>
            <ac:spMk id="2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8T09:02:16.819" v="2707" actId="1036"/>
          <ac:spMkLst>
            <pc:docMk/>
            <pc:sldMk cId="4026188253" sldId="260"/>
            <ac:spMk id="3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8T09:02:16.819" v="2707" actId="1036"/>
          <ac:spMkLst>
            <pc:docMk/>
            <pc:sldMk cId="4026188253" sldId="260"/>
            <ac:spMk id="4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51.145" v="1196" actId="1036"/>
          <ac:spMkLst>
            <pc:docMk/>
            <pc:sldMk cId="4026188253" sldId="260"/>
            <ac:spMk id="5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56.809" v="1200" actId="20577"/>
          <ac:spMkLst>
            <pc:docMk/>
            <pc:sldMk cId="4026188253" sldId="260"/>
            <ac:spMk id="6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51.145" v="1196" actId="1036"/>
          <ac:spMkLst>
            <pc:docMk/>
            <pc:sldMk cId="4026188253" sldId="260"/>
            <ac:spMk id="7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38.403" v="1144" actId="1036"/>
          <ac:spMkLst>
            <pc:docMk/>
            <pc:sldMk cId="4026188253" sldId="260"/>
            <ac:spMk id="8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38.403" v="1144" actId="1036"/>
          <ac:spMkLst>
            <pc:docMk/>
            <pc:sldMk cId="4026188253" sldId="260"/>
            <ac:spMk id="9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38.403" v="1144" actId="1036"/>
          <ac:spMkLst>
            <pc:docMk/>
            <pc:sldMk cId="4026188253" sldId="260"/>
            <ac:spMk id="10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31.624" v="1130" actId="1036"/>
          <ac:spMkLst>
            <pc:docMk/>
            <pc:sldMk cId="4026188253" sldId="260"/>
            <ac:spMk id="11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31.624" v="1130" actId="1036"/>
          <ac:spMkLst>
            <pc:docMk/>
            <pc:sldMk cId="4026188253" sldId="260"/>
            <ac:spMk id="12" creationId="{00000000-0000-0000-0000-000000000000}"/>
          </ac:spMkLst>
        </pc:spChg>
        <pc:spChg chg="mod">
          <ac:chgData name="Augustson, Trond Martin (Cognizant)" userId="1dc6f75a-cedf-45d7-a575-aea00d2681fd" providerId="ADAL" clId="{1AEA6967-F436-46FF-93BF-DBCA1AFC66E3}" dt="2022-04-27T12:01:31.624" v="1130" actId="1036"/>
          <ac:spMkLst>
            <pc:docMk/>
            <pc:sldMk cId="4026188253" sldId="260"/>
            <ac:spMk id="13" creationId="{00000000-0000-0000-0000-000000000000}"/>
          </ac:spMkLst>
        </pc:spChg>
        <pc:spChg chg="del mod">
          <ac:chgData name="Augustson, Trond Martin (Cognizant)" userId="1dc6f75a-cedf-45d7-a575-aea00d2681fd" providerId="ADAL" clId="{1AEA6967-F436-46FF-93BF-DBCA1AFC66E3}" dt="2022-04-27T12:00:17.254" v="1044" actId="21"/>
          <ac:spMkLst>
            <pc:docMk/>
            <pc:sldMk cId="4026188253" sldId="260"/>
            <ac:spMk id="14" creationId="{00000000-0000-0000-0000-000000000000}"/>
          </ac:spMkLst>
        </pc:spChg>
        <pc:spChg chg="del mod">
          <ac:chgData name="Augustson, Trond Martin (Cognizant)" userId="1dc6f75a-cedf-45d7-a575-aea00d2681fd" providerId="ADAL" clId="{1AEA6967-F436-46FF-93BF-DBCA1AFC66E3}" dt="2022-04-27T12:00:17.254" v="1044" actId="21"/>
          <ac:spMkLst>
            <pc:docMk/>
            <pc:sldMk cId="4026188253" sldId="260"/>
            <ac:spMk id="15" creationId="{00000000-0000-0000-0000-000000000000}"/>
          </ac:spMkLst>
        </pc:spChg>
        <pc:spChg chg="del mod">
          <ac:chgData name="Augustson, Trond Martin (Cognizant)" userId="1dc6f75a-cedf-45d7-a575-aea00d2681fd" providerId="ADAL" clId="{1AEA6967-F436-46FF-93BF-DBCA1AFC66E3}" dt="2022-04-27T12:00:17.254" v="1044" actId="21"/>
          <ac:spMkLst>
            <pc:docMk/>
            <pc:sldMk cId="4026188253" sldId="260"/>
            <ac:spMk id="16" creationId="{00000000-0000-0000-0000-000000000000}"/>
          </ac:spMkLst>
        </pc:spChg>
        <pc:spChg chg="del">
          <ac:chgData name="Augustson, Trond Martin (Cognizant)" userId="1dc6f75a-cedf-45d7-a575-aea00d2681fd" providerId="ADAL" clId="{1AEA6967-F436-46FF-93BF-DBCA1AFC66E3}" dt="2022-04-27T12:00:17.254" v="1044" actId="21"/>
          <ac:spMkLst>
            <pc:docMk/>
            <pc:sldMk cId="4026188253" sldId="260"/>
            <ac:spMk id="17" creationId="{00000000-0000-0000-0000-000000000000}"/>
          </ac:spMkLst>
        </pc:spChg>
        <pc:spChg chg="del">
          <ac:chgData name="Augustson, Trond Martin (Cognizant)" userId="1dc6f75a-cedf-45d7-a575-aea00d2681fd" providerId="ADAL" clId="{1AEA6967-F436-46FF-93BF-DBCA1AFC66E3}" dt="2022-04-27T12:00:17.254" v="1044" actId="21"/>
          <ac:spMkLst>
            <pc:docMk/>
            <pc:sldMk cId="4026188253" sldId="260"/>
            <ac:spMk id="18" creationId="{00000000-0000-0000-0000-000000000000}"/>
          </ac:spMkLst>
        </pc:spChg>
        <pc:spChg chg="del">
          <ac:chgData name="Augustson, Trond Martin (Cognizant)" userId="1dc6f75a-cedf-45d7-a575-aea00d2681fd" providerId="ADAL" clId="{1AEA6967-F436-46FF-93BF-DBCA1AFC66E3}" dt="2022-04-27T12:00:17.254" v="1044" actId="21"/>
          <ac:spMkLst>
            <pc:docMk/>
            <pc:sldMk cId="4026188253" sldId="260"/>
            <ac:spMk id="19" creationId="{00000000-0000-0000-0000-000000000000}"/>
          </ac:spMkLst>
        </pc:spChg>
        <pc:spChg chg="del mod">
          <ac:chgData name="Augustson, Trond Martin (Cognizant)" userId="1dc6f75a-cedf-45d7-a575-aea00d2681fd" providerId="ADAL" clId="{1AEA6967-F436-46FF-93BF-DBCA1AFC66E3}" dt="2022-04-27T12:15:30.445" v="1499" actId="21"/>
          <ac:spMkLst>
            <pc:docMk/>
            <pc:sldMk cId="4026188253" sldId="260"/>
            <ac:spMk id="21" creationId="{69199D80-4266-470A-A77F-8DAD7023D083}"/>
          </ac:spMkLst>
        </pc:spChg>
        <pc:spChg chg="del mod">
          <ac:chgData name="Augustson, Trond Martin (Cognizant)" userId="1dc6f75a-cedf-45d7-a575-aea00d2681fd" providerId="ADAL" clId="{1AEA6967-F436-46FF-93BF-DBCA1AFC66E3}" dt="2022-04-27T12:15:30.445" v="1499" actId="21"/>
          <ac:spMkLst>
            <pc:docMk/>
            <pc:sldMk cId="4026188253" sldId="260"/>
            <ac:spMk id="22" creationId="{484F2F2C-A50F-4663-858D-34FFCB3473ED}"/>
          </ac:spMkLst>
        </pc:spChg>
        <pc:spChg chg="del mod">
          <ac:chgData name="Augustson, Trond Martin (Cognizant)" userId="1dc6f75a-cedf-45d7-a575-aea00d2681fd" providerId="ADAL" clId="{1AEA6967-F436-46FF-93BF-DBCA1AFC66E3}" dt="2022-04-27T12:15:30.445" v="1499" actId="21"/>
          <ac:spMkLst>
            <pc:docMk/>
            <pc:sldMk cId="4026188253" sldId="260"/>
            <ac:spMk id="23" creationId="{19F77FC5-9FED-4C0B-864A-A1633A1335A7}"/>
          </ac:spMkLst>
        </pc:spChg>
        <pc:spChg chg="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24" creationId="{38C22AFA-59CC-4DCB-8835-15BB257BDFF1}"/>
          </ac:spMkLst>
        </pc:spChg>
        <pc:spChg chg="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25" creationId="{233189F1-6886-4FF0-83A3-0FD51261803B}"/>
          </ac:spMkLst>
        </pc:spChg>
        <pc:spChg chg="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26" creationId="{100B8DE5-CF9F-4012-91C4-3914FCC867FB}"/>
          </ac:spMkLst>
        </pc:spChg>
        <pc:spChg chg="add 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27" creationId="{E4D69CED-BE88-4243-90B7-C0FB1DF76F16}"/>
          </ac:spMkLst>
        </pc:spChg>
        <pc:spChg chg="add 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28" creationId="{C2B7BA5B-478D-4781-B0CF-1446A64F41D3}"/>
          </ac:spMkLst>
        </pc:spChg>
        <pc:spChg chg="add 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29" creationId="{27088B14-2854-4397-B6E4-B436C8194844}"/>
          </ac:spMkLst>
        </pc:spChg>
        <pc:spChg chg="add 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30" creationId="{DAC72B26-2D4E-4132-B375-AB2237B56135}"/>
          </ac:spMkLst>
        </pc:spChg>
        <pc:spChg chg="add 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31" creationId="{C6CDBBE5-62A8-4BE5-9F0E-7179BFDF9265}"/>
          </ac:spMkLst>
        </pc:spChg>
        <pc:spChg chg="add mod">
          <ac:chgData name="Augustson, Trond Martin (Cognizant)" userId="1dc6f75a-cedf-45d7-a575-aea00d2681fd" providerId="ADAL" clId="{1AEA6967-F436-46FF-93BF-DBCA1AFC66E3}" dt="2022-04-28T09:02:02.774" v="2673" actId="1035"/>
          <ac:spMkLst>
            <pc:docMk/>
            <pc:sldMk cId="4026188253" sldId="260"/>
            <ac:spMk id="32" creationId="{BC75F367-6AA5-4D8D-9353-7FB5B0183B15}"/>
          </ac:spMkLst>
        </pc:spChg>
        <pc:spChg chg="add mod">
          <ac:chgData name="Augustson, Trond Martin (Cognizant)" userId="1dc6f75a-cedf-45d7-a575-aea00d2681fd" providerId="ADAL" clId="{1AEA6967-F436-46FF-93BF-DBCA1AFC66E3}" dt="2022-04-27T12:18:14.384" v="2034" actId="1036"/>
          <ac:spMkLst>
            <pc:docMk/>
            <pc:sldMk cId="4026188253" sldId="260"/>
            <ac:spMk id="33" creationId="{3E874308-88A0-4A2C-80CF-6B9DFC856576}"/>
          </ac:spMkLst>
        </pc:spChg>
        <pc:spChg chg="add mod">
          <ac:chgData name="Augustson, Trond Martin (Cognizant)" userId="1dc6f75a-cedf-45d7-a575-aea00d2681fd" providerId="ADAL" clId="{1AEA6967-F436-46FF-93BF-DBCA1AFC66E3}" dt="2022-04-27T12:16:14.475" v="1676" actId="1036"/>
          <ac:spMkLst>
            <pc:docMk/>
            <pc:sldMk cId="4026188253" sldId="260"/>
            <ac:spMk id="34" creationId="{135DF6C2-6C55-4AEC-8290-9447F703CD8F}"/>
          </ac:spMkLst>
        </pc:spChg>
        <pc:spChg chg="add mod">
          <ac:chgData name="Augustson, Trond Martin (Cognizant)" userId="1dc6f75a-cedf-45d7-a575-aea00d2681fd" providerId="ADAL" clId="{1AEA6967-F436-46FF-93BF-DBCA1AFC66E3}" dt="2022-04-27T12:16:14.475" v="1676" actId="1036"/>
          <ac:spMkLst>
            <pc:docMk/>
            <pc:sldMk cId="4026188253" sldId="260"/>
            <ac:spMk id="35" creationId="{ED07096C-4DB8-4C22-9935-1693A2885A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C83412A-4AD3-47E5-A8CF-C0660802B898}" type="datetimeFigureOut">
              <a:rPr lang="nl-NL" smtClean="0"/>
              <a:pPr/>
              <a:t>26-4-2022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5322E69-7390-4F6A-BE11-6DE45836A8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22E69-7390-4F6A-BE11-6DE45836A82E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13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80776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703327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8" y="1703327"/>
            <a:ext cx="241617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8" y="2017640"/>
            <a:ext cx="2416178" cy="29580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2" y="2017640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69" y="927391"/>
            <a:ext cx="4319588" cy="210854"/>
          </a:xfrm>
          <a:prstGeom prst="rect">
            <a:avLst/>
          </a:prstGeom>
        </p:spPr>
        <p:txBody>
          <a:bodyPr anchor="ctr"/>
          <a:lstStyle>
            <a:lvl1pPr>
              <a:defRPr sz="100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69" y="598085"/>
            <a:ext cx="431958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3" y="9636369"/>
            <a:ext cx="2314575" cy="16077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9576080"/>
            <a:ext cx="1543050" cy="22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748851" y="3270892"/>
            <a:ext cx="50803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with data wrangling, Machine Learning and visualizations in Python, R and Power BI.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Making user interface for analytics and server communication using R-Shiny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Regression, Machine Learning and visualization using R and python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methods for defining attributes of objects in images.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analytics in Python to extract information from disparate files to automate tasks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python to implement tree search algorithms search through datasets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946358" y="688232"/>
            <a:ext cx="2770969" cy="258305"/>
          </a:xfrm>
        </p:spPr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trondmartin.augustson@cognizant.com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46358" y="922428"/>
            <a:ext cx="2416178" cy="314235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+47 952 08 953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46358" y="1219501"/>
            <a:ext cx="2882864" cy="305979"/>
          </a:xfrm>
        </p:spPr>
        <p:txBody>
          <a:bodyPr/>
          <a:lstStyle/>
          <a:p>
            <a:r>
              <a:rPr lang="nb-NO" dirty="0"/>
              <a:t>www.linkedin.com/in/trond-martin-augustson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151" y="1041293"/>
            <a:ext cx="1853999" cy="309787"/>
          </a:xfrm>
        </p:spPr>
        <p:txBody>
          <a:bodyPr/>
          <a:lstStyle/>
          <a:p>
            <a:r>
              <a:rPr lang="nl-NL" dirty="0"/>
              <a:t>Data Scientist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607115" y="688232"/>
            <a:ext cx="1936185" cy="325168"/>
          </a:xfrm>
        </p:spPr>
        <p:txBody>
          <a:bodyPr/>
          <a:lstStyle/>
          <a:p>
            <a:r>
              <a:rPr lang="en-AU" sz="1400" dirty="0"/>
              <a:t>Trond Martin Augustson</a:t>
            </a:r>
            <a:endParaRPr lang="nl-NL" sz="1400" dirty="0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/>
        </p:nvGrpSpPr>
        <p:grpSpPr>
          <a:xfrm>
            <a:off x="0" y="1562101"/>
            <a:ext cx="6858000" cy="457203"/>
            <a:chOff x="-1" y="1314375"/>
            <a:chExt cx="6911165" cy="161102"/>
          </a:xfrm>
        </p:grpSpPr>
        <p:sp>
          <p:nvSpPr>
            <p:cNvPr id="33" name="Title 6"/>
            <p:cNvSpPr txBox="1">
              <a:spLocks/>
            </p:cNvSpPr>
            <p:nvPr/>
          </p:nvSpPr>
          <p:spPr>
            <a:xfrm>
              <a:off x="494481" y="1314375"/>
              <a:ext cx="2481159" cy="161102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Profile SUMMARY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cxnSpLocks/>
              <a:stCxn id="33" idx="3"/>
            </p:cNvCxnSpPr>
            <p:nvPr/>
          </p:nvCxnSpPr>
          <p:spPr>
            <a:xfrm flipV="1">
              <a:off x="2975639" y="1392304"/>
              <a:ext cx="3935525" cy="26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  <a:endCxn id="33" idx="1"/>
            </p:cNvCxnSpPr>
            <p:nvPr/>
          </p:nvCxnSpPr>
          <p:spPr>
            <a:xfrm>
              <a:off x="-1" y="1394924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1623" y="2942003"/>
            <a:ext cx="6854754" cy="369332"/>
            <a:chOff x="0" y="2755874"/>
            <a:chExt cx="6854754" cy="284470"/>
          </a:xfrm>
        </p:grpSpPr>
        <p:sp>
          <p:nvSpPr>
            <p:cNvPr id="35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EXPERIENCE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35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C88DAF4-E7B4-47A7-A1EA-E0A264DF09E0}"/>
              </a:ext>
            </a:extLst>
          </p:cNvPr>
          <p:cNvGrpSpPr/>
          <p:nvPr/>
        </p:nvGrpSpPr>
        <p:grpSpPr>
          <a:xfrm>
            <a:off x="175002" y="1806558"/>
            <a:ext cx="6682996" cy="1477328"/>
            <a:chOff x="257885" y="1462714"/>
            <a:chExt cx="5330975" cy="1595085"/>
          </a:xfrm>
        </p:grpSpPr>
        <p:sp>
          <p:nvSpPr>
            <p:cNvPr id="97" name="TextBox 96"/>
            <p:cNvSpPr txBox="1"/>
            <p:nvPr/>
          </p:nvSpPr>
          <p:spPr>
            <a:xfrm>
              <a:off x="257885" y="1544986"/>
              <a:ext cx="3008381" cy="1096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Trond Martin is a data scientist with 15 years experience in Oil &amp; Gas. Working mainly with R &amp; D projects. He has a master degree in computer vision and robotics, he migrated back into data science in 2016 as it is more in line with his education and interests.</a:t>
              </a:r>
            </a:p>
            <a:p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66265" y="1462714"/>
              <a:ext cx="2322595" cy="15950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000" b="1" kern="0" dirty="0">
                  <a:solidFill>
                    <a:srgbClr val="0033A0"/>
                  </a:solidFill>
                  <a:latin typeface="Segoe UI (Body)"/>
                  <a:cs typeface="Segoe UI" panose="020B0502040204020203" pitchFamily="34" charset="0"/>
                </a:rPr>
                <a:t>Areas of expertise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wrangling, machine learning in R and Python, parallel computing using DASK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Computer vison (</a:t>
              </a:r>
              <a:r>
                <a:rPr lang="en-US" sz="1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Scikit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 Image, </a:t>
              </a:r>
              <a:r>
                <a:rPr lang="en-US" sz="1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OpenCV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 deep learning and NLP)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Machine learning on Azure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Machine learning on Google Cloud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Data Engineering on AWS using Terraform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" name="TextBox 91"/>
          <p:cNvSpPr txBox="1"/>
          <p:nvPr/>
        </p:nvSpPr>
        <p:spPr>
          <a:xfrm>
            <a:off x="-25791" y="3577186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April 2018 - Present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/>
        </p:nvGrpSpPr>
        <p:grpSpPr>
          <a:xfrm>
            <a:off x="3755488" y="688233"/>
            <a:ext cx="223088" cy="804222"/>
            <a:chOff x="7356310" y="695139"/>
            <a:chExt cx="223088" cy="798399"/>
          </a:xfrm>
        </p:grpSpPr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11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116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pic>
        <p:nvPicPr>
          <p:cNvPr id="109" name="Picture 108" descr="cid:image007.png@01D424B1.ABB47A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6" y="3298835"/>
            <a:ext cx="973494" cy="2634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81376" y="4657040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6" b="8216"/>
          <a:stretch>
            <a:fillRect/>
          </a:stretch>
        </p:blipFill>
        <p:spPr>
          <a:xfrm>
            <a:off x="490538" y="442913"/>
            <a:ext cx="1079500" cy="1079500"/>
          </a:xfrm>
        </p:spPr>
      </p:pic>
      <p:sp>
        <p:nvSpPr>
          <p:cNvPr id="34" name="TextBox 33"/>
          <p:cNvSpPr txBox="1"/>
          <p:nvPr/>
        </p:nvSpPr>
        <p:spPr>
          <a:xfrm>
            <a:off x="1768018" y="8651819"/>
            <a:ext cx="5080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Rust Detection POC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methods to automatically detect rust in images of offshore installations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a computer vision method that rapidly proved our capabilities in order to win the project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Further develop algorithms to create a functioning POC</a:t>
            </a:r>
          </a:p>
        </p:txBody>
      </p:sp>
      <p:sp>
        <p:nvSpPr>
          <p:cNvPr id="36" name="TextBox 91"/>
          <p:cNvSpPr txBox="1"/>
          <p:nvPr/>
        </p:nvSpPr>
        <p:spPr>
          <a:xfrm>
            <a:off x="-6624" y="8938021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October 2020 – </a:t>
            </a:r>
          </a:p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December 2020</a:t>
            </a:r>
          </a:p>
        </p:txBody>
      </p:sp>
      <p:sp>
        <p:nvSpPr>
          <p:cNvPr id="37" name="TextBox 91"/>
          <p:cNvSpPr txBox="1"/>
          <p:nvPr/>
        </p:nvSpPr>
        <p:spPr>
          <a:xfrm>
            <a:off x="-6624" y="8653313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AIZE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74368" y="7750119"/>
            <a:ext cx="5080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 err="1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Aize</a:t>
            </a: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Summer Camp Mentor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Improving methods to automatically detect rust in images of offshore installations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Leverage the outcome of the Rust detection POC to improve the results using state of the art algorithms like deep neural networks auto encoders</a:t>
            </a:r>
          </a:p>
        </p:txBody>
      </p:sp>
      <p:sp>
        <p:nvSpPr>
          <p:cNvPr id="39" name="TextBox 91"/>
          <p:cNvSpPr txBox="1"/>
          <p:nvPr/>
        </p:nvSpPr>
        <p:spPr>
          <a:xfrm>
            <a:off x="31476" y="7966471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June 2021 </a:t>
            </a:r>
          </a:p>
        </p:txBody>
      </p:sp>
      <p:sp>
        <p:nvSpPr>
          <p:cNvPr id="40" name="TextBox 91"/>
          <p:cNvSpPr txBox="1"/>
          <p:nvPr/>
        </p:nvSpPr>
        <p:spPr>
          <a:xfrm>
            <a:off x="-19324" y="7764313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AIZE</a:t>
            </a:r>
          </a:p>
        </p:txBody>
      </p:sp>
      <p:pic>
        <p:nvPicPr>
          <p:cNvPr id="44" name="Picture 5">
            <a:extLst>
              <a:ext uri="{FF2B5EF4-FFF2-40B4-BE49-F238E27FC236}">
                <a16:creationId xmlns:a16="http://schemas.microsoft.com/office/drawing/2014/main" id="{7601B2EE-1286-4362-A451-35254EFAC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3852"/>
            <a:ext cx="6858000" cy="2411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CC3EC7-C6AF-4760-8517-040EDB57D67B}"/>
              </a:ext>
            </a:extLst>
          </p:cNvPr>
          <p:cNvSpPr txBox="1"/>
          <p:nvPr/>
        </p:nvSpPr>
        <p:spPr>
          <a:xfrm>
            <a:off x="1787068" y="6995568"/>
            <a:ext cx="5080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Pizza Detection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a cost-effective method to detect pizzas on a conveyor belt in production: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background correlation on image columns to detect objects (pizzas)</a:t>
            </a:r>
          </a:p>
        </p:txBody>
      </p:sp>
      <p:sp>
        <p:nvSpPr>
          <p:cNvPr id="50" name="TextBox 91">
            <a:extLst>
              <a:ext uri="{FF2B5EF4-FFF2-40B4-BE49-F238E27FC236}">
                <a16:creationId xmlns:a16="http://schemas.microsoft.com/office/drawing/2014/main" id="{B7BA3C86-7D57-4E61-B623-17914486DEBF}"/>
              </a:ext>
            </a:extLst>
          </p:cNvPr>
          <p:cNvSpPr txBox="1"/>
          <p:nvPr/>
        </p:nvSpPr>
        <p:spPr>
          <a:xfrm>
            <a:off x="44176" y="7211920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August 2021-</a:t>
            </a:r>
          </a:p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October 2021 </a:t>
            </a:r>
          </a:p>
        </p:txBody>
      </p:sp>
      <p:sp>
        <p:nvSpPr>
          <p:cNvPr id="51" name="TextBox 91">
            <a:extLst>
              <a:ext uri="{FF2B5EF4-FFF2-40B4-BE49-F238E27FC236}">
                <a16:creationId xmlns:a16="http://schemas.microsoft.com/office/drawing/2014/main" id="{26C81A24-36C4-4E15-90D8-4DFDF8DEB53A}"/>
              </a:ext>
            </a:extLst>
          </p:cNvPr>
          <p:cNvSpPr txBox="1"/>
          <p:nvPr/>
        </p:nvSpPr>
        <p:spPr>
          <a:xfrm>
            <a:off x="-6624" y="7009762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Orkla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44FAEC-8D80-49F6-8457-934B9C91CFDC}"/>
              </a:ext>
            </a:extLst>
          </p:cNvPr>
          <p:cNvSpPr txBox="1"/>
          <p:nvPr/>
        </p:nvSpPr>
        <p:spPr>
          <a:xfrm>
            <a:off x="1795852" y="6291034"/>
            <a:ext cx="5080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Fish inspection station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and sketch a fish inspection station: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Designing a physical system that an be used to weigh and inspect fish using computer vision </a:t>
            </a:r>
          </a:p>
        </p:txBody>
      </p:sp>
      <p:sp>
        <p:nvSpPr>
          <p:cNvPr id="53" name="TextBox 91">
            <a:extLst>
              <a:ext uri="{FF2B5EF4-FFF2-40B4-BE49-F238E27FC236}">
                <a16:creationId xmlns:a16="http://schemas.microsoft.com/office/drawing/2014/main" id="{31C86EBD-18BB-46C9-8800-90323D7AFDDE}"/>
              </a:ext>
            </a:extLst>
          </p:cNvPr>
          <p:cNvSpPr txBox="1"/>
          <p:nvPr/>
        </p:nvSpPr>
        <p:spPr>
          <a:xfrm>
            <a:off x="52960" y="6507386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October 2021-</a:t>
            </a:r>
          </a:p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December 2021 </a:t>
            </a:r>
          </a:p>
        </p:txBody>
      </p:sp>
      <p:sp>
        <p:nvSpPr>
          <p:cNvPr id="54" name="TextBox 91">
            <a:extLst>
              <a:ext uri="{FF2B5EF4-FFF2-40B4-BE49-F238E27FC236}">
                <a16:creationId xmlns:a16="http://schemas.microsoft.com/office/drawing/2014/main" id="{88D0E7C9-33B8-449B-9666-2ABA317FC1AE}"/>
              </a:ext>
            </a:extLst>
          </p:cNvPr>
          <p:cNvSpPr txBox="1"/>
          <p:nvPr/>
        </p:nvSpPr>
        <p:spPr>
          <a:xfrm>
            <a:off x="2160" y="6305228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MOWI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E51D32-BA0A-421B-81A0-27F1E1B25CE0}"/>
              </a:ext>
            </a:extLst>
          </p:cNvPr>
          <p:cNvSpPr txBox="1"/>
          <p:nvPr/>
        </p:nvSpPr>
        <p:spPr>
          <a:xfrm>
            <a:off x="1795060" y="5543399"/>
            <a:ext cx="5080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Engineering on AWS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Solving Big data tasks on AWS and implemented the required architecture using Terraform, </a:t>
            </a:r>
            <a:r>
              <a:rPr lang="en-US" sz="10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Gluejobs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Pyspark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Athena, SNS, </a:t>
            </a:r>
            <a:r>
              <a:rPr lang="en-US" sz="10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Cloudwatch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91">
            <a:extLst>
              <a:ext uri="{FF2B5EF4-FFF2-40B4-BE49-F238E27FC236}">
                <a16:creationId xmlns:a16="http://schemas.microsoft.com/office/drawing/2014/main" id="{49995493-4B3E-4642-AF31-2166525DC22F}"/>
              </a:ext>
            </a:extLst>
          </p:cNvPr>
          <p:cNvSpPr txBox="1"/>
          <p:nvPr/>
        </p:nvSpPr>
        <p:spPr>
          <a:xfrm>
            <a:off x="52168" y="5759751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January 2022-</a:t>
            </a:r>
          </a:p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April 2022 </a:t>
            </a:r>
          </a:p>
        </p:txBody>
      </p:sp>
      <p:sp>
        <p:nvSpPr>
          <p:cNvPr id="58" name="TextBox 91">
            <a:extLst>
              <a:ext uri="{FF2B5EF4-FFF2-40B4-BE49-F238E27FC236}">
                <a16:creationId xmlns:a16="http://schemas.microsoft.com/office/drawing/2014/main" id="{EBB48FBA-3FBF-4A32-869C-710F7AE78062}"/>
              </a:ext>
            </a:extLst>
          </p:cNvPr>
          <p:cNvSpPr txBox="1"/>
          <p:nvPr/>
        </p:nvSpPr>
        <p:spPr>
          <a:xfrm>
            <a:off x="1368" y="5557593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66624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559" y="544578"/>
            <a:ext cx="5080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Transfer System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R-Shiny to develop a user interface for file transfer between servers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the scripts in R – Shiny with user interface and communication with servers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Functioning system for file transfer</a:t>
            </a:r>
          </a:p>
        </p:txBody>
      </p:sp>
      <p:sp>
        <p:nvSpPr>
          <p:cNvPr id="3" name="TextBox 91"/>
          <p:cNvSpPr txBox="1"/>
          <p:nvPr/>
        </p:nvSpPr>
        <p:spPr>
          <a:xfrm>
            <a:off x="93917" y="850872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November 2020 – December 2020</a:t>
            </a:r>
          </a:p>
        </p:txBody>
      </p:sp>
      <p:sp>
        <p:nvSpPr>
          <p:cNvPr id="4" name="TextBox 91"/>
          <p:cNvSpPr txBox="1"/>
          <p:nvPr/>
        </p:nvSpPr>
        <p:spPr>
          <a:xfrm>
            <a:off x="93917" y="546072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Bayer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049" y="6080290"/>
            <a:ext cx="508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BHP – Road detection POC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algorithms for detection of dirt roads in quarries using images and LIDAR data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methods for road detection in images using Python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methods for road detection in LIDAR images using Python</a:t>
            </a:r>
          </a:p>
        </p:txBody>
      </p:sp>
      <p:sp>
        <p:nvSpPr>
          <p:cNvPr id="6" name="TextBox 91"/>
          <p:cNvSpPr txBox="1"/>
          <p:nvPr/>
        </p:nvSpPr>
        <p:spPr>
          <a:xfrm>
            <a:off x="60407" y="6386584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September 2019 – November 2019</a:t>
            </a:r>
          </a:p>
        </p:txBody>
      </p:sp>
      <p:sp>
        <p:nvSpPr>
          <p:cNvPr id="7" name="TextBox 91"/>
          <p:cNvSpPr txBox="1"/>
          <p:nvPr/>
        </p:nvSpPr>
        <p:spPr>
          <a:xfrm>
            <a:off x="60407" y="6081784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BHP - Mining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861" y="7261931"/>
            <a:ext cx="5080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Shiny Demonstrator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R-Shiny to make an animation of a decision tree that grows when the amount of data increases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the scripts in R – Shiny and create the animation to be used in PowerPoint on the Cognizant stand at Subsea Valley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Functioning demonstrator for the Cognizant stand at Subsea Valley</a:t>
            </a:r>
          </a:p>
        </p:txBody>
      </p:sp>
      <p:sp>
        <p:nvSpPr>
          <p:cNvPr id="9" name="TextBox 91"/>
          <p:cNvSpPr txBox="1"/>
          <p:nvPr/>
        </p:nvSpPr>
        <p:spPr>
          <a:xfrm>
            <a:off x="61219" y="7568225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March 2019 – April 2019</a:t>
            </a:r>
          </a:p>
        </p:txBody>
      </p:sp>
      <p:sp>
        <p:nvSpPr>
          <p:cNvPr id="10" name="TextBox 91"/>
          <p:cNvSpPr txBox="1"/>
          <p:nvPr/>
        </p:nvSpPr>
        <p:spPr>
          <a:xfrm>
            <a:off x="61219" y="7263425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Cognizant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1564" y="8856530"/>
            <a:ext cx="508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LED Recipe Estimation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Regression in R to estimate the best mixture of 3 phosphors in LED production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the scripts in R to perform the regression using Generalized Neural Networks</a:t>
            </a:r>
          </a:p>
        </p:txBody>
      </p:sp>
      <p:sp>
        <p:nvSpPr>
          <p:cNvPr id="12" name="TextBox 91"/>
          <p:cNvSpPr txBox="1"/>
          <p:nvPr/>
        </p:nvSpPr>
        <p:spPr>
          <a:xfrm>
            <a:off x="66922" y="9162824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August 2018 – September 2018</a:t>
            </a:r>
          </a:p>
        </p:txBody>
      </p:sp>
      <p:sp>
        <p:nvSpPr>
          <p:cNvPr id="13" name="TextBox 91"/>
          <p:cNvSpPr txBox="1"/>
          <p:nvPr/>
        </p:nvSpPr>
        <p:spPr>
          <a:xfrm>
            <a:off x="66922" y="8858024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Osram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22AFA-59CC-4DCB-8835-15BB257BDFF1}"/>
              </a:ext>
            </a:extLst>
          </p:cNvPr>
          <p:cNvSpPr txBox="1"/>
          <p:nvPr/>
        </p:nvSpPr>
        <p:spPr>
          <a:xfrm>
            <a:off x="1825442" y="3652746"/>
            <a:ext cx="5080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For Quote Automation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Gather information from disparate files and use analytics to automatically generate a price estimate based on regression of historical data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a POC that reads data from excel files and generates a price quote based on historical data</a:t>
            </a:r>
          </a:p>
        </p:txBody>
      </p:sp>
      <p:sp>
        <p:nvSpPr>
          <p:cNvPr id="25" name="TextBox 91">
            <a:extLst>
              <a:ext uri="{FF2B5EF4-FFF2-40B4-BE49-F238E27FC236}">
                <a16:creationId xmlns:a16="http://schemas.microsoft.com/office/drawing/2014/main" id="{233189F1-6886-4FF0-83A3-0FD51261803B}"/>
              </a:ext>
            </a:extLst>
          </p:cNvPr>
          <p:cNvSpPr txBox="1"/>
          <p:nvPr/>
        </p:nvSpPr>
        <p:spPr>
          <a:xfrm>
            <a:off x="50800" y="3959040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January 2020 – </a:t>
            </a:r>
          </a:p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May 2020</a:t>
            </a:r>
          </a:p>
        </p:txBody>
      </p:sp>
      <p:sp>
        <p:nvSpPr>
          <p:cNvPr id="26" name="TextBox 91">
            <a:extLst>
              <a:ext uri="{FF2B5EF4-FFF2-40B4-BE49-F238E27FC236}">
                <a16:creationId xmlns:a16="http://schemas.microsoft.com/office/drawing/2014/main" id="{100B8DE5-CF9F-4012-91C4-3914FCC867FB}"/>
              </a:ext>
            </a:extLst>
          </p:cNvPr>
          <p:cNvSpPr txBox="1"/>
          <p:nvPr/>
        </p:nvSpPr>
        <p:spPr>
          <a:xfrm>
            <a:off x="50800" y="365424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D69CED-BE88-4243-90B7-C0FB1DF76F16}"/>
              </a:ext>
            </a:extLst>
          </p:cNvPr>
          <p:cNvSpPr txBox="1"/>
          <p:nvPr/>
        </p:nvSpPr>
        <p:spPr>
          <a:xfrm>
            <a:off x="1861444" y="2674441"/>
            <a:ext cx="5080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HVAC Analytics POC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Power BI to generate visualizations of the Number of employees in the Volvo Office facilities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wrangling in excel and Visualizations in Power BI</a:t>
            </a:r>
          </a:p>
        </p:txBody>
      </p:sp>
      <p:sp>
        <p:nvSpPr>
          <p:cNvPr id="28" name="TextBox 91">
            <a:extLst>
              <a:ext uri="{FF2B5EF4-FFF2-40B4-BE49-F238E27FC236}">
                <a16:creationId xmlns:a16="http://schemas.microsoft.com/office/drawing/2014/main" id="{C2B7BA5B-478D-4781-B0CF-1446A64F41D3}"/>
              </a:ext>
            </a:extLst>
          </p:cNvPr>
          <p:cNvSpPr txBox="1"/>
          <p:nvPr/>
        </p:nvSpPr>
        <p:spPr>
          <a:xfrm>
            <a:off x="86802" y="2985531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June 2020 </a:t>
            </a:r>
          </a:p>
        </p:txBody>
      </p:sp>
      <p:sp>
        <p:nvSpPr>
          <p:cNvPr id="29" name="TextBox 91">
            <a:extLst>
              <a:ext uri="{FF2B5EF4-FFF2-40B4-BE49-F238E27FC236}">
                <a16:creationId xmlns:a16="http://schemas.microsoft.com/office/drawing/2014/main" id="{27088B14-2854-4397-B6E4-B436C8194844}"/>
              </a:ext>
            </a:extLst>
          </p:cNvPr>
          <p:cNvSpPr txBox="1"/>
          <p:nvPr/>
        </p:nvSpPr>
        <p:spPr>
          <a:xfrm>
            <a:off x="86802" y="2680731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Volvo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C72B26-2D4E-4132-B375-AB2237B56135}"/>
              </a:ext>
            </a:extLst>
          </p:cNvPr>
          <p:cNvSpPr txBox="1"/>
          <p:nvPr/>
        </p:nvSpPr>
        <p:spPr>
          <a:xfrm>
            <a:off x="1881324" y="1760024"/>
            <a:ext cx="5080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Optimization of jacket steel structure design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C# to implement optimization procedures to minimize weight and also obey design rules for offshore steel structures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Implementing optimization procedures in C#</a:t>
            </a:r>
          </a:p>
        </p:txBody>
      </p:sp>
      <p:sp>
        <p:nvSpPr>
          <p:cNvPr id="31" name="TextBox 91">
            <a:extLst>
              <a:ext uri="{FF2B5EF4-FFF2-40B4-BE49-F238E27FC236}">
                <a16:creationId xmlns:a16="http://schemas.microsoft.com/office/drawing/2014/main" id="{C6CDBBE5-62A8-4BE5-9F0E-7179BFDF9265}"/>
              </a:ext>
            </a:extLst>
          </p:cNvPr>
          <p:cNvSpPr txBox="1"/>
          <p:nvPr/>
        </p:nvSpPr>
        <p:spPr>
          <a:xfrm>
            <a:off x="106682" y="2066318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July 2020 </a:t>
            </a:r>
          </a:p>
        </p:txBody>
      </p:sp>
      <p:sp>
        <p:nvSpPr>
          <p:cNvPr id="32" name="TextBox 91">
            <a:extLst>
              <a:ext uri="{FF2B5EF4-FFF2-40B4-BE49-F238E27FC236}">
                <a16:creationId xmlns:a16="http://schemas.microsoft.com/office/drawing/2014/main" id="{BC75F367-6AA5-4D8D-9353-7FB5B0183B15}"/>
              </a:ext>
            </a:extLst>
          </p:cNvPr>
          <p:cNvSpPr txBox="1"/>
          <p:nvPr/>
        </p:nvSpPr>
        <p:spPr>
          <a:xfrm>
            <a:off x="106682" y="1761518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Kværner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874308-88A0-4A2C-80CF-6B9DFC856576}"/>
              </a:ext>
            </a:extLst>
          </p:cNvPr>
          <p:cNvSpPr txBox="1"/>
          <p:nvPr/>
        </p:nvSpPr>
        <p:spPr>
          <a:xfrm>
            <a:off x="1846251" y="4895438"/>
            <a:ext cx="5080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0759"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 Notification Prediction</a:t>
            </a:r>
          </a:p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goal of the project was to find the drivers of quality notifications on purchase orders issued by AKSO. 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wrangling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a method using the A*  tree search algorithm to map out data subsets with high concentrations of QNs.</a:t>
            </a:r>
          </a:p>
        </p:txBody>
      </p:sp>
      <p:sp>
        <p:nvSpPr>
          <p:cNvPr id="34" name="TextBox 91">
            <a:extLst>
              <a:ext uri="{FF2B5EF4-FFF2-40B4-BE49-F238E27FC236}">
                <a16:creationId xmlns:a16="http://schemas.microsoft.com/office/drawing/2014/main" id="{135DF6C2-6C55-4AEC-8290-9447F703CD8F}"/>
              </a:ext>
            </a:extLst>
          </p:cNvPr>
          <p:cNvSpPr txBox="1"/>
          <p:nvPr/>
        </p:nvSpPr>
        <p:spPr>
          <a:xfrm>
            <a:off x="71609" y="5199515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January 2020 – </a:t>
            </a:r>
          </a:p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May 2020</a:t>
            </a:r>
          </a:p>
        </p:txBody>
      </p:sp>
      <p:sp>
        <p:nvSpPr>
          <p:cNvPr id="35" name="TextBox 91">
            <a:extLst>
              <a:ext uri="{FF2B5EF4-FFF2-40B4-BE49-F238E27FC236}">
                <a16:creationId xmlns:a16="http://schemas.microsoft.com/office/drawing/2014/main" id="{ED07096C-4DB8-4C22-9935-1693A2885A6B}"/>
              </a:ext>
            </a:extLst>
          </p:cNvPr>
          <p:cNvSpPr txBox="1"/>
          <p:nvPr/>
        </p:nvSpPr>
        <p:spPr>
          <a:xfrm>
            <a:off x="71609" y="4894715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Aker Solutions</a:t>
            </a:r>
          </a:p>
        </p:txBody>
      </p:sp>
    </p:spTree>
    <p:extLst>
      <p:ext uri="{BB962C8B-B14F-4D97-AF65-F5344CB8AC3E}">
        <p14:creationId xmlns:p14="http://schemas.microsoft.com/office/powerpoint/2010/main" val="40261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30">
            <a:extLst>
              <a:ext uri="{FF2B5EF4-FFF2-40B4-BE49-F238E27FC236}">
                <a16:creationId xmlns:a16="http://schemas.microsoft.com/office/drawing/2014/main" id="{FA56A9AF-C76B-4766-B2F7-89AD0790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24223"/>
              </p:ext>
            </p:extLst>
          </p:nvPr>
        </p:nvGraphicFramePr>
        <p:xfrm>
          <a:off x="-44450" y="2337981"/>
          <a:ext cx="6352692" cy="1796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919">
                  <a:extLst>
                    <a:ext uri="{9D8B030D-6E8A-4147-A177-3AD203B41FA5}">
                      <a16:colId xmlns:a16="http://schemas.microsoft.com/office/drawing/2014/main" val="1268665047"/>
                    </a:ext>
                  </a:extLst>
                </a:gridCol>
                <a:gridCol w="4809773">
                  <a:extLst>
                    <a:ext uri="{9D8B030D-6E8A-4147-A177-3AD203B41FA5}">
                      <a16:colId xmlns:a16="http://schemas.microsoft.com/office/drawing/2014/main" val="3639650196"/>
                    </a:ext>
                  </a:extLst>
                </a:gridCol>
              </a:tblGrid>
              <a:tr h="8074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000" b="1" baseline="0" dirty="0">
                          <a:solidFill>
                            <a:schemeClr val="tx1"/>
                          </a:solidFill>
                        </a:rPr>
                        <a:t>Master of Engineering</a:t>
                      </a:r>
                      <a:endParaRPr lang="nl-NL" sz="1000" b="1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000" b="0" i="1" dirty="0">
                          <a:solidFill>
                            <a:schemeClr val="tx1"/>
                          </a:solidFill>
                        </a:rPr>
                        <a:t>2005 – 2007</a:t>
                      </a:r>
                    </a:p>
                  </a:txBody>
                  <a:tcPr marL="144000" marR="36000" marT="144000" marB="36000"/>
                </a:tc>
                <a:tc>
                  <a:txBody>
                    <a:bodyPr/>
                    <a:lstStyle/>
                    <a:p>
                      <a:pPr marL="177800" indent="0" algn="l">
                        <a:lnSpc>
                          <a:spcPct val="15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Robotics and Computer Vision</a:t>
                      </a:r>
                    </a:p>
                    <a:p>
                      <a:pPr marL="349250" indent="-171450" algn="l">
                        <a:lnSpc>
                          <a:spcPct val="15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nl-N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Ponitificia Uniersidade Catolica do Rio de Janeiro</a:t>
                      </a:r>
                    </a:p>
                  </a:txBody>
                  <a:tcPr marL="0" marR="44450" marT="0" marB="0" anchor="ctr"/>
                </a:tc>
                <a:extLst>
                  <a:ext uri="{0D108BD9-81ED-4DB2-BD59-A6C34878D82A}">
                    <a16:rowId xmlns:a16="http://schemas.microsoft.com/office/drawing/2014/main" val="1271391168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000" b="1" baseline="0" dirty="0">
                          <a:solidFill>
                            <a:schemeClr val="tx1"/>
                          </a:solidFill>
                        </a:rPr>
                        <a:t>Bachelor of physics</a:t>
                      </a:r>
                      <a:endParaRPr lang="nl-NL" sz="1000" b="1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000" b="0" i="1" dirty="0">
                          <a:solidFill>
                            <a:schemeClr val="tx1"/>
                          </a:solidFill>
                        </a:rPr>
                        <a:t>1993 – 1998</a:t>
                      </a:r>
                      <a:r>
                        <a:rPr lang="nl-NL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44000" marR="36000" marT="144000" marB="36000" anchor="b"/>
                </a:tc>
                <a:tc>
                  <a:txBody>
                    <a:bodyPr/>
                    <a:lstStyle/>
                    <a:p>
                      <a:pPr marL="177800" indent="0" algn="l">
                        <a:lnSpc>
                          <a:spcPct val="15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Applied physics and instrumentation</a:t>
                      </a:r>
                    </a:p>
                    <a:p>
                      <a:pPr marL="349250" indent="-171450" algn="l">
                        <a:lnSpc>
                          <a:spcPct val="15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nl-N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Universitetet i Bergen</a:t>
                      </a:r>
                    </a:p>
                  </a:txBody>
                  <a:tcPr marL="0" marR="44450" marT="0" marB="0" anchor="b"/>
                </a:tc>
                <a:extLst>
                  <a:ext uri="{0D108BD9-81ED-4DB2-BD59-A6C34878D82A}">
                    <a16:rowId xmlns:a16="http://schemas.microsoft.com/office/drawing/2014/main" val="1909514955"/>
                  </a:ext>
                </a:extLst>
              </a:tr>
              <a:tr h="3063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nl-NL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Extracurricular</a:t>
                      </a:r>
                      <a:endParaRPr lang="nl-NL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36000" marT="144000" marB="36000" anchor="b"/>
                </a:tc>
                <a:tc>
                  <a:txBody>
                    <a:bodyPr/>
                    <a:lstStyle/>
                    <a:p>
                      <a:pPr marL="177800" indent="0" algn="l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Skiing, cycling, playing with my kids</a:t>
                      </a:r>
                      <a:endParaRPr lang="nl-NL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0" marR="44450" marT="0" marB="0" anchor="b"/>
                </a:tc>
                <a:extLst>
                  <a:ext uri="{0D108BD9-81ED-4DB2-BD59-A6C34878D82A}">
                    <a16:rowId xmlns:a16="http://schemas.microsoft.com/office/drawing/2014/main" val="1131909905"/>
                  </a:ext>
                </a:extLst>
              </a:tr>
            </a:tbl>
          </a:graphicData>
        </a:graphic>
      </p:graphicFrame>
      <p:grpSp>
        <p:nvGrpSpPr>
          <p:cNvPr id="3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0" y="12700"/>
            <a:ext cx="6854754" cy="369332"/>
            <a:chOff x="0" y="2755874"/>
            <a:chExt cx="6854754" cy="284470"/>
          </a:xfrm>
        </p:grpSpPr>
        <p:sp>
          <p:nvSpPr>
            <p:cNvPr id="4" name="Title 6"/>
            <p:cNvSpPr txBox="1">
              <a:spLocks/>
            </p:cNvSpPr>
            <p:nvPr/>
          </p:nvSpPr>
          <p:spPr>
            <a:xfrm>
              <a:off x="494482" y="2755874"/>
              <a:ext cx="2299518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DETAILS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165100" y="425135"/>
            <a:ext cx="636351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32075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/>
              <a:t>Dec. 2021	Modern Natural Language Processing in Python</a:t>
            </a:r>
          </a:p>
          <a:p>
            <a:pPr marL="285750" indent="-285750" defTabSz="132075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/>
              <a:t>Nov. 2021	Shell Scripting: Discover How to Automate Command Line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Oct. 2020	           Deep Learning: Advanced Computer Vision (GANs, SSD, +More!)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Nov. 2020           Python for Computer Vision with </a:t>
            </a:r>
            <a:r>
              <a:rPr lang="en-US" sz="1100" b="1" dirty="0" err="1"/>
              <a:t>OpenCV</a:t>
            </a:r>
            <a:r>
              <a:rPr lang="en-US" sz="1100" b="1" dirty="0"/>
              <a:t> and 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Dec. 2018           Advanced Machine Learning on Google Cloud (Coursera, 4 courses)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Nov. 2018           Machine Learning with </a:t>
            </a:r>
            <a:r>
              <a:rPr lang="en-US" sz="1100" b="1" dirty="0" err="1"/>
              <a:t>TensorFlow</a:t>
            </a:r>
            <a:r>
              <a:rPr lang="en-US" sz="1100" b="1" dirty="0"/>
              <a:t> on Google Cloud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Oct. 2018            Data Engineering on Google Cloud Platform (Coursera, 5 courses)</a:t>
            </a:r>
          </a:p>
        </p:txBody>
      </p:sp>
    </p:spTree>
    <p:extLst>
      <p:ext uri="{BB962C8B-B14F-4D97-AF65-F5344CB8AC3E}">
        <p14:creationId xmlns:p14="http://schemas.microsoft.com/office/powerpoint/2010/main" val="1435079306"/>
      </p:ext>
    </p:extLst>
  </p:cSld>
  <p:clrMapOvr>
    <a:masterClrMapping/>
  </p:clrMapOvr>
</p:sld>
</file>

<file path=ppt/theme/theme1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2" ma:contentTypeDescription="Create a new document." ma:contentTypeScope="" ma:versionID="05eb15f3274993b3fa855334db734280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4e9e844cdc9ee7ac78347ca672e35e47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295B60-2E50-40DE-BB8F-6B9301950302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ad776c84-413e-47e9-b5ca-00ffca1e6d31"/>
    <ds:schemaRef ds:uri="http://schemas.openxmlformats.org/package/2006/metadata/core-properties"/>
    <ds:schemaRef ds:uri="13b20dfb-e041-4231-a4dc-26400129c82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CA2F15B-A8D0-456A-A266-B6301005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791CC3-59DA-4F9F-A9AE-B2887226B182}"/>
</file>

<file path=docProps/app.xml><?xml version="1.0" encoding="utf-8"?>
<Properties xmlns="http://schemas.openxmlformats.org/officeDocument/2006/extended-properties" xmlns:vt="http://schemas.openxmlformats.org/officeDocument/2006/docPropsVTypes">
  <Template>Hedera_Template</Template>
  <TotalTime>17970</TotalTime>
  <Words>915</Words>
  <Application>Microsoft Office PowerPoint</Application>
  <PresentationFormat>A4 Paper (210x297 mm)</PresentationFormat>
  <Paragraphs>136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(Body)</vt:lpstr>
      <vt:lpstr>Segoe UI Light</vt:lpstr>
      <vt:lpstr>Wingdings</vt:lpstr>
      <vt:lpstr>Hedera_Template</vt:lpstr>
      <vt:lpstr>Data Scientist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 Reitsma (Business Guest)</dc:creator>
  <cp:lastModifiedBy>Augustson, Trond Martin (Cognizant)</cp:lastModifiedBy>
  <cp:revision>618</cp:revision>
  <cp:lastPrinted>2017-01-31T12:27:55Z</cp:lastPrinted>
  <dcterms:created xsi:type="dcterms:W3CDTF">2015-08-21T11:17:14Z</dcterms:created>
  <dcterms:modified xsi:type="dcterms:W3CDTF">2022-04-28T09:02:20Z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