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
  </p:notesMasterIdLst>
  <p:sldIdLst>
    <p:sldId id="259" r:id="rId5"/>
    <p:sldId id="260" r:id="rId6"/>
  </p:sldIdLst>
  <p:sldSz cx="6858000" cy="9906000" type="A4"/>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A0"/>
    <a:srgbClr val="706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55BF87-8FBC-4103-8F39-D24350F1C3E8}" v="1" dt="2022-02-04T08:53:55.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2856" y="90"/>
      </p:cViewPr>
      <p:guideLst>
        <p:guide orient="horz" pos="3120"/>
        <p:guide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s, Bart (Cognizant)" userId="ce127d09-fa71-4aa9-a9b6-abb8f3f0d992" providerId="ADAL" clId="{1FD59019-B91B-48D3-B112-C6BF9867A390}"/>
    <pc:docChg chg="undo custSel modSld">
      <pc:chgData name="Simons, Bart (Cognizant)" userId="ce127d09-fa71-4aa9-a9b6-abb8f3f0d992" providerId="ADAL" clId="{1FD59019-B91B-48D3-B112-C6BF9867A390}" dt="2022-01-24T11:56:33.715" v="441" actId="1076"/>
      <pc:docMkLst>
        <pc:docMk/>
      </pc:docMkLst>
      <pc:sldChg chg="modSp mod">
        <pc:chgData name="Simons, Bart (Cognizant)" userId="ce127d09-fa71-4aa9-a9b6-abb8f3f0d992" providerId="ADAL" clId="{1FD59019-B91B-48D3-B112-C6BF9867A390}" dt="2022-01-24T11:56:33.715" v="441" actId="1076"/>
        <pc:sldMkLst>
          <pc:docMk/>
          <pc:sldMk cId="1632877493" sldId="259"/>
        </pc:sldMkLst>
        <pc:spChg chg="mod">
          <ac:chgData name="Simons, Bart (Cognizant)" userId="ce127d09-fa71-4aa9-a9b6-abb8f3f0d992" providerId="ADAL" clId="{1FD59019-B91B-48D3-B112-C6BF9867A390}" dt="2022-01-24T11:55:46.215" v="411" actId="14100"/>
          <ac:spMkLst>
            <pc:docMk/>
            <pc:sldMk cId="1632877493" sldId="259"/>
            <ac:spMk id="4" creationId="{00000000-0000-0000-0000-000000000000}"/>
          </ac:spMkLst>
        </pc:spChg>
        <pc:spChg chg="mod">
          <ac:chgData name="Simons, Bart (Cognizant)" userId="ce127d09-fa71-4aa9-a9b6-abb8f3f0d992" providerId="ADAL" clId="{1FD59019-B91B-48D3-B112-C6BF9867A390}" dt="2022-01-24T11:56:33.715" v="441" actId="1076"/>
          <ac:spMkLst>
            <pc:docMk/>
            <pc:sldMk cId="1632877493" sldId="259"/>
            <ac:spMk id="5" creationId="{00000000-0000-0000-0000-000000000000}"/>
          </ac:spMkLst>
        </pc:spChg>
        <pc:spChg chg="mod">
          <ac:chgData name="Simons, Bart (Cognizant)" userId="ce127d09-fa71-4aa9-a9b6-abb8f3f0d992" providerId="ADAL" clId="{1FD59019-B91B-48D3-B112-C6BF9867A390}" dt="2022-01-24T11:55:46.215" v="411" actId="14100"/>
          <ac:spMkLst>
            <pc:docMk/>
            <pc:sldMk cId="1632877493" sldId="259"/>
            <ac:spMk id="6" creationId="{00000000-0000-0000-0000-000000000000}"/>
          </ac:spMkLst>
        </pc:spChg>
        <pc:spChg chg="mod">
          <ac:chgData name="Simons, Bart (Cognizant)" userId="ce127d09-fa71-4aa9-a9b6-abb8f3f0d992" providerId="ADAL" clId="{1FD59019-B91B-48D3-B112-C6BF9867A390}" dt="2022-01-24T11:54:53.520" v="400"/>
          <ac:spMkLst>
            <pc:docMk/>
            <pc:sldMk cId="1632877493" sldId="259"/>
            <ac:spMk id="14" creationId="{00000000-0000-0000-0000-000000000000}"/>
          </ac:spMkLst>
        </pc:spChg>
        <pc:spChg chg="mod">
          <ac:chgData name="Simons, Bart (Cognizant)" userId="ce127d09-fa71-4aa9-a9b6-abb8f3f0d992" providerId="ADAL" clId="{1FD59019-B91B-48D3-B112-C6BF9867A390}" dt="2022-01-24T11:54:56.920" v="401" actId="20577"/>
          <ac:spMkLst>
            <pc:docMk/>
            <pc:sldMk cId="1632877493" sldId="259"/>
            <ac:spMk id="98" creationId="{00000000-0000-0000-0000-000000000000}"/>
          </ac:spMkLst>
        </pc:spChg>
        <pc:spChg chg="mod">
          <ac:chgData name="Simons, Bart (Cognizant)" userId="ce127d09-fa71-4aa9-a9b6-abb8f3f0d992" providerId="ADAL" clId="{1FD59019-B91B-48D3-B112-C6BF9867A390}" dt="2022-01-24T11:49:24.879" v="0" actId="208"/>
          <ac:spMkLst>
            <pc:docMk/>
            <pc:sldMk cId="1632877493" sldId="259"/>
            <ac:spMk id="106" creationId="{00000000-0000-0000-0000-000000000000}"/>
          </ac:spMkLst>
        </pc:spChg>
        <pc:spChg chg="mod">
          <ac:chgData name="Simons, Bart (Cognizant)" userId="ce127d09-fa71-4aa9-a9b6-abb8f3f0d992" providerId="ADAL" clId="{1FD59019-B91B-48D3-B112-C6BF9867A390}" dt="2022-01-24T11:49:31.558" v="3" actId="207"/>
          <ac:spMkLst>
            <pc:docMk/>
            <pc:sldMk cId="1632877493" sldId="259"/>
            <ac:spMk id="112" creationId="{00000000-0000-0000-0000-000000000000}"/>
          </ac:spMkLst>
        </pc:spChg>
        <pc:spChg chg="mod">
          <ac:chgData name="Simons, Bart (Cognizant)" userId="ce127d09-fa71-4aa9-a9b6-abb8f3f0d992" providerId="ADAL" clId="{1FD59019-B91B-48D3-B112-C6BF9867A390}" dt="2022-01-24T11:49:33.937" v="5" actId="207"/>
          <ac:spMkLst>
            <pc:docMk/>
            <pc:sldMk cId="1632877493" sldId="259"/>
            <ac:spMk id="113" creationId="{00000000-0000-0000-0000-000000000000}"/>
          </ac:spMkLst>
        </pc:spChg>
        <pc:spChg chg="mod">
          <ac:chgData name="Simons, Bart (Cognizant)" userId="ce127d09-fa71-4aa9-a9b6-abb8f3f0d992" providerId="ADAL" clId="{1FD59019-B91B-48D3-B112-C6BF9867A390}" dt="2022-01-24T11:49:28.143" v="1" actId="14100"/>
          <ac:spMkLst>
            <pc:docMk/>
            <pc:sldMk cId="1632877493" sldId="259"/>
            <ac:spMk id="174" creationId="{74D6CED3-FB2E-4B67-A900-DFA81081B11A}"/>
          </ac:spMkLst>
        </pc:spChg>
        <pc:spChg chg="mod">
          <ac:chgData name="Simons, Bart (Cognizant)" userId="ce127d09-fa71-4aa9-a9b6-abb8f3f0d992" providerId="ADAL" clId="{1FD59019-B91B-48D3-B112-C6BF9867A390}" dt="2022-01-24T11:55:28.183" v="406" actId="14100"/>
          <ac:spMkLst>
            <pc:docMk/>
            <pc:sldMk cId="1632877493" sldId="259"/>
            <ac:spMk id="222" creationId="{00000000-0000-0000-0000-000000000000}"/>
          </ac:spMkLst>
        </pc:spChg>
        <pc:grpChg chg="mod">
          <ac:chgData name="Simons, Bart (Cognizant)" userId="ce127d09-fa71-4aa9-a9b6-abb8f3f0d992" providerId="ADAL" clId="{1FD59019-B91B-48D3-B112-C6BF9867A390}" dt="2022-01-24T11:55:46.215" v="411" actId="14100"/>
          <ac:grpSpMkLst>
            <pc:docMk/>
            <pc:sldMk cId="1632877493" sldId="259"/>
            <ac:grpSpMk id="11" creationId="{D4958C44-D249-4A0C-A2DD-51276FEF74B9}"/>
          </ac:grpSpMkLst>
        </pc:grpChg>
        <pc:graphicFrameChg chg="modGraphic">
          <ac:chgData name="Simons, Bart (Cognizant)" userId="ce127d09-fa71-4aa9-a9b6-abb8f3f0d992" providerId="ADAL" clId="{1FD59019-B91B-48D3-B112-C6BF9867A390}" dt="2022-01-24T11:53:51.025" v="396" actId="20577"/>
          <ac:graphicFrameMkLst>
            <pc:docMk/>
            <pc:sldMk cId="1632877493" sldId="259"/>
            <ac:graphicFrameMk id="179" creationId="{00000000-0000-0000-0000-000000000000}"/>
          </ac:graphicFrameMkLst>
        </pc:graphicFrameChg>
      </pc:sldChg>
    </pc:docChg>
  </pc:docChgLst>
  <pc:docChgLst>
    <pc:chgData name="Simons, Bart (Cognizant)" userId="ce127d09-fa71-4aa9-a9b6-abb8f3f0d992" providerId="ADAL" clId="{F355BF87-8FBC-4103-8F39-D24350F1C3E8}"/>
    <pc:docChg chg="custSel modSld">
      <pc:chgData name="Simons, Bart (Cognizant)" userId="ce127d09-fa71-4aa9-a9b6-abb8f3f0d992" providerId="ADAL" clId="{F355BF87-8FBC-4103-8F39-D24350F1C3E8}" dt="2022-02-08T08:17:06.126" v="134" actId="20577"/>
      <pc:docMkLst>
        <pc:docMk/>
      </pc:docMkLst>
      <pc:sldChg chg="addSp modSp mod">
        <pc:chgData name="Simons, Bart (Cognizant)" userId="ce127d09-fa71-4aa9-a9b6-abb8f3f0d992" providerId="ADAL" clId="{F355BF87-8FBC-4103-8F39-D24350F1C3E8}" dt="2022-02-08T08:17:06.126" v="134" actId="20577"/>
        <pc:sldMkLst>
          <pc:docMk/>
          <pc:sldMk cId="1632877493" sldId="259"/>
        </pc:sldMkLst>
        <pc:spChg chg="add mod">
          <ac:chgData name="Simons, Bart (Cognizant)" userId="ce127d09-fa71-4aa9-a9b6-abb8f3f0d992" providerId="ADAL" clId="{F355BF87-8FBC-4103-8F39-D24350F1C3E8}" dt="2022-02-04T08:54:07.473" v="5" actId="20577"/>
          <ac:spMkLst>
            <pc:docMk/>
            <pc:sldMk cId="1632877493" sldId="259"/>
            <ac:spMk id="210" creationId="{A804620D-140F-4C87-81E4-C174B90A05B2}"/>
          </ac:spMkLst>
        </pc:spChg>
        <pc:spChg chg="add mod">
          <ac:chgData name="Simons, Bart (Cognizant)" userId="ce127d09-fa71-4aa9-a9b6-abb8f3f0d992" providerId="ADAL" clId="{F355BF87-8FBC-4103-8F39-D24350F1C3E8}" dt="2022-02-04T08:54:02.635" v="1" actId="1076"/>
          <ac:spMkLst>
            <pc:docMk/>
            <pc:sldMk cId="1632877493" sldId="259"/>
            <ac:spMk id="211" creationId="{B2F8A3C2-C7E6-463A-8286-E429A30EFCAC}"/>
          </ac:spMkLst>
        </pc:spChg>
        <pc:spChg chg="add mod">
          <ac:chgData name="Simons, Bart (Cognizant)" userId="ce127d09-fa71-4aa9-a9b6-abb8f3f0d992" providerId="ADAL" clId="{F355BF87-8FBC-4103-8F39-D24350F1C3E8}" dt="2022-02-04T08:54:02.635" v="1" actId="1076"/>
          <ac:spMkLst>
            <pc:docMk/>
            <pc:sldMk cId="1632877493" sldId="259"/>
            <ac:spMk id="212" creationId="{29CA693E-67D5-4EAC-9255-724DB28F6930}"/>
          </ac:spMkLst>
        </pc:spChg>
        <pc:spChg chg="mod">
          <ac:chgData name="Simons, Bart (Cognizant)" userId="ce127d09-fa71-4aa9-a9b6-abb8f3f0d992" providerId="ADAL" clId="{F355BF87-8FBC-4103-8F39-D24350F1C3E8}" dt="2022-02-08T08:17:06.126" v="134" actId="20577"/>
          <ac:spMkLst>
            <pc:docMk/>
            <pc:sldMk cId="1632877493" sldId="259"/>
            <ac:spMk id="222" creationId="{00000000-0000-0000-0000-000000000000}"/>
          </ac:spMkLst>
        </pc:spChg>
        <pc:spChg chg="add mod">
          <ac:chgData name="Simons, Bart (Cognizant)" userId="ce127d09-fa71-4aa9-a9b6-abb8f3f0d992" providerId="ADAL" clId="{F355BF87-8FBC-4103-8F39-D24350F1C3E8}" dt="2022-02-04T08:54:26.039" v="7" actId="207"/>
          <ac:spMkLst>
            <pc:docMk/>
            <pc:sldMk cId="1632877493" sldId="259"/>
            <ac:spMk id="224" creationId="{B2D84746-B369-4EFE-AF7D-B7667628F17B}"/>
          </ac:spMkLst>
        </pc:spChg>
        <pc:spChg chg="add mod">
          <ac:chgData name="Simons, Bart (Cognizant)" userId="ce127d09-fa71-4aa9-a9b6-abb8f3f0d992" providerId="ADAL" clId="{F355BF87-8FBC-4103-8F39-D24350F1C3E8}" dt="2022-02-04T08:54:02.635" v="1" actId="1076"/>
          <ac:spMkLst>
            <pc:docMk/>
            <pc:sldMk cId="1632877493" sldId="259"/>
            <ac:spMk id="225" creationId="{11D877CA-CF3D-4569-B72D-D6B8278E74A4}"/>
          </ac:spMkLst>
        </pc:spChg>
        <pc:spChg chg="add mod">
          <ac:chgData name="Simons, Bart (Cognizant)" userId="ce127d09-fa71-4aa9-a9b6-abb8f3f0d992" providerId="ADAL" clId="{F355BF87-8FBC-4103-8F39-D24350F1C3E8}" dt="2022-02-04T08:54:02.635" v="1" actId="1076"/>
          <ac:spMkLst>
            <pc:docMk/>
            <pc:sldMk cId="1632877493" sldId="259"/>
            <ac:spMk id="226" creationId="{C72356B3-C3CD-4F09-9FFE-005BF69D1396}"/>
          </ac:spMkLst>
        </pc:spChg>
        <pc:graphicFrameChg chg="modGraphic">
          <ac:chgData name="Simons, Bart (Cognizant)" userId="ce127d09-fa71-4aa9-a9b6-abb8f3f0d992" providerId="ADAL" clId="{F355BF87-8FBC-4103-8F39-D24350F1C3E8}" dt="2022-02-04T08:55:18.645" v="125" actId="6549"/>
          <ac:graphicFrameMkLst>
            <pc:docMk/>
            <pc:sldMk cId="1632877493" sldId="259"/>
            <ac:graphicFrameMk id="159"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4" tIns="45717" rIns="91434" bIns="45717" rtlCol="0"/>
          <a:lstStyle>
            <a:lvl1pPr algn="l">
              <a:defRPr sz="1200"/>
            </a:lvl1pPr>
          </a:lstStyle>
          <a:p>
            <a:endParaRPr lang="nl-NL"/>
          </a:p>
        </p:txBody>
      </p:sp>
      <p:sp>
        <p:nvSpPr>
          <p:cNvPr id="3" name="Date Placeholder 2"/>
          <p:cNvSpPr>
            <a:spLocks noGrp="1"/>
          </p:cNvSpPr>
          <p:nvPr>
            <p:ph type="dt" idx="1"/>
          </p:nvPr>
        </p:nvSpPr>
        <p:spPr>
          <a:xfrm>
            <a:off x="3884614" y="0"/>
            <a:ext cx="2971800" cy="458788"/>
          </a:xfrm>
          <a:prstGeom prst="rect">
            <a:avLst/>
          </a:prstGeom>
        </p:spPr>
        <p:txBody>
          <a:bodyPr vert="horz" lIns="91434" tIns="45717" rIns="91434" bIns="45717" rtlCol="0"/>
          <a:lstStyle>
            <a:lvl1pPr algn="r">
              <a:defRPr sz="1200"/>
            </a:lvl1pPr>
          </a:lstStyle>
          <a:p>
            <a:fld id="{FC83412A-4AD3-47E5-A8CF-C0660802B898}" type="datetimeFigureOut">
              <a:rPr lang="nl-NL" smtClean="0"/>
              <a:pPr/>
              <a:t>8-2-2022</a:t>
            </a:fld>
            <a:endParaRPr lang="nl-NL"/>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34" tIns="45717" rIns="91434" bIns="45717"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4" tIns="45717" rIns="91434" bIns="4571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34" tIns="45717" rIns="91434" bIns="45717" rtlCol="0" anchor="b"/>
          <a:lstStyle>
            <a:lvl1pPr algn="l">
              <a:defRPr sz="1200"/>
            </a:lvl1pPr>
          </a:lstStyle>
          <a:p>
            <a:endParaRPr lang="nl-NL"/>
          </a:p>
        </p:txBody>
      </p:sp>
      <p:sp>
        <p:nvSpPr>
          <p:cNvPr id="7" name="Slide Number Placeholder 6"/>
          <p:cNvSpPr>
            <a:spLocks noGrp="1"/>
          </p:cNvSpPr>
          <p:nvPr>
            <p:ph type="sldNum" sz="quarter" idx="5"/>
          </p:nvPr>
        </p:nvSpPr>
        <p:spPr>
          <a:xfrm>
            <a:off x="3884614" y="8685213"/>
            <a:ext cx="2971800" cy="458787"/>
          </a:xfrm>
          <a:prstGeom prst="rect">
            <a:avLst/>
          </a:prstGeom>
        </p:spPr>
        <p:txBody>
          <a:bodyPr vert="horz" lIns="91434" tIns="45717" rIns="91434" bIns="45717" rtlCol="0" anchor="b"/>
          <a:lstStyle>
            <a:lvl1pPr algn="r">
              <a:defRPr sz="1200"/>
            </a:lvl1pPr>
          </a:lstStyle>
          <a:p>
            <a:fld id="{05322E69-7390-4F6A-BE11-6DE45836A82E}" type="slidenum">
              <a:rPr lang="nl-NL" smtClean="0"/>
              <a:pPr/>
              <a:t>‹#›</a:t>
            </a:fld>
            <a:endParaRPr lang="nl-NL"/>
          </a:p>
        </p:txBody>
      </p:sp>
    </p:spTree>
    <p:extLst>
      <p:ext uri="{BB962C8B-B14F-4D97-AF65-F5344CB8AC3E}">
        <p14:creationId xmlns:p14="http://schemas.microsoft.com/office/powerpoint/2010/main" val="819324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V_Hedera_Group">
    <p:spTree>
      <p:nvGrpSpPr>
        <p:cNvPr id="1" name=""/>
        <p:cNvGrpSpPr/>
        <p:nvPr/>
      </p:nvGrpSpPr>
      <p:grpSpPr>
        <a:xfrm>
          <a:off x="0" y="0"/>
          <a:ext cx="0" cy="0"/>
          <a:chOff x="0" y="0"/>
          <a:chExt cx="0" cy="0"/>
        </a:xfrm>
      </p:grpSpPr>
      <p:sp>
        <p:nvSpPr>
          <p:cNvPr id="10" name="Picture Placeholder 9"/>
          <p:cNvSpPr>
            <a:spLocks noGrp="1"/>
          </p:cNvSpPr>
          <p:nvPr>
            <p:ph type="pic" sz="quarter" idx="10" hasCustomPrompt="1"/>
          </p:nvPr>
        </p:nvSpPr>
        <p:spPr>
          <a:xfrm>
            <a:off x="576530" y="380776"/>
            <a:ext cx="1080000" cy="1080000"/>
          </a:xfrm>
          <a:prstGeom prst="ellipse">
            <a:avLst/>
          </a:prstGeom>
        </p:spPr>
        <p:txBody>
          <a:bodyPr/>
          <a:lstStyle>
            <a:lvl1pPr marL="0" indent="0">
              <a:buNone/>
              <a:defRPr sz="1200" baseline="0"/>
            </a:lvl1pPr>
          </a:lstStyle>
          <a:p>
            <a:r>
              <a:rPr lang="en-GB" dirty="0"/>
              <a:t>Insert photo</a:t>
            </a:r>
            <a:endParaRPr lang="nl-NL" dirty="0"/>
          </a:p>
        </p:txBody>
      </p:sp>
      <p:sp>
        <p:nvSpPr>
          <p:cNvPr id="12" name="Text Placeholder 11"/>
          <p:cNvSpPr>
            <a:spLocks noGrp="1"/>
          </p:cNvSpPr>
          <p:nvPr>
            <p:ph type="body" sz="quarter" idx="11" hasCustomPrompt="1"/>
          </p:nvPr>
        </p:nvSpPr>
        <p:spPr>
          <a:xfrm>
            <a:off x="3826443" y="1703327"/>
            <a:ext cx="2468032" cy="297608"/>
          </a:xfrm>
          <a:prstGeom prst="rect">
            <a:avLst/>
          </a:prstGeom>
        </p:spPr>
        <p:txBody>
          <a:bodyPr anchor="ctr"/>
          <a:lstStyle>
            <a:lvl1pPr marL="0" indent="0">
              <a:spcBef>
                <a:spcPts val="1800"/>
              </a:spcBef>
              <a:buNone/>
              <a:defRPr sz="1000" baseline="0"/>
            </a:lvl1pPr>
            <a:lvl2pPr>
              <a:defRPr sz="1400"/>
            </a:lvl2pPr>
            <a:lvl3pPr>
              <a:defRPr sz="1400"/>
            </a:lvl3pPr>
            <a:lvl4pPr>
              <a:defRPr sz="1400"/>
            </a:lvl4pPr>
            <a:lvl5pPr>
              <a:defRPr sz="1400"/>
            </a:lvl5pPr>
          </a:lstStyle>
          <a:p>
            <a:pPr lvl="0"/>
            <a:r>
              <a:rPr lang="en-GB" dirty="0"/>
              <a:t>Twitter handle</a:t>
            </a:r>
          </a:p>
        </p:txBody>
      </p:sp>
      <p:sp>
        <p:nvSpPr>
          <p:cNvPr id="48" name="Text Placeholder 11"/>
          <p:cNvSpPr>
            <a:spLocks noGrp="1"/>
          </p:cNvSpPr>
          <p:nvPr>
            <p:ph type="body" sz="quarter" idx="12" hasCustomPrompt="1"/>
          </p:nvPr>
        </p:nvSpPr>
        <p:spPr>
          <a:xfrm>
            <a:off x="864188" y="1703327"/>
            <a:ext cx="2416178" cy="297608"/>
          </a:xfrm>
          <a:prstGeom prst="rect">
            <a:avLst/>
          </a:prstGeom>
        </p:spPr>
        <p:txBody>
          <a:bodyPr anchor="ctr"/>
          <a:lstStyle>
            <a:lvl1pPr marL="0" indent="0">
              <a:spcBef>
                <a:spcPts val="1800"/>
              </a:spcBef>
              <a:buNone/>
              <a:defRPr sz="1000" baseline="0"/>
            </a:lvl1pPr>
            <a:lvl2pPr>
              <a:defRPr sz="1400"/>
            </a:lvl2pPr>
            <a:lvl3pPr>
              <a:defRPr sz="1400"/>
            </a:lvl3pPr>
            <a:lvl4pPr>
              <a:defRPr sz="1400"/>
            </a:lvl4pPr>
            <a:lvl5pPr>
              <a:defRPr sz="1400"/>
            </a:lvl5pPr>
          </a:lstStyle>
          <a:p>
            <a:pPr lvl="0"/>
            <a:r>
              <a:rPr lang="en-GB" dirty="0"/>
              <a:t>email</a:t>
            </a:r>
          </a:p>
        </p:txBody>
      </p:sp>
      <p:sp>
        <p:nvSpPr>
          <p:cNvPr id="49" name="Text Placeholder 11"/>
          <p:cNvSpPr>
            <a:spLocks noGrp="1"/>
          </p:cNvSpPr>
          <p:nvPr>
            <p:ph type="body" sz="quarter" idx="13" hasCustomPrompt="1"/>
          </p:nvPr>
        </p:nvSpPr>
        <p:spPr>
          <a:xfrm>
            <a:off x="864188" y="2017640"/>
            <a:ext cx="2416178" cy="295804"/>
          </a:xfrm>
          <a:prstGeom prst="rect">
            <a:avLst/>
          </a:prstGeom>
        </p:spPr>
        <p:txBody>
          <a:bodyPr anchor="ctr"/>
          <a:lstStyle>
            <a:lvl1pPr marL="0" indent="0">
              <a:spcBef>
                <a:spcPts val="1800"/>
              </a:spcBef>
              <a:buNone/>
              <a:defRPr sz="1000" baseline="0"/>
            </a:lvl1pPr>
            <a:lvl2pPr>
              <a:defRPr sz="1400"/>
            </a:lvl2pPr>
            <a:lvl3pPr>
              <a:defRPr sz="1400"/>
            </a:lvl3pPr>
            <a:lvl4pPr>
              <a:defRPr sz="1400"/>
            </a:lvl4pPr>
            <a:lvl5pPr>
              <a:defRPr sz="1400"/>
            </a:lvl5pPr>
          </a:lstStyle>
          <a:p>
            <a:pPr lvl="0"/>
            <a:r>
              <a:rPr lang="en-GB" dirty="0"/>
              <a:t>phone</a:t>
            </a:r>
          </a:p>
        </p:txBody>
      </p:sp>
      <p:sp>
        <p:nvSpPr>
          <p:cNvPr id="54" name="Text Placeholder 11"/>
          <p:cNvSpPr>
            <a:spLocks noGrp="1"/>
          </p:cNvSpPr>
          <p:nvPr>
            <p:ph type="body" sz="quarter" idx="14" hasCustomPrompt="1"/>
          </p:nvPr>
        </p:nvSpPr>
        <p:spPr>
          <a:xfrm>
            <a:off x="3826442" y="2017640"/>
            <a:ext cx="2468032" cy="297608"/>
          </a:xfrm>
          <a:prstGeom prst="rect">
            <a:avLst/>
          </a:prstGeom>
        </p:spPr>
        <p:txBody>
          <a:bodyPr anchor="ctr"/>
          <a:lstStyle>
            <a:lvl1pPr marL="0" indent="0">
              <a:spcBef>
                <a:spcPts val="1800"/>
              </a:spcBef>
              <a:buNone/>
              <a:defRPr sz="1000" baseline="0"/>
            </a:lvl1pPr>
            <a:lvl2pPr>
              <a:defRPr sz="1400"/>
            </a:lvl2pPr>
            <a:lvl3pPr>
              <a:defRPr sz="1400"/>
            </a:lvl3pPr>
            <a:lvl4pPr>
              <a:defRPr sz="1400"/>
            </a:lvl4pPr>
            <a:lvl5pPr>
              <a:defRPr sz="1400"/>
            </a:lvl5pPr>
          </a:lstStyle>
          <a:p>
            <a:pPr lvl="0"/>
            <a:r>
              <a:rPr lang="en-GB" dirty="0"/>
              <a:t>LinkedIn</a:t>
            </a:r>
          </a:p>
        </p:txBody>
      </p:sp>
      <p:sp>
        <p:nvSpPr>
          <p:cNvPr id="13" name="Title 12"/>
          <p:cNvSpPr>
            <a:spLocks noGrp="1"/>
          </p:cNvSpPr>
          <p:nvPr>
            <p:ph type="title" hasCustomPrompt="1"/>
          </p:nvPr>
        </p:nvSpPr>
        <p:spPr>
          <a:xfrm>
            <a:off x="1859369" y="927391"/>
            <a:ext cx="4319588" cy="210854"/>
          </a:xfrm>
          <a:prstGeom prst="rect">
            <a:avLst/>
          </a:prstGeom>
        </p:spPr>
        <p:txBody>
          <a:bodyPr anchor="ctr"/>
          <a:lstStyle>
            <a:lvl1pPr>
              <a:defRPr sz="1000" cap="all" spc="300" baseline="0">
                <a:solidFill>
                  <a:schemeClr val="tx1"/>
                </a:solidFill>
                <a:latin typeface="+mn-lt"/>
              </a:defRPr>
            </a:lvl1pPr>
          </a:lstStyle>
          <a:p>
            <a:r>
              <a:rPr lang="en-US" dirty="0"/>
              <a:t>Role</a:t>
            </a:r>
            <a:endParaRPr lang="nl-NL" dirty="0"/>
          </a:p>
        </p:txBody>
      </p:sp>
      <p:sp>
        <p:nvSpPr>
          <p:cNvPr id="56" name="Text Placeholder 11"/>
          <p:cNvSpPr>
            <a:spLocks noGrp="1"/>
          </p:cNvSpPr>
          <p:nvPr>
            <p:ph type="body" sz="quarter" idx="15" hasCustomPrompt="1"/>
          </p:nvPr>
        </p:nvSpPr>
        <p:spPr>
          <a:xfrm>
            <a:off x="1859369" y="598085"/>
            <a:ext cx="4319588" cy="297608"/>
          </a:xfrm>
          <a:prstGeom prst="rect">
            <a:avLst/>
          </a:prstGeom>
        </p:spPr>
        <p:txBody>
          <a:bodyPr anchor="ctr"/>
          <a:lstStyle>
            <a:lvl1pPr marL="0" indent="0">
              <a:spcBef>
                <a:spcPts val="1800"/>
              </a:spcBef>
              <a:buNone/>
              <a:defRPr sz="1800" baseline="0">
                <a:latin typeface="Segoe UI Light" panose="020B0502040204020203" pitchFamily="34" charset="0"/>
                <a:cs typeface="Segoe UI Light" panose="020B0502040204020203" pitchFamily="34" charset="0"/>
              </a:defRPr>
            </a:lvl1pPr>
            <a:lvl2pPr>
              <a:defRPr sz="1400"/>
            </a:lvl2pPr>
            <a:lvl3pPr>
              <a:defRPr sz="1400"/>
            </a:lvl3pPr>
            <a:lvl4pPr>
              <a:defRPr sz="1400"/>
            </a:lvl4pPr>
            <a:lvl5pPr>
              <a:defRPr sz="1400"/>
            </a:lvl5pPr>
          </a:lstStyle>
          <a:p>
            <a:pPr lvl="0"/>
            <a:r>
              <a:rPr lang="en-GB" dirty="0"/>
              <a:t>Name</a:t>
            </a:r>
          </a:p>
        </p:txBody>
      </p:sp>
    </p:spTree>
    <p:extLst>
      <p:ext uri="{BB962C8B-B14F-4D97-AF65-F5344CB8AC3E}">
        <p14:creationId xmlns:p14="http://schemas.microsoft.com/office/powerpoint/2010/main" val="236515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2271713" y="9636369"/>
            <a:ext cx="2314575" cy="160773"/>
          </a:xfrm>
          <a:prstGeom prst="rect">
            <a:avLst/>
          </a:prstGeom>
        </p:spPr>
        <p:txBody>
          <a:bodyPr/>
          <a:lstStyle/>
          <a:p>
            <a:endParaRPr lang="nl-NL"/>
          </a:p>
        </p:txBody>
      </p:sp>
    </p:spTree>
    <p:extLst>
      <p:ext uri="{BB962C8B-B14F-4D97-AF65-F5344CB8AC3E}">
        <p14:creationId xmlns:p14="http://schemas.microsoft.com/office/powerpoint/2010/main" val="28237271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5114768" y="9576080"/>
            <a:ext cx="1543050" cy="223506"/>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nl-NL"/>
              <a:t>Page </a:t>
            </a:r>
            <a:fld id="{AA852E93-511B-46BC-B2A3-F94FC55A7936}" type="slidenum">
              <a:rPr lang="nl-NL" smtClean="0"/>
              <a:pPr/>
              <a:t>‹#›</a:t>
            </a:fld>
            <a:r>
              <a:rPr lang="nl-NL"/>
              <a:t> of 2</a:t>
            </a:r>
            <a:endParaRPr lang="nl-NL" dirty="0"/>
          </a:p>
        </p:txBody>
      </p:sp>
    </p:spTree>
    <p:extLst>
      <p:ext uri="{BB962C8B-B14F-4D97-AF65-F5344CB8AC3E}">
        <p14:creationId xmlns:p14="http://schemas.microsoft.com/office/powerpoint/2010/main" val="3326673657"/>
      </p:ext>
    </p:extLst>
  </p:cSld>
  <p:clrMap bg1="dk1" tx1="lt1" bg2="dk2" tx2="lt2" accent1="accent1" accent2="accent2" accent3="accent3" accent4="accent4" accent5="accent5" accent6="accent6" hlink="hlink" folHlink="folHlink"/>
  <p:sldLayoutIdLst>
    <p:sldLayoutId id="2147483676" r:id="rId1"/>
    <p:sldLayoutId id="2147483677" r:id="rId2"/>
  </p:sldLayoutIdLst>
  <p:hf hdr="0" ftr="0" dt="0"/>
  <p:txStyles>
    <p:titleStyle>
      <a:lvl1pPr algn="l" defTabSz="1320759" rtl="0" eaLnBrk="1" latinLnBrk="0" hangingPunct="1">
        <a:lnSpc>
          <a:spcPct val="90000"/>
        </a:lnSpc>
        <a:spcBef>
          <a:spcPct val="0"/>
        </a:spcBef>
        <a:buNone/>
        <a:defRPr sz="6355" kern="1200" baseline="0">
          <a:solidFill>
            <a:schemeClr val="tx1">
              <a:lumMod val="50000"/>
            </a:schemeClr>
          </a:solidFill>
          <a:latin typeface="+mj-lt"/>
          <a:ea typeface="+mj-ea"/>
          <a:cs typeface="+mj-cs"/>
        </a:defRPr>
      </a:lvl1pPr>
    </p:titleStyle>
    <p:bodyStyle>
      <a:lvl1pPr marL="330190" indent="-330190" algn="l" defTabSz="1320759" rtl="0" eaLnBrk="1" latinLnBrk="0" hangingPunct="1">
        <a:lnSpc>
          <a:spcPct val="90000"/>
        </a:lnSpc>
        <a:spcBef>
          <a:spcPts val="1444"/>
        </a:spcBef>
        <a:buSzPct val="50000"/>
        <a:buFontTx/>
        <a:buBlip>
          <a:blip r:embed="rId4"/>
        </a:buBlip>
        <a:defRPr sz="2889" kern="1200">
          <a:solidFill>
            <a:schemeClr val="tx1"/>
          </a:solidFill>
          <a:latin typeface="+mn-lt"/>
          <a:ea typeface="+mn-ea"/>
          <a:cs typeface="+mn-cs"/>
        </a:defRPr>
      </a:lvl1pPr>
      <a:lvl2pPr marL="990570" indent="-330190" algn="l" defTabSz="1320759" rtl="0" eaLnBrk="1" latinLnBrk="0" hangingPunct="1">
        <a:lnSpc>
          <a:spcPct val="90000"/>
        </a:lnSpc>
        <a:spcBef>
          <a:spcPts val="722"/>
        </a:spcBef>
        <a:buSzPct val="50000"/>
        <a:buFontTx/>
        <a:buBlip>
          <a:blip r:embed="rId4"/>
        </a:buBlip>
        <a:defRPr sz="2889" kern="1200">
          <a:solidFill>
            <a:schemeClr val="tx1"/>
          </a:solidFill>
          <a:latin typeface="+mn-lt"/>
          <a:ea typeface="+mn-ea"/>
          <a:cs typeface="+mn-cs"/>
        </a:defRPr>
      </a:lvl2pPr>
      <a:lvl3pPr marL="1650949" indent="-330190" algn="l" defTabSz="1320759" rtl="0" eaLnBrk="1" latinLnBrk="0" hangingPunct="1">
        <a:lnSpc>
          <a:spcPct val="90000"/>
        </a:lnSpc>
        <a:spcBef>
          <a:spcPts val="722"/>
        </a:spcBef>
        <a:buSzPct val="50000"/>
        <a:buFontTx/>
        <a:buBlip>
          <a:blip r:embed="rId4"/>
        </a:buBlip>
        <a:defRPr sz="2889" kern="1200">
          <a:solidFill>
            <a:schemeClr val="tx1"/>
          </a:solidFill>
          <a:latin typeface="+mn-lt"/>
          <a:ea typeface="+mn-ea"/>
          <a:cs typeface="+mn-cs"/>
        </a:defRPr>
      </a:lvl3pPr>
      <a:lvl4pPr marL="2311329" indent="-330190" algn="l" defTabSz="1320759" rtl="0" eaLnBrk="1" latinLnBrk="0" hangingPunct="1">
        <a:lnSpc>
          <a:spcPct val="90000"/>
        </a:lnSpc>
        <a:spcBef>
          <a:spcPts val="722"/>
        </a:spcBef>
        <a:buSzPct val="50000"/>
        <a:buFontTx/>
        <a:buBlip>
          <a:blip r:embed="rId4"/>
        </a:buBlip>
        <a:defRPr sz="2889" kern="1200">
          <a:solidFill>
            <a:schemeClr val="tx1"/>
          </a:solidFill>
          <a:latin typeface="+mn-lt"/>
          <a:ea typeface="+mn-ea"/>
          <a:cs typeface="+mn-cs"/>
        </a:defRPr>
      </a:lvl4pPr>
      <a:lvl5pPr marL="2971709" indent="-330190" algn="l" defTabSz="1320759" rtl="0" eaLnBrk="1" latinLnBrk="0" hangingPunct="1">
        <a:lnSpc>
          <a:spcPct val="90000"/>
        </a:lnSpc>
        <a:spcBef>
          <a:spcPts val="722"/>
        </a:spcBef>
        <a:buSzPct val="50000"/>
        <a:buFontTx/>
        <a:buBlip>
          <a:blip r:embed="rId4"/>
        </a:buBlip>
        <a:defRPr sz="2889" kern="1200">
          <a:solidFill>
            <a:schemeClr val="tx1"/>
          </a:solidFill>
          <a:latin typeface="+mn-lt"/>
          <a:ea typeface="+mn-ea"/>
          <a:cs typeface="+mn-cs"/>
        </a:defRPr>
      </a:lvl5pPr>
      <a:lvl6pPr marL="363208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6pPr>
      <a:lvl7pPr marL="429246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7pPr>
      <a:lvl8pPr marL="495284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8pPr>
      <a:lvl9pPr marL="5613227"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9pPr>
    </p:bodyStyle>
    <p:otherStyle>
      <a:defPPr>
        <a:defRPr lang="nl-BE"/>
      </a:defPPr>
      <a:lvl1pPr marL="0" algn="l" defTabSz="1320759" rtl="0" eaLnBrk="1" latinLnBrk="0" hangingPunct="1">
        <a:defRPr sz="2600" kern="1200">
          <a:solidFill>
            <a:schemeClr val="tx1"/>
          </a:solidFill>
          <a:latin typeface="+mn-lt"/>
          <a:ea typeface="+mn-ea"/>
          <a:cs typeface="+mn-cs"/>
        </a:defRPr>
      </a:lvl1pPr>
      <a:lvl2pPr marL="660380" algn="l" defTabSz="1320759" rtl="0" eaLnBrk="1" latinLnBrk="0" hangingPunct="1">
        <a:defRPr sz="2600" kern="1200">
          <a:solidFill>
            <a:schemeClr val="tx1"/>
          </a:solidFill>
          <a:latin typeface="+mn-lt"/>
          <a:ea typeface="+mn-ea"/>
          <a:cs typeface="+mn-cs"/>
        </a:defRPr>
      </a:lvl2pPr>
      <a:lvl3pPr marL="1320759" algn="l" defTabSz="1320759" rtl="0" eaLnBrk="1" latinLnBrk="0" hangingPunct="1">
        <a:defRPr sz="2600" kern="1200">
          <a:solidFill>
            <a:schemeClr val="tx1"/>
          </a:solidFill>
          <a:latin typeface="+mn-lt"/>
          <a:ea typeface="+mn-ea"/>
          <a:cs typeface="+mn-cs"/>
        </a:defRPr>
      </a:lvl3pPr>
      <a:lvl4pPr marL="1981139" algn="l" defTabSz="1320759" rtl="0" eaLnBrk="1" latinLnBrk="0" hangingPunct="1">
        <a:defRPr sz="2600" kern="1200">
          <a:solidFill>
            <a:schemeClr val="tx1"/>
          </a:solidFill>
          <a:latin typeface="+mn-lt"/>
          <a:ea typeface="+mn-ea"/>
          <a:cs typeface="+mn-cs"/>
        </a:defRPr>
      </a:lvl4pPr>
      <a:lvl5pPr marL="2641519" algn="l" defTabSz="1320759" rtl="0" eaLnBrk="1" latinLnBrk="0" hangingPunct="1">
        <a:defRPr sz="2600" kern="1200">
          <a:solidFill>
            <a:schemeClr val="tx1"/>
          </a:solidFill>
          <a:latin typeface="+mn-lt"/>
          <a:ea typeface="+mn-ea"/>
          <a:cs typeface="+mn-cs"/>
        </a:defRPr>
      </a:lvl5pPr>
      <a:lvl6pPr marL="3301898" algn="l" defTabSz="1320759" rtl="0" eaLnBrk="1" latinLnBrk="0" hangingPunct="1">
        <a:defRPr sz="2600" kern="1200">
          <a:solidFill>
            <a:schemeClr val="tx1"/>
          </a:solidFill>
          <a:latin typeface="+mn-lt"/>
          <a:ea typeface="+mn-ea"/>
          <a:cs typeface="+mn-cs"/>
        </a:defRPr>
      </a:lvl6pPr>
      <a:lvl7pPr marL="3962278" algn="l" defTabSz="1320759" rtl="0" eaLnBrk="1" latinLnBrk="0" hangingPunct="1">
        <a:defRPr sz="2600" kern="1200">
          <a:solidFill>
            <a:schemeClr val="tx1"/>
          </a:solidFill>
          <a:latin typeface="+mn-lt"/>
          <a:ea typeface="+mn-ea"/>
          <a:cs typeface="+mn-cs"/>
        </a:defRPr>
      </a:lvl7pPr>
      <a:lvl8pPr marL="4622658" algn="l" defTabSz="1320759" rtl="0" eaLnBrk="1" latinLnBrk="0" hangingPunct="1">
        <a:defRPr sz="2600" kern="1200">
          <a:solidFill>
            <a:schemeClr val="tx1"/>
          </a:solidFill>
          <a:latin typeface="+mn-lt"/>
          <a:ea typeface="+mn-ea"/>
          <a:cs typeface="+mn-cs"/>
        </a:defRPr>
      </a:lvl8pPr>
      <a:lvl9pPr marL="5283037" algn="l" defTabSz="1320759"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linkedin.com/in/viswanathan-raman-649b4667/" TargetMode="External"/><Relationship Id="rId7" Type="http://schemas.openxmlformats.org/officeDocument/2006/relationships/image" Target="../media/image4.png"/><Relationship Id="rId2" Type="http://schemas.openxmlformats.org/officeDocument/2006/relationships/hyperlink" Target="mailto:Bart.simons@cognizant.com"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10" Type="http://schemas.openxmlformats.org/officeDocument/2006/relationships/image" Target="../media/image7.jpeg"/><Relationship Id="rId4" Type="http://schemas.openxmlformats.org/officeDocument/2006/relationships/hyperlink" Target="https://www.linkedin.com/in/b-simons/" TargetMode="External"/><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4104723" y="839705"/>
            <a:ext cx="2644854" cy="207045"/>
          </a:xfrm>
        </p:spPr>
        <p:txBody>
          <a:bodyPr/>
          <a:lstStyle/>
          <a:p>
            <a:r>
              <a:rPr lang="nl-NL" dirty="0">
                <a:latin typeface="Calibri" panose="020F0502020204030204" pitchFamily="34" charset="0"/>
                <a:hlinkClick r:id="rId2"/>
              </a:rPr>
              <a:t>Bart.simons@cognizant.com</a:t>
            </a:r>
            <a:r>
              <a:rPr lang="nl-NL" dirty="0">
                <a:latin typeface="Calibri" panose="020F0502020204030204" pitchFamily="34" charset="0"/>
              </a:rPr>
              <a:t> </a:t>
            </a:r>
          </a:p>
        </p:txBody>
      </p:sp>
      <p:sp>
        <p:nvSpPr>
          <p:cNvPr id="5" name="Text Placeholder 4"/>
          <p:cNvSpPr>
            <a:spLocks noGrp="1"/>
          </p:cNvSpPr>
          <p:nvPr>
            <p:ph type="body" sz="quarter" idx="13"/>
          </p:nvPr>
        </p:nvSpPr>
        <p:spPr>
          <a:xfrm>
            <a:off x="4104723" y="1157945"/>
            <a:ext cx="2416178" cy="173471"/>
          </a:xfrm>
        </p:spPr>
        <p:txBody>
          <a:bodyPr/>
          <a:lstStyle/>
          <a:p>
            <a:r>
              <a:rPr lang="en-GB" dirty="0">
                <a:latin typeface="Calibri" panose="020F0502020204030204" pitchFamily="34" charset="0"/>
              </a:rPr>
              <a:t>+31 6 11 27 08 56</a:t>
            </a:r>
          </a:p>
        </p:txBody>
      </p:sp>
      <p:sp>
        <p:nvSpPr>
          <p:cNvPr id="6" name="Text Placeholder 5"/>
          <p:cNvSpPr>
            <a:spLocks noGrp="1"/>
          </p:cNvSpPr>
          <p:nvPr>
            <p:ph type="body" sz="quarter" idx="14"/>
          </p:nvPr>
        </p:nvSpPr>
        <p:spPr>
          <a:xfrm>
            <a:off x="4104723" y="1409698"/>
            <a:ext cx="2644853" cy="229470"/>
          </a:xfrm>
        </p:spPr>
        <p:txBody>
          <a:bodyPr/>
          <a:lstStyle/>
          <a:p>
            <a:endParaRPr lang="en-US" u="sng" dirty="0">
              <a:latin typeface="Calibri" panose="020F0502020204030204" pitchFamily="34" charset="0"/>
              <a:hlinkClick r:id="rId3"/>
            </a:endParaRPr>
          </a:p>
          <a:p>
            <a:r>
              <a:rPr lang="en-US" dirty="0">
                <a:latin typeface="Calibri" panose="020F0502020204030204" pitchFamily="34" charset="0"/>
                <a:hlinkClick r:id="rId4"/>
              </a:rPr>
              <a:t>https://www.linkedin.com/in/b-simons/</a:t>
            </a:r>
            <a:r>
              <a:rPr lang="en-US" dirty="0">
                <a:latin typeface="Calibri" panose="020F0502020204030204" pitchFamily="34" charset="0"/>
              </a:rPr>
              <a:t> </a:t>
            </a:r>
          </a:p>
          <a:p>
            <a:endParaRPr lang="nl-NL" dirty="0">
              <a:latin typeface="Calibri" panose="020F0502020204030204" pitchFamily="34" charset="0"/>
            </a:endParaRPr>
          </a:p>
        </p:txBody>
      </p:sp>
      <p:sp>
        <p:nvSpPr>
          <p:cNvPr id="7" name="Title 6"/>
          <p:cNvSpPr>
            <a:spLocks noGrp="1"/>
          </p:cNvSpPr>
          <p:nvPr>
            <p:ph type="title"/>
          </p:nvPr>
        </p:nvSpPr>
        <p:spPr>
          <a:xfrm>
            <a:off x="1170768" y="731568"/>
            <a:ext cx="3124589" cy="682288"/>
          </a:xfrm>
        </p:spPr>
        <p:txBody>
          <a:bodyPr/>
          <a:lstStyle/>
          <a:p>
            <a:r>
              <a:rPr lang="en-GB" dirty="0">
                <a:latin typeface="Calibri" panose="020F0502020204030204" pitchFamily="34" charset="0"/>
              </a:rPr>
              <a:t>Associate Data scientist</a:t>
            </a:r>
            <a:br>
              <a:rPr lang="en-GB" dirty="0">
                <a:latin typeface="Calibri" panose="020F0502020204030204" pitchFamily="34" charset="0"/>
              </a:rPr>
            </a:br>
            <a:r>
              <a:rPr lang="en-GB" spc="0" dirty="0">
                <a:solidFill>
                  <a:srgbClr val="0033A0"/>
                </a:solidFill>
                <a:latin typeface="Calibri" panose="020F0502020204030204" pitchFamily="34" charset="0"/>
              </a:rPr>
              <a:t>Artificial Intelligence &amp; Analytics </a:t>
            </a:r>
            <a:endParaRPr lang="en-GB" sz="900" spc="0" dirty="0">
              <a:solidFill>
                <a:srgbClr val="0033A0"/>
              </a:solidFill>
              <a:latin typeface="Calibri" panose="020F0502020204030204" pitchFamily="34" charset="0"/>
            </a:endParaRPr>
          </a:p>
        </p:txBody>
      </p:sp>
      <p:sp>
        <p:nvSpPr>
          <p:cNvPr id="8" name="Text Placeholder 7"/>
          <p:cNvSpPr>
            <a:spLocks noGrp="1"/>
          </p:cNvSpPr>
          <p:nvPr>
            <p:ph type="body" sz="quarter" idx="15"/>
          </p:nvPr>
        </p:nvSpPr>
        <p:spPr>
          <a:xfrm>
            <a:off x="1183755" y="533159"/>
            <a:ext cx="2324117" cy="325167"/>
          </a:xfrm>
        </p:spPr>
        <p:txBody>
          <a:bodyPr/>
          <a:lstStyle/>
          <a:p>
            <a:r>
              <a:rPr lang="nl-NL" dirty="0">
                <a:solidFill>
                  <a:schemeClr val="tx1">
                    <a:lumMod val="50000"/>
                  </a:schemeClr>
                </a:solidFill>
                <a:latin typeface="Calibri" panose="020F0502020204030204" pitchFamily="34" charset="0"/>
              </a:rPr>
              <a:t>Bart Simons</a:t>
            </a:r>
          </a:p>
        </p:txBody>
      </p:sp>
      <p:grpSp>
        <p:nvGrpSpPr>
          <p:cNvPr id="30" name="Groep 29">
            <a:extLst>
              <a:ext uri="{FF2B5EF4-FFF2-40B4-BE49-F238E27FC236}">
                <a16:creationId xmlns:a16="http://schemas.microsoft.com/office/drawing/2014/main" id="{CA84600F-925F-49B0-A1B6-029FA4CDCFC2}"/>
              </a:ext>
            </a:extLst>
          </p:cNvPr>
          <p:cNvGrpSpPr/>
          <p:nvPr/>
        </p:nvGrpSpPr>
        <p:grpSpPr>
          <a:xfrm>
            <a:off x="0" y="1596800"/>
            <a:ext cx="6911165" cy="268353"/>
            <a:chOff x="0" y="1314010"/>
            <a:chExt cx="6911165" cy="268353"/>
          </a:xfrm>
        </p:grpSpPr>
        <p:sp>
          <p:nvSpPr>
            <p:cNvPr id="33" name="Title 6"/>
            <p:cNvSpPr txBox="1">
              <a:spLocks/>
            </p:cNvSpPr>
            <p:nvPr/>
          </p:nvSpPr>
          <p:spPr>
            <a:xfrm>
              <a:off x="494482" y="1314010"/>
              <a:ext cx="1267926" cy="268353"/>
            </a:xfrm>
            <a:prstGeom prst="rect">
              <a:avLst/>
            </a:prstGeom>
            <a:solidFill>
              <a:schemeClr val="bg1"/>
            </a:solidFill>
          </p:spPr>
          <p:txBody>
            <a:bodyPr anchor="ctr"/>
            <a:lstStyle>
              <a:lvl1pPr algn="l" defTabSz="1320759" rtl="0" eaLnBrk="1" latinLnBrk="0" hangingPunct="1">
                <a:lnSpc>
                  <a:spcPct val="90000"/>
                </a:lnSpc>
                <a:spcBef>
                  <a:spcPct val="0"/>
                </a:spcBef>
                <a:buNone/>
                <a:defRPr sz="1000" kern="1200" cap="all" spc="300" baseline="0">
                  <a:solidFill>
                    <a:schemeClr val="tx1"/>
                  </a:solidFill>
                  <a:latin typeface="+mn-lt"/>
                  <a:ea typeface="+mj-ea"/>
                  <a:cs typeface="+mj-cs"/>
                </a:defRPr>
              </a:lvl1pPr>
            </a:lstStyle>
            <a:p>
              <a:r>
                <a:rPr lang="en-GB" sz="1100" b="1" dirty="0">
                  <a:solidFill>
                    <a:schemeClr val="tx1">
                      <a:lumMod val="50000"/>
                    </a:schemeClr>
                  </a:solidFill>
                </a:rPr>
                <a:t>SUMMARY</a:t>
              </a:r>
              <a:endParaRPr lang="nl-NL" sz="1100" b="1" dirty="0">
                <a:solidFill>
                  <a:schemeClr val="tx1">
                    <a:lumMod val="50000"/>
                  </a:schemeClr>
                </a:solidFill>
              </a:endParaRPr>
            </a:p>
          </p:txBody>
        </p:sp>
        <p:cxnSp>
          <p:nvCxnSpPr>
            <p:cNvPr id="128" name="Straight Connector 127"/>
            <p:cNvCxnSpPr>
              <a:stCxn id="33" idx="3"/>
            </p:cNvCxnSpPr>
            <p:nvPr/>
          </p:nvCxnSpPr>
          <p:spPr>
            <a:xfrm flipV="1">
              <a:off x="1762408" y="1431875"/>
              <a:ext cx="5148757" cy="16312"/>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11" name="Straight Connector 110"/>
            <p:cNvCxnSpPr>
              <a:endCxn id="33" idx="1"/>
            </p:cNvCxnSpPr>
            <p:nvPr/>
          </p:nvCxnSpPr>
          <p:spPr>
            <a:xfrm>
              <a:off x="0" y="1448187"/>
              <a:ext cx="494482" cy="0"/>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grpSp>
      <p:grpSp>
        <p:nvGrpSpPr>
          <p:cNvPr id="29" name="Groep 28">
            <a:extLst>
              <a:ext uri="{FF2B5EF4-FFF2-40B4-BE49-F238E27FC236}">
                <a16:creationId xmlns:a16="http://schemas.microsoft.com/office/drawing/2014/main" id="{0C88DAF4-E7B4-47A7-A1EA-E0A264DF09E0}"/>
              </a:ext>
            </a:extLst>
          </p:cNvPr>
          <p:cNvGrpSpPr/>
          <p:nvPr/>
        </p:nvGrpSpPr>
        <p:grpSpPr>
          <a:xfrm>
            <a:off x="83361" y="1640370"/>
            <a:ext cx="6849022" cy="1631216"/>
            <a:chOff x="63816" y="1407193"/>
            <a:chExt cx="6849022" cy="1631216"/>
          </a:xfrm>
        </p:grpSpPr>
        <p:sp>
          <p:nvSpPr>
            <p:cNvPr id="97" name="TextBox 96"/>
            <p:cNvSpPr txBox="1"/>
            <p:nvPr/>
          </p:nvSpPr>
          <p:spPr>
            <a:xfrm>
              <a:off x="63816" y="1545236"/>
              <a:ext cx="3826592" cy="246221"/>
            </a:xfrm>
            <a:prstGeom prst="rect">
              <a:avLst/>
            </a:prstGeom>
            <a:noFill/>
          </p:spPr>
          <p:txBody>
            <a:bodyPr wrap="square" rtlCol="0">
              <a:spAutoFit/>
            </a:bodyPr>
            <a:lstStyle/>
            <a:p>
              <a:endParaRPr lang="nl-NL" sz="1000" dirty="0">
                <a:cs typeface="Microsoft Sans Serif" panose="020B0604020202020204" pitchFamily="34" charset="0"/>
              </a:endParaRPr>
            </a:p>
          </p:txBody>
        </p:sp>
        <p:sp>
          <p:nvSpPr>
            <p:cNvPr id="98" name="TextBox 97"/>
            <p:cNvSpPr txBox="1"/>
            <p:nvPr/>
          </p:nvSpPr>
          <p:spPr>
            <a:xfrm>
              <a:off x="5036162" y="1407193"/>
              <a:ext cx="1876676" cy="1631216"/>
            </a:xfrm>
            <a:prstGeom prst="rect">
              <a:avLst/>
            </a:prstGeom>
            <a:noFill/>
          </p:spPr>
          <p:txBody>
            <a:bodyPr wrap="square" rtlCol="0" anchor="t">
              <a:spAutoFit/>
            </a:bodyPr>
            <a:lstStyle/>
            <a:p>
              <a:pPr>
                <a:buClr>
                  <a:schemeClr val="tx2"/>
                </a:buClr>
              </a:pPr>
              <a:endParaRPr lang="en-US" sz="1000" kern="0" dirty="0">
                <a:solidFill>
                  <a:srgbClr val="0033A0"/>
                </a:solidFill>
                <a:latin typeface="Calibri" panose="020F0502020204030204" pitchFamily="34" charset="0"/>
              </a:endParaRPr>
            </a:p>
            <a:p>
              <a:pPr>
                <a:buClr>
                  <a:schemeClr val="tx2"/>
                </a:buClr>
              </a:pPr>
              <a:r>
                <a:rPr lang="en-US" sz="1000" kern="0" dirty="0">
                  <a:solidFill>
                    <a:srgbClr val="0033A0"/>
                  </a:solidFill>
                  <a:latin typeface="Calibri" panose="020F0502020204030204" pitchFamily="34" charset="0"/>
                </a:rPr>
                <a:t>Areas of expertise</a:t>
              </a:r>
            </a:p>
            <a:p>
              <a:pPr marL="0" lvl="1" indent="180975">
                <a:buClr>
                  <a:schemeClr val="tx2"/>
                </a:buClr>
                <a:buFont typeface="Wingdings" panose="05000000000000000000" pitchFamily="2" charset="2"/>
                <a:buChar char="§"/>
              </a:pPr>
              <a:r>
                <a:rPr lang="en-GB" sz="1000" dirty="0">
                  <a:latin typeface="Calibri" panose="020F0502020204030204" pitchFamily="34" charset="0"/>
                </a:rPr>
                <a:t>Time Series Forecasting</a:t>
              </a:r>
            </a:p>
            <a:p>
              <a:pPr marL="0" lvl="1" indent="180975">
                <a:buClr>
                  <a:schemeClr val="tx2"/>
                </a:buClr>
                <a:buFont typeface="Wingdings" panose="05000000000000000000" pitchFamily="2" charset="2"/>
                <a:buChar char="§"/>
              </a:pPr>
              <a:r>
                <a:rPr lang="en-GB" sz="1000" dirty="0">
                  <a:latin typeface="Calibri" panose="020F0502020204030204" pitchFamily="34" charset="0"/>
                </a:rPr>
                <a:t>NLP</a:t>
              </a:r>
            </a:p>
            <a:p>
              <a:pPr marL="0" lvl="1" indent="180975">
                <a:buClr>
                  <a:schemeClr val="tx2"/>
                </a:buClr>
                <a:buFont typeface="Wingdings" panose="05000000000000000000" pitchFamily="2" charset="2"/>
                <a:buChar char="§"/>
              </a:pPr>
              <a:r>
                <a:rPr lang="en-GB" sz="1000" dirty="0">
                  <a:latin typeface="Calibri" panose="020F0502020204030204" pitchFamily="34" charset="0"/>
                </a:rPr>
                <a:t>Python</a:t>
              </a:r>
            </a:p>
            <a:p>
              <a:pPr marL="0" lvl="1" indent="180975">
                <a:buClr>
                  <a:schemeClr val="tx2"/>
                </a:buClr>
                <a:buFont typeface="Wingdings" panose="05000000000000000000" pitchFamily="2" charset="2"/>
                <a:buChar char="§"/>
              </a:pPr>
              <a:r>
                <a:rPr lang="en-GB" sz="1000" dirty="0">
                  <a:latin typeface="Calibri" panose="020F0502020204030204" pitchFamily="34" charset="0"/>
                </a:rPr>
                <a:t>Neo4j</a:t>
              </a:r>
            </a:p>
            <a:p>
              <a:pPr marL="0" lvl="1" indent="180975">
                <a:buClr>
                  <a:schemeClr val="tx2"/>
                </a:buClr>
                <a:buFont typeface="Wingdings" panose="05000000000000000000" pitchFamily="2" charset="2"/>
                <a:buChar char="§"/>
              </a:pPr>
              <a:r>
                <a:rPr lang="en-GB" sz="1000" dirty="0">
                  <a:latin typeface="Calibri" panose="020F0502020204030204" pitchFamily="34" charset="0"/>
                </a:rPr>
                <a:t>Azure/GCP</a:t>
              </a:r>
            </a:p>
            <a:p>
              <a:pPr marL="0" lvl="1" indent="180975">
                <a:buClr>
                  <a:schemeClr val="tx2"/>
                </a:buClr>
                <a:buFont typeface="Wingdings" panose="05000000000000000000" pitchFamily="2" charset="2"/>
                <a:buChar char="§"/>
              </a:pPr>
              <a:r>
                <a:rPr lang="en-GB" sz="1000" dirty="0">
                  <a:latin typeface="Calibri" panose="020F0502020204030204" pitchFamily="34" charset="0"/>
                </a:rPr>
                <a:t>ML-Ops</a:t>
              </a:r>
            </a:p>
            <a:p>
              <a:pPr marL="0" lvl="1" indent="180975">
                <a:buClr>
                  <a:schemeClr val="tx2"/>
                </a:buClr>
                <a:buFont typeface="Wingdings" panose="05000000000000000000" pitchFamily="2" charset="2"/>
                <a:buChar char="§"/>
              </a:pPr>
              <a:r>
                <a:rPr lang="en-GB" sz="1000" dirty="0">
                  <a:latin typeface="Calibri" panose="020F0502020204030204" pitchFamily="34" charset="0"/>
                </a:rPr>
                <a:t>Qlik/Tableau</a:t>
              </a:r>
            </a:p>
            <a:p>
              <a:pPr marL="171450" indent="-171450">
                <a:buClr>
                  <a:schemeClr val="tx2"/>
                </a:buClr>
                <a:buFont typeface="Wingdings" panose="05000000000000000000" pitchFamily="2" charset="2"/>
                <a:buChar char="§"/>
              </a:pPr>
              <a:endParaRPr lang="nl-NL" sz="1000" dirty="0">
                <a:latin typeface="Calibri" panose="020F0502020204030204" pitchFamily="34" charset="0"/>
              </a:endParaRPr>
            </a:p>
          </p:txBody>
        </p:sp>
      </p:grpSp>
      <p:grpSp>
        <p:nvGrpSpPr>
          <p:cNvPr id="26" name="Groep 25">
            <a:extLst>
              <a:ext uri="{FF2B5EF4-FFF2-40B4-BE49-F238E27FC236}">
                <a16:creationId xmlns:a16="http://schemas.microsoft.com/office/drawing/2014/main" id="{A174E646-EC74-41FE-A40E-48EA4F633EB1}"/>
              </a:ext>
            </a:extLst>
          </p:cNvPr>
          <p:cNvGrpSpPr/>
          <p:nvPr/>
        </p:nvGrpSpPr>
        <p:grpSpPr>
          <a:xfrm>
            <a:off x="-3628" y="3541016"/>
            <a:ext cx="6858000" cy="228999"/>
            <a:chOff x="45427" y="5929346"/>
            <a:chExt cx="6858000" cy="228999"/>
          </a:xfrm>
        </p:grpSpPr>
        <p:sp>
          <p:nvSpPr>
            <p:cNvPr id="156" name="Title 6"/>
            <p:cNvSpPr txBox="1">
              <a:spLocks/>
            </p:cNvSpPr>
            <p:nvPr/>
          </p:nvSpPr>
          <p:spPr>
            <a:xfrm>
              <a:off x="539909" y="5929346"/>
              <a:ext cx="1366139" cy="228999"/>
            </a:xfrm>
            <a:prstGeom prst="rect">
              <a:avLst/>
            </a:prstGeom>
            <a:solidFill>
              <a:schemeClr val="bg1"/>
            </a:solidFill>
          </p:spPr>
          <p:txBody>
            <a:bodyPr anchor="ctr"/>
            <a:lstStyle>
              <a:lvl1pPr algn="l" defTabSz="1320759" rtl="0" eaLnBrk="1" latinLnBrk="0" hangingPunct="1">
                <a:lnSpc>
                  <a:spcPct val="90000"/>
                </a:lnSpc>
                <a:spcBef>
                  <a:spcPct val="0"/>
                </a:spcBef>
                <a:buNone/>
                <a:defRPr sz="1000" kern="1200" cap="all" spc="300" baseline="0">
                  <a:solidFill>
                    <a:schemeClr val="tx1"/>
                  </a:solidFill>
                  <a:latin typeface="+mn-lt"/>
                  <a:ea typeface="+mj-ea"/>
                  <a:cs typeface="+mj-cs"/>
                </a:defRPr>
              </a:lvl1pPr>
            </a:lstStyle>
            <a:p>
              <a:r>
                <a:rPr lang="en-GB" sz="1100" b="1" dirty="0">
                  <a:solidFill>
                    <a:schemeClr val="tx1">
                      <a:lumMod val="50000"/>
                    </a:schemeClr>
                  </a:solidFill>
                </a:rPr>
                <a:t>EDUCATION</a:t>
              </a:r>
              <a:endParaRPr lang="nl-NL" sz="1100" b="1" dirty="0">
                <a:solidFill>
                  <a:schemeClr val="tx1">
                    <a:lumMod val="50000"/>
                  </a:schemeClr>
                </a:solidFill>
              </a:endParaRPr>
            </a:p>
          </p:txBody>
        </p:sp>
        <p:cxnSp>
          <p:nvCxnSpPr>
            <p:cNvPr id="157" name="Straight Connector 122"/>
            <p:cNvCxnSpPr/>
            <p:nvPr/>
          </p:nvCxnSpPr>
          <p:spPr>
            <a:xfrm>
              <a:off x="1906048" y="6043846"/>
              <a:ext cx="4997379" cy="0"/>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58" name="Straight Connector 112"/>
            <p:cNvCxnSpPr/>
            <p:nvPr/>
          </p:nvCxnSpPr>
          <p:spPr>
            <a:xfrm>
              <a:off x="45427" y="6043845"/>
              <a:ext cx="494482" cy="1"/>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grpSp>
      <p:graphicFrame>
        <p:nvGraphicFramePr>
          <p:cNvPr id="159" name="Table 130"/>
          <p:cNvGraphicFramePr>
            <a:graphicFrameLocks noGrp="1"/>
          </p:cNvGraphicFramePr>
          <p:nvPr>
            <p:extLst>
              <p:ext uri="{D42A27DB-BD31-4B8C-83A1-F6EECF244321}">
                <p14:modId xmlns:p14="http://schemas.microsoft.com/office/powerpoint/2010/main" val="2643068355"/>
              </p:ext>
            </p:extLst>
          </p:nvPr>
        </p:nvGraphicFramePr>
        <p:xfrm>
          <a:off x="199607" y="3635532"/>
          <a:ext cx="6616530" cy="1884000"/>
        </p:xfrm>
        <a:graphic>
          <a:graphicData uri="http://schemas.openxmlformats.org/drawingml/2006/table">
            <a:tbl>
              <a:tblPr firstRow="1" bandRow="1">
                <a:tableStyleId>{2D5ABB26-0587-4C30-8999-92F81FD0307C}</a:tableStyleId>
              </a:tblPr>
              <a:tblGrid>
                <a:gridCol w="1620238">
                  <a:extLst>
                    <a:ext uri="{9D8B030D-6E8A-4147-A177-3AD203B41FA5}">
                      <a16:colId xmlns:a16="http://schemas.microsoft.com/office/drawing/2014/main" val="1268665047"/>
                    </a:ext>
                  </a:extLst>
                </a:gridCol>
                <a:gridCol w="4996292">
                  <a:extLst>
                    <a:ext uri="{9D8B030D-6E8A-4147-A177-3AD203B41FA5}">
                      <a16:colId xmlns:a16="http://schemas.microsoft.com/office/drawing/2014/main" val="3639650196"/>
                    </a:ext>
                  </a:extLst>
                </a:gridCol>
              </a:tblGrid>
              <a:tr h="397973">
                <a:tc>
                  <a:txBody>
                    <a:bodyPr/>
                    <a:lstStyle/>
                    <a:p>
                      <a:pPr algn="l"/>
                      <a:r>
                        <a:rPr lang="en-GB" sz="1000" b="0" baseline="0" noProof="0" dirty="0">
                          <a:solidFill>
                            <a:schemeClr val="tx1"/>
                          </a:solidFill>
                          <a:latin typeface="Calibri" panose="020F0502020204030204" pitchFamily="34" charset="0"/>
                        </a:rPr>
                        <a:t>Masters of Business</a:t>
                      </a:r>
                    </a:p>
                    <a:p>
                      <a:pPr algn="l"/>
                      <a:r>
                        <a:rPr lang="en-GB" sz="1000" b="0" i="1" kern="1200" baseline="0" noProof="0" dirty="0">
                          <a:solidFill>
                            <a:schemeClr val="tx1"/>
                          </a:solidFill>
                          <a:latin typeface="Calibri" panose="020F0502020204030204" pitchFamily="34" charset="0"/>
                          <a:ea typeface="+mn-ea"/>
                          <a:cs typeface="+mn-cs"/>
                        </a:rPr>
                        <a:t>Jan ‘18 – Dec ‘19</a:t>
                      </a:r>
                      <a:endParaRPr lang="nl-NL" sz="1000" b="0" i="1" kern="1200" dirty="0">
                        <a:solidFill>
                          <a:schemeClr val="tx1"/>
                        </a:solidFill>
                        <a:latin typeface="Calibri" panose="020F0502020204030204" pitchFamily="34" charset="0"/>
                        <a:ea typeface="+mn-ea"/>
                        <a:cs typeface="+mn-cs"/>
                      </a:endParaRPr>
                    </a:p>
                  </a:txBody>
                  <a:tcPr marL="144000" marR="36000" marT="144000" marB="36000"/>
                </a:tc>
                <a:tc>
                  <a:txBody>
                    <a:bodyPr/>
                    <a:lstStyle/>
                    <a:p>
                      <a:pPr marL="92075" indent="0" algn="l"/>
                      <a:r>
                        <a:rPr lang="en-US" sz="1000" kern="1200" dirty="0">
                          <a:solidFill>
                            <a:schemeClr val="tx1"/>
                          </a:solidFill>
                          <a:latin typeface="Calibri" panose="020F0502020204030204" pitchFamily="34" charset="0"/>
                          <a:ea typeface="+mn-ea"/>
                          <a:cs typeface="Microsoft Sans Serif" panose="020B0604020202020204" pitchFamily="34" charset="0"/>
                        </a:rPr>
                        <a:t>Queensland University of Technology, Brisbane,</a:t>
                      </a:r>
                      <a:r>
                        <a:rPr lang="en-US" sz="1000" kern="1200" baseline="0" dirty="0">
                          <a:solidFill>
                            <a:schemeClr val="tx1"/>
                          </a:solidFill>
                          <a:latin typeface="Calibri" panose="020F0502020204030204" pitchFamily="34" charset="0"/>
                          <a:ea typeface="+mn-ea"/>
                          <a:cs typeface="Microsoft Sans Serif" panose="020B0604020202020204" pitchFamily="34" charset="0"/>
                        </a:rPr>
                        <a:t> Australia</a:t>
                      </a:r>
                    </a:p>
                    <a:p>
                      <a:pPr marL="92075" indent="0" algn="l"/>
                      <a:r>
                        <a:rPr lang="en-US" sz="1000" i="1" kern="1200" baseline="0" dirty="0">
                          <a:solidFill>
                            <a:schemeClr val="tx1"/>
                          </a:solidFill>
                          <a:latin typeface="Calibri" panose="020F0502020204030204" pitchFamily="34" charset="0"/>
                          <a:ea typeface="+mn-ea"/>
                          <a:cs typeface="Microsoft Sans Serif" panose="020B0604020202020204" pitchFamily="34" charset="0"/>
                        </a:rPr>
                        <a:t>International Business</a:t>
                      </a:r>
                    </a:p>
                    <a:p>
                      <a:pPr marL="92075" indent="0" algn="l"/>
                      <a:r>
                        <a:rPr lang="en-GB" sz="1000" i="1" kern="1200" baseline="0" dirty="0">
                          <a:solidFill>
                            <a:schemeClr val="tx1"/>
                          </a:solidFill>
                          <a:latin typeface="Calibri" panose="020F0502020204030204" pitchFamily="34" charset="0"/>
                          <a:ea typeface="+mn-ea"/>
                          <a:cs typeface="Microsoft Sans Serif" panose="020B0604020202020204" pitchFamily="34" charset="0"/>
                        </a:rPr>
                        <a:t>Exchange Semester at Fu Jen Catholic University, Taipei, Taiwan </a:t>
                      </a:r>
                      <a:endParaRPr lang="en-US" sz="1000" i="1" kern="1200" baseline="0" dirty="0">
                        <a:solidFill>
                          <a:schemeClr val="tx1"/>
                        </a:solidFill>
                        <a:latin typeface="Calibri" panose="020F0502020204030204" pitchFamily="34" charset="0"/>
                        <a:ea typeface="+mn-ea"/>
                        <a:cs typeface="Microsoft Sans Serif" panose="020B0604020202020204" pitchFamily="34" charset="0"/>
                      </a:endParaRPr>
                    </a:p>
                  </a:txBody>
                  <a:tcPr marL="144000" marR="36000" marT="144000" marB="36000" anchor="ctr"/>
                </a:tc>
                <a:extLst>
                  <a:ext uri="{0D108BD9-81ED-4DB2-BD59-A6C34878D82A}">
                    <a16:rowId xmlns:a16="http://schemas.microsoft.com/office/drawing/2014/main" val="10000"/>
                  </a:ext>
                </a:extLst>
              </a:tr>
              <a:tr h="397973">
                <a:tc>
                  <a:txBody>
                    <a:bodyPr/>
                    <a:lstStyle/>
                    <a:p>
                      <a:pPr algn="l"/>
                      <a:r>
                        <a:rPr lang="en-US" sz="1000" kern="1200" dirty="0">
                          <a:solidFill>
                            <a:schemeClr val="tx1"/>
                          </a:solidFill>
                          <a:latin typeface="Calibri" panose="020F0502020204030204" pitchFamily="34" charset="0"/>
                          <a:ea typeface="+mn-ea"/>
                          <a:cs typeface="Microsoft Sans Serif" panose="020B0604020202020204" pitchFamily="34" charset="0"/>
                        </a:rPr>
                        <a:t>Bachelor of Science</a:t>
                      </a:r>
                    </a:p>
                    <a:p>
                      <a:pPr algn="l"/>
                      <a:r>
                        <a:rPr lang="en-US" sz="1000" kern="1200" dirty="0">
                          <a:solidFill>
                            <a:schemeClr val="tx1"/>
                          </a:solidFill>
                          <a:latin typeface="Calibri" panose="020F0502020204030204" pitchFamily="34" charset="0"/>
                          <a:ea typeface="+mn-ea"/>
                          <a:cs typeface="Microsoft Sans Serif" panose="020B0604020202020204" pitchFamily="34" charset="0"/>
                        </a:rPr>
                        <a:t>Sep ’13</a:t>
                      </a:r>
                      <a:r>
                        <a:rPr lang="en-US" sz="1000" kern="1200" baseline="0" dirty="0">
                          <a:solidFill>
                            <a:schemeClr val="tx1"/>
                          </a:solidFill>
                          <a:latin typeface="Calibri" panose="020F0502020204030204" pitchFamily="34" charset="0"/>
                          <a:ea typeface="+mn-ea"/>
                          <a:cs typeface="Microsoft Sans Serif" panose="020B0604020202020204" pitchFamily="34" charset="0"/>
                        </a:rPr>
                        <a:t> – Jul ‘17</a:t>
                      </a:r>
                      <a:r>
                        <a:rPr lang="en-US" sz="1000" kern="1200" dirty="0">
                          <a:solidFill>
                            <a:schemeClr val="tx1"/>
                          </a:solidFill>
                          <a:latin typeface="Calibri" panose="020F0502020204030204" pitchFamily="34" charset="0"/>
                          <a:ea typeface="+mn-ea"/>
                          <a:cs typeface="Microsoft Sans Serif" panose="020B0604020202020204" pitchFamily="34" charset="0"/>
                        </a:rPr>
                        <a:t> </a:t>
                      </a:r>
                      <a:endParaRPr lang="nl-NL" sz="1000" b="0" kern="1200" baseline="0" dirty="0">
                        <a:solidFill>
                          <a:schemeClr val="tx1"/>
                        </a:solidFill>
                        <a:latin typeface="Calibri" panose="020F0502020204030204" pitchFamily="34" charset="0"/>
                        <a:ea typeface="+mn-ea"/>
                        <a:cs typeface="+mn-cs"/>
                      </a:endParaRPr>
                    </a:p>
                  </a:txBody>
                  <a:tcPr marL="144000" marR="36000" marT="144000" marB="36000"/>
                </a:tc>
                <a:tc>
                  <a:txBody>
                    <a:bodyPr/>
                    <a:lstStyle/>
                    <a:p>
                      <a:pPr marL="177800" indent="0" algn="l">
                        <a:spcAft>
                          <a:spcPts val="300"/>
                        </a:spcAft>
                        <a:buFont typeface="Arial" panose="020B0604020202020204" pitchFamily="34" charset="0"/>
                        <a:buNone/>
                        <a:tabLst>
                          <a:tab pos="449580" algn="l"/>
                        </a:tabLst>
                      </a:pPr>
                      <a:r>
                        <a:rPr lang="en-US" sz="1000" kern="1200" dirty="0" err="1">
                          <a:solidFill>
                            <a:schemeClr val="tx1"/>
                          </a:solidFill>
                          <a:latin typeface="Calibri" panose="020F0502020204030204" pitchFamily="34" charset="0"/>
                          <a:ea typeface="+mn-ea"/>
                          <a:cs typeface="Microsoft Sans Serif" panose="020B0604020202020204" pitchFamily="34" charset="0"/>
                        </a:rPr>
                        <a:t>Fontys</a:t>
                      </a:r>
                      <a:r>
                        <a:rPr lang="en-US" sz="1000" kern="1200" baseline="0" dirty="0">
                          <a:solidFill>
                            <a:schemeClr val="tx1"/>
                          </a:solidFill>
                          <a:latin typeface="Calibri" panose="020F0502020204030204" pitchFamily="34" charset="0"/>
                          <a:ea typeface="+mn-ea"/>
                          <a:cs typeface="Microsoft Sans Serif" panose="020B0604020202020204" pitchFamily="34" charset="0"/>
                        </a:rPr>
                        <a:t> </a:t>
                      </a:r>
                      <a:r>
                        <a:rPr lang="en-US" sz="1000" kern="1200" baseline="0" dirty="0" err="1">
                          <a:solidFill>
                            <a:schemeClr val="tx1"/>
                          </a:solidFill>
                          <a:latin typeface="Calibri" panose="020F0502020204030204" pitchFamily="34" charset="0"/>
                          <a:ea typeface="+mn-ea"/>
                          <a:cs typeface="Microsoft Sans Serif" panose="020B0604020202020204" pitchFamily="34" charset="0"/>
                        </a:rPr>
                        <a:t>Hogeschool</a:t>
                      </a:r>
                      <a:r>
                        <a:rPr lang="en-US" sz="1000" kern="1200" baseline="0" dirty="0">
                          <a:solidFill>
                            <a:schemeClr val="tx1"/>
                          </a:solidFill>
                          <a:latin typeface="Calibri" panose="020F0502020204030204" pitchFamily="34" charset="0"/>
                          <a:ea typeface="+mn-ea"/>
                          <a:cs typeface="Microsoft Sans Serif" panose="020B0604020202020204" pitchFamily="34" charset="0"/>
                        </a:rPr>
                        <a:t> </a:t>
                      </a:r>
                      <a:r>
                        <a:rPr lang="en-US" sz="1000" kern="1200" baseline="0" dirty="0" err="1">
                          <a:solidFill>
                            <a:schemeClr val="tx1"/>
                          </a:solidFill>
                          <a:latin typeface="Calibri" panose="020F0502020204030204" pitchFamily="34" charset="0"/>
                          <a:ea typeface="+mn-ea"/>
                          <a:cs typeface="Microsoft Sans Serif" panose="020B0604020202020204" pitchFamily="34" charset="0"/>
                        </a:rPr>
                        <a:t>FHTenL</a:t>
                      </a:r>
                      <a:r>
                        <a:rPr lang="en-US" sz="1000" kern="1200" baseline="0" dirty="0">
                          <a:solidFill>
                            <a:schemeClr val="tx1"/>
                          </a:solidFill>
                          <a:latin typeface="Calibri" panose="020F0502020204030204" pitchFamily="34" charset="0"/>
                          <a:ea typeface="+mn-ea"/>
                          <a:cs typeface="Microsoft Sans Serif" panose="020B0604020202020204" pitchFamily="34" charset="0"/>
                        </a:rPr>
                        <a:t>, Venlo, The Netherlands</a:t>
                      </a:r>
                    </a:p>
                    <a:p>
                      <a:pPr marL="177800" indent="0" algn="l">
                        <a:spcAft>
                          <a:spcPts val="300"/>
                        </a:spcAft>
                        <a:buFont typeface="Arial" panose="020B0604020202020204" pitchFamily="34" charset="0"/>
                        <a:buNone/>
                        <a:tabLst>
                          <a:tab pos="449580" algn="l"/>
                        </a:tabLst>
                      </a:pPr>
                      <a:r>
                        <a:rPr lang="en-US" sz="1000" i="1" kern="1200" baseline="0" dirty="0">
                          <a:solidFill>
                            <a:schemeClr val="tx1"/>
                          </a:solidFill>
                          <a:latin typeface="Calibri" panose="020F0502020204030204" pitchFamily="34" charset="0"/>
                          <a:ea typeface="+mn-ea"/>
                          <a:cs typeface="Microsoft Sans Serif" panose="020B0604020202020204" pitchFamily="34" charset="0"/>
                        </a:rPr>
                        <a:t>Mechanical Engineering</a:t>
                      </a:r>
                    </a:p>
                  </a:txBody>
                  <a:tcPr marL="44450" marR="44450" marT="0" marB="0" anchor="ctr"/>
                </a:tc>
                <a:extLst>
                  <a:ext uri="{0D108BD9-81ED-4DB2-BD59-A6C34878D82A}">
                    <a16:rowId xmlns:a16="http://schemas.microsoft.com/office/drawing/2014/main" val="1909514955"/>
                  </a:ext>
                </a:extLst>
              </a:tr>
              <a:tr h="397973">
                <a:tc>
                  <a:txBody>
                    <a:bodyPr/>
                    <a:lstStyle/>
                    <a:p>
                      <a:pPr algn="l"/>
                      <a:r>
                        <a:rPr lang="nl-NL" sz="1000" b="0" kern="1200" baseline="0" dirty="0">
                          <a:solidFill>
                            <a:schemeClr val="tx1"/>
                          </a:solidFill>
                          <a:latin typeface="Calibri" panose="020F0502020204030204" pitchFamily="34" charset="0"/>
                          <a:ea typeface="+mn-ea"/>
                          <a:cs typeface="+mn-cs"/>
                        </a:rPr>
                        <a:t>Training</a:t>
                      </a:r>
                    </a:p>
                  </a:txBody>
                  <a:tcPr marL="144000" marR="36000" marT="144000" marB="36000"/>
                </a:tc>
                <a:tc>
                  <a:txBody>
                    <a:bodyPr/>
                    <a:lstStyle/>
                    <a:p>
                      <a:pPr marL="177800" indent="0" algn="l">
                        <a:spcAft>
                          <a:spcPts val="300"/>
                        </a:spcAft>
                        <a:buFont typeface="Arial" panose="020B0604020202020204" pitchFamily="34" charset="0"/>
                        <a:buNone/>
                        <a:tabLst>
                          <a:tab pos="449580" algn="l"/>
                        </a:tabLst>
                      </a:pPr>
                      <a:r>
                        <a:rPr lang="en-US" sz="1000" i="0" kern="1200" baseline="0" dirty="0">
                          <a:solidFill>
                            <a:schemeClr val="tx1"/>
                          </a:solidFill>
                          <a:latin typeface="Calibri" panose="020F0502020204030204" pitchFamily="34" charset="0"/>
                          <a:ea typeface="+mn-ea"/>
                          <a:cs typeface="Microsoft Sans Serif" panose="020B0604020202020204" pitchFamily="34" charset="0"/>
                        </a:rPr>
                        <a:t>Google Cloud Platform – Certified Professional Machine Learning Engineer, Tableau Fundamentals/Advanced</a:t>
                      </a:r>
                      <a:r>
                        <a:rPr lang="en-US" sz="1000" i="0" kern="1200" baseline="0">
                          <a:solidFill>
                            <a:schemeClr val="tx1"/>
                          </a:solidFill>
                          <a:latin typeface="Calibri" panose="020F0502020204030204" pitchFamily="34" charset="0"/>
                          <a:ea typeface="+mn-ea"/>
                          <a:cs typeface="Microsoft Sans Serif" panose="020B0604020202020204" pitchFamily="34" charset="0"/>
                        </a:rPr>
                        <a:t>, SQL Fundamentals, AWS</a:t>
                      </a:r>
                      <a:r>
                        <a:rPr lang="en-US" sz="1000" i="0" kern="1200" baseline="0" dirty="0">
                          <a:solidFill>
                            <a:schemeClr val="tx1"/>
                          </a:solidFill>
                          <a:latin typeface="Calibri" panose="020F0502020204030204" pitchFamily="34" charset="0"/>
                          <a:ea typeface="+mn-ea"/>
                          <a:cs typeface="Microsoft Sans Serif" panose="020B0604020202020204" pitchFamily="34" charset="0"/>
                        </a:rPr>
                        <a:t>/Data Warehousing Basics, Qlik Fundamentals, MongoDB, Azure Fundamentals, Python Deep learning, Python Computer Vision, Neo4J Intermediate, Azure AZ-900 Fundamentals, Python OOP, Advanced QlikView Developer</a:t>
                      </a:r>
                    </a:p>
                  </a:txBody>
                  <a:tcPr marL="44450" marR="44450" marT="0" marB="0" anchor="ctr"/>
                </a:tc>
                <a:extLst>
                  <a:ext uri="{0D108BD9-81ED-4DB2-BD59-A6C34878D82A}">
                    <a16:rowId xmlns:a16="http://schemas.microsoft.com/office/drawing/2014/main" val="833820250"/>
                  </a:ext>
                </a:extLst>
              </a:tr>
            </a:tbl>
          </a:graphicData>
        </a:graphic>
      </p:graphicFrame>
      <p:grpSp>
        <p:nvGrpSpPr>
          <p:cNvPr id="24" name="Groep 23">
            <a:extLst>
              <a:ext uri="{FF2B5EF4-FFF2-40B4-BE49-F238E27FC236}">
                <a16:creationId xmlns:a16="http://schemas.microsoft.com/office/drawing/2014/main" id="{CFDACCA5-9F67-4B1D-ABB4-5E8690CC6762}"/>
              </a:ext>
            </a:extLst>
          </p:cNvPr>
          <p:cNvGrpSpPr/>
          <p:nvPr/>
        </p:nvGrpSpPr>
        <p:grpSpPr>
          <a:xfrm>
            <a:off x="0" y="6223368"/>
            <a:ext cx="6749576" cy="255612"/>
            <a:chOff x="0" y="8493256"/>
            <a:chExt cx="6749576" cy="255612"/>
          </a:xfrm>
        </p:grpSpPr>
        <p:sp>
          <p:nvSpPr>
            <p:cNvPr id="165" name="Title 6"/>
            <p:cNvSpPr txBox="1">
              <a:spLocks/>
            </p:cNvSpPr>
            <p:nvPr/>
          </p:nvSpPr>
          <p:spPr>
            <a:xfrm>
              <a:off x="494482" y="8496868"/>
              <a:ext cx="1429046" cy="252000"/>
            </a:xfrm>
            <a:prstGeom prst="rect">
              <a:avLst/>
            </a:prstGeom>
            <a:solidFill>
              <a:schemeClr val="bg1"/>
            </a:solidFill>
          </p:spPr>
          <p:txBody>
            <a:bodyPr anchor="ctr"/>
            <a:lstStyle>
              <a:lvl1pPr algn="l" defTabSz="1320759" rtl="0" eaLnBrk="1" latinLnBrk="0" hangingPunct="1">
                <a:lnSpc>
                  <a:spcPct val="90000"/>
                </a:lnSpc>
                <a:spcBef>
                  <a:spcPct val="0"/>
                </a:spcBef>
                <a:buNone/>
                <a:defRPr sz="1000" kern="1200" cap="all" spc="300" baseline="0">
                  <a:solidFill>
                    <a:schemeClr val="tx1"/>
                  </a:solidFill>
                  <a:latin typeface="+mn-lt"/>
                  <a:ea typeface="+mj-ea"/>
                  <a:cs typeface="+mj-cs"/>
                </a:defRPr>
              </a:lvl1pPr>
            </a:lstStyle>
            <a:p>
              <a:r>
                <a:rPr lang="en-GB" sz="1100" b="1" dirty="0">
                  <a:solidFill>
                    <a:schemeClr val="tx1">
                      <a:lumMod val="50000"/>
                    </a:schemeClr>
                  </a:solidFill>
                </a:rPr>
                <a:t>LANGUAGES</a:t>
              </a:r>
              <a:endParaRPr lang="nl-NL" sz="1100" b="1" dirty="0">
                <a:solidFill>
                  <a:schemeClr val="tx1">
                    <a:lumMod val="50000"/>
                  </a:schemeClr>
                </a:solidFill>
              </a:endParaRPr>
            </a:p>
          </p:txBody>
        </p:sp>
        <p:sp>
          <p:nvSpPr>
            <p:cNvPr id="167" name="Title 6"/>
            <p:cNvSpPr txBox="1">
              <a:spLocks/>
            </p:cNvSpPr>
            <p:nvPr/>
          </p:nvSpPr>
          <p:spPr>
            <a:xfrm>
              <a:off x="3171429" y="8493256"/>
              <a:ext cx="1247188" cy="252000"/>
            </a:xfrm>
            <a:prstGeom prst="rect">
              <a:avLst/>
            </a:prstGeom>
            <a:solidFill>
              <a:schemeClr val="bg1"/>
            </a:solidFill>
          </p:spPr>
          <p:txBody>
            <a:bodyPr anchor="ctr"/>
            <a:lstStyle>
              <a:lvl1pPr algn="l" defTabSz="1320759" rtl="0" eaLnBrk="1" latinLnBrk="0" hangingPunct="1">
                <a:lnSpc>
                  <a:spcPct val="90000"/>
                </a:lnSpc>
                <a:spcBef>
                  <a:spcPct val="0"/>
                </a:spcBef>
                <a:buNone/>
                <a:defRPr sz="1000" kern="1200" cap="all" spc="300" baseline="0">
                  <a:solidFill>
                    <a:schemeClr val="tx1"/>
                  </a:solidFill>
                  <a:latin typeface="+mn-lt"/>
                  <a:ea typeface="+mj-ea"/>
                  <a:cs typeface="+mj-cs"/>
                </a:defRPr>
              </a:lvl1pPr>
            </a:lstStyle>
            <a:p>
              <a:r>
                <a:rPr lang="nl-NL" sz="1100" b="1" dirty="0">
                  <a:solidFill>
                    <a:schemeClr val="tx1">
                      <a:lumMod val="50000"/>
                    </a:schemeClr>
                  </a:solidFill>
                </a:rPr>
                <a:t>Tools</a:t>
              </a:r>
            </a:p>
          </p:txBody>
        </p:sp>
        <p:cxnSp>
          <p:nvCxnSpPr>
            <p:cNvPr id="172" name="Straight Connector 136"/>
            <p:cNvCxnSpPr>
              <a:stCxn id="165" idx="3"/>
              <a:endCxn id="167" idx="1"/>
            </p:cNvCxnSpPr>
            <p:nvPr/>
          </p:nvCxnSpPr>
          <p:spPr>
            <a:xfrm flipV="1">
              <a:off x="1923528" y="8619256"/>
              <a:ext cx="1247901" cy="3612"/>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73" name="Straight Connector 114"/>
            <p:cNvCxnSpPr>
              <a:endCxn id="165" idx="1"/>
            </p:cNvCxnSpPr>
            <p:nvPr/>
          </p:nvCxnSpPr>
          <p:spPr>
            <a:xfrm>
              <a:off x="0" y="8622868"/>
              <a:ext cx="494482" cy="0"/>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75" name="Straight Connector 136"/>
            <p:cNvCxnSpPr/>
            <p:nvPr/>
          </p:nvCxnSpPr>
          <p:spPr>
            <a:xfrm>
              <a:off x="3960999" y="8619256"/>
              <a:ext cx="2788577" cy="1"/>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grpSp>
      <p:sp>
        <p:nvSpPr>
          <p:cNvPr id="166" name="TextBox 47"/>
          <p:cNvSpPr txBox="1"/>
          <p:nvPr/>
        </p:nvSpPr>
        <p:spPr>
          <a:xfrm>
            <a:off x="-37930" y="6537270"/>
            <a:ext cx="799930" cy="630942"/>
          </a:xfrm>
          <a:prstGeom prst="rect">
            <a:avLst/>
          </a:prstGeom>
          <a:noFill/>
        </p:spPr>
        <p:txBody>
          <a:bodyPr wrap="square" rtlCol="0">
            <a:spAutoFit/>
          </a:bodyPr>
          <a:lstStyle/>
          <a:p>
            <a:pPr algn="r">
              <a:spcAft>
                <a:spcPts val="300"/>
              </a:spcAft>
            </a:pPr>
            <a:r>
              <a:rPr lang="en-US" sz="1000" dirty="0"/>
              <a:t>English</a:t>
            </a:r>
          </a:p>
          <a:p>
            <a:pPr algn="r">
              <a:spcAft>
                <a:spcPts val="300"/>
              </a:spcAft>
            </a:pPr>
            <a:r>
              <a:rPr lang="en-US" sz="1000" dirty="0"/>
              <a:t>Dutch</a:t>
            </a:r>
          </a:p>
          <a:p>
            <a:pPr algn="r">
              <a:spcAft>
                <a:spcPts val="300"/>
              </a:spcAft>
            </a:pPr>
            <a:r>
              <a:rPr lang="en-GB" sz="1000" dirty="0"/>
              <a:t>German</a:t>
            </a:r>
            <a:endParaRPr lang="en-US" sz="1000" dirty="0"/>
          </a:p>
        </p:txBody>
      </p:sp>
      <p:sp>
        <p:nvSpPr>
          <p:cNvPr id="199" name="Oval 23"/>
          <p:cNvSpPr/>
          <p:nvPr/>
        </p:nvSpPr>
        <p:spPr>
          <a:xfrm>
            <a:off x="775780" y="6600186"/>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00" name="Oval 49"/>
          <p:cNvSpPr/>
          <p:nvPr/>
        </p:nvSpPr>
        <p:spPr>
          <a:xfrm>
            <a:off x="945640" y="6598592"/>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01" name="Oval 50"/>
          <p:cNvSpPr/>
          <p:nvPr/>
        </p:nvSpPr>
        <p:spPr>
          <a:xfrm>
            <a:off x="1115500" y="6598592"/>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02" name="Oval 51"/>
          <p:cNvSpPr/>
          <p:nvPr/>
        </p:nvSpPr>
        <p:spPr>
          <a:xfrm>
            <a:off x="1285360" y="6596998"/>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03" name="Oval 52"/>
          <p:cNvSpPr/>
          <p:nvPr/>
        </p:nvSpPr>
        <p:spPr>
          <a:xfrm>
            <a:off x="1455220" y="6596998"/>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94" name="Oval 54"/>
          <p:cNvSpPr/>
          <p:nvPr/>
        </p:nvSpPr>
        <p:spPr>
          <a:xfrm>
            <a:off x="775780" y="6795396"/>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95" name="Oval 55"/>
          <p:cNvSpPr/>
          <p:nvPr/>
        </p:nvSpPr>
        <p:spPr>
          <a:xfrm>
            <a:off x="945640" y="6793802"/>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96" name="Oval 56"/>
          <p:cNvSpPr/>
          <p:nvPr/>
        </p:nvSpPr>
        <p:spPr>
          <a:xfrm>
            <a:off x="1115500" y="6793802"/>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97" name="Oval 57"/>
          <p:cNvSpPr/>
          <p:nvPr/>
        </p:nvSpPr>
        <p:spPr>
          <a:xfrm>
            <a:off x="1285360" y="6792208"/>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98" name="Oval 58"/>
          <p:cNvSpPr/>
          <p:nvPr/>
        </p:nvSpPr>
        <p:spPr>
          <a:xfrm>
            <a:off x="1455220" y="6792208"/>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84" name="Oval 132"/>
          <p:cNvSpPr/>
          <p:nvPr/>
        </p:nvSpPr>
        <p:spPr>
          <a:xfrm>
            <a:off x="775780" y="6979023"/>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85" name="Oval 133"/>
          <p:cNvSpPr/>
          <p:nvPr/>
        </p:nvSpPr>
        <p:spPr>
          <a:xfrm>
            <a:off x="945640" y="6977429"/>
            <a:ext cx="126000" cy="126000"/>
          </a:xfrm>
          <a:prstGeom prst="ellipse">
            <a:avLst/>
          </a:prstGeom>
          <a:solidFill>
            <a:schemeClr val="tx1"/>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87" name="Oval 135"/>
          <p:cNvSpPr/>
          <p:nvPr/>
        </p:nvSpPr>
        <p:spPr>
          <a:xfrm>
            <a:off x="1285360" y="6975835"/>
            <a:ext cx="126000" cy="126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8" name="Oval 137"/>
          <p:cNvSpPr/>
          <p:nvPr/>
        </p:nvSpPr>
        <p:spPr>
          <a:xfrm>
            <a:off x="1455220" y="6975835"/>
            <a:ext cx="126000" cy="126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7" name="Picture 5">
            <a:extLst>
              <a:ext uri="{FF2B5EF4-FFF2-40B4-BE49-F238E27FC236}">
                <a16:creationId xmlns:a16="http://schemas.microsoft.com/office/drawing/2014/main" id="{76349CB8-3EB5-45B1-B4AE-9621D68C4544}"/>
              </a:ext>
            </a:extLst>
          </p:cNvPr>
          <p:cNvPicPr>
            <a:picLocks noChangeAspect="1"/>
          </p:cNvPicPr>
          <p:nvPr/>
        </p:nvPicPr>
        <p:blipFill>
          <a:blip r:embed="rId5"/>
          <a:stretch>
            <a:fillRect/>
          </a:stretch>
        </p:blipFill>
        <p:spPr>
          <a:xfrm>
            <a:off x="0" y="9664810"/>
            <a:ext cx="6858000" cy="241191"/>
          </a:xfrm>
          <a:prstGeom prst="rect">
            <a:avLst/>
          </a:prstGeom>
        </p:spPr>
      </p:pic>
      <p:pic>
        <p:nvPicPr>
          <p:cNvPr id="108" name="Picture 7">
            <a:extLst>
              <a:ext uri="{FF2B5EF4-FFF2-40B4-BE49-F238E27FC236}">
                <a16:creationId xmlns:a16="http://schemas.microsoft.com/office/drawing/2014/main" id="{A3471FB5-E0BE-466D-A9D0-70D4066B07CD}"/>
              </a:ext>
            </a:extLst>
          </p:cNvPr>
          <p:cNvPicPr>
            <a:picLocks noChangeAspect="1"/>
          </p:cNvPicPr>
          <p:nvPr/>
        </p:nvPicPr>
        <p:blipFill>
          <a:blip r:embed="rId6"/>
          <a:stretch>
            <a:fillRect/>
          </a:stretch>
        </p:blipFill>
        <p:spPr bwMode="black">
          <a:xfrm>
            <a:off x="5021031" y="409903"/>
            <a:ext cx="1704217" cy="365760"/>
          </a:xfrm>
          <a:prstGeom prst="rect">
            <a:avLst/>
          </a:prstGeom>
        </p:spPr>
      </p:pic>
      <p:grpSp>
        <p:nvGrpSpPr>
          <p:cNvPr id="11" name="Groep 10">
            <a:extLst>
              <a:ext uri="{FF2B5EF4-FFF2-40B4-BE49-F238E27FC236}">
                <a16:creationId xmlns:a16="http://schemas.microsoft.com/office/drawing/2014/main" id="{D4958C44-D249-4A0C-A2DD-51276FEF74B9}"/>
              </a:ext>
            </a:extLst>
          </p:cNvPr>
          <p:cNvGrpSpPr/>
          <p:nvPr/>
        </p:nvGrpSpPr>
        <p:grpSpPr>
          <a:xfrm>
            <a:off x="3913852" y="843602"/>
            <a:ext cx="223088" cy="798399"/>
            <a:chOff x="7356310" y="695139"/>
            <a:chExt cx="223088" cy="798399"/>
          </a:xfrm>
        </p:grpSpPr>
        <p:pic>
          <p:nvPicPr>
            <p:cNvPr id="115" name="Picture 9">
              <a:extLst>
                <a:ext uri="{FF2B5EF4-FFF2-40B4-BE49-F238E27FC236}">
                  <a16:creationId xmlns:a16="http://schemas.microsoft.com/office/drawing/2014/main" id="{27334BCC-8E8E-40CC-AEA1-60CE9F64F998}"/>
                </a:ext>
              </a:extLst>
            </p:cNvPr>
            <p:cNvPicPr preferRelativeResize="0">
              <a:picLocks/>
            </p:cNvPicPr>
            <p:nvPr/>
          </p:nvPicPr>
          <p:blipFill>
            <a:blip r:embed="rId7" cstate="print">
              <a:duotone>
                <a:srgbClr val="0033A0">
                  <a:shade val="45000"/>
                  <a:satMod val="135000"/>
                </a:srgbClr>
                <a:prstClr val="white"/>
              </a:duotone>
              <a:extLst>
                <a:ext uri="{28A0092B-C50C-407E-A947-70E740481C1C}">
                  <a14:useLocalDpi xmlns:a14="http://schemas.microsoft.com/office/drawing/2010/main" val="0"/>
                </a:ext>
              </a:extLst>
            </a:blip>
            <a:stretch>
              <a:fillRect/>
            </a:stretch>
          </p:blipFill>
          <p:spPr>
            <a:xfrm>
              <a:off x="7356310" y="695139"/>
              <a:ext cx="216000" cy="216000"/>
            </a:xfrm>
            <a:prstGeom prst="rect">
              <a:avLst/>
            </a:prstGeom>
          </p:spPr>
        </p:pic>
        <p:pic>
          <p:nvPicPr>
            <p:cNvPr id="114" name="Picture 8">
              <a:extLst>
                <a:ext uri="{FF2B5EF4-FFF2-40B4-BE49-F238E27FC236}">
                  <a16:creationId xmlns:a16="http://schemas.microsoft.com/office/drawing/2014/main" id="{3FD0C634-51A7-44EC-9A91-480C9E0694C6}"/>
                </a:ext>
              </a:extLst>
            </p:cNvPr>
            <p:cNvPicPr preferRelativeResize="0">
              <a:picLocks/>
            </p:cNvPicPr>
            <p:nvPr/>
          </p:nvPicPr>
          <p:blipFill>
            <a:blip r:embed="rId8" cstate="print">
              <a:duotone>
                <a:srgbClr val="0033A0">
                  <a:shade val="45000"/>
                  <a:satMod val="135000"/>
                </a:srgbClr>
                <a:prstClr val="white"/>
              </a:duotone>
              <a:extLst>
                <a:ext uri="{28A0092B-C50C-407E-A947-70E740481C1C}">
                  <a14:useLocalDpi xmlns:a14="http://schemas.microsoft.com/office/drawing/2010/main" val="0"/>
                </a:ext>
              </a:extLst>
            </a:blip>
            <a:stretch>
              <a:fillRect/>
            </a:stretch>
          </p:blipFill>
          <p:spPr>
            <a:xfrm>
              <a:off x="7363398" y="993427"/>
              <a:ext cx="216000" cy="216000"/>
            </a:xfrm>
            <a:prstGeom prst="rect">
              <a:avLst/>
            </a:prstGeom>
          </p:spPr>
        </p:pic>
        <p:pic>
          <p:nvPicPr>
            <p:cNvPr id="116" name="Picture 154">
              <a:extLst>
                <a:ext uri="{FF2B5EF4-FFF2-40B4-BE49-F238E27FC236}">
                  <a16:creationId xmlns:a16="http://schemas.microsoft.com/office/drawing/2014/main" id="{0A166DBF-2EA3-4280-8EED-29A0E19BBD5E}"/>
                </a:ext>
              </a:extLst>
            </p:cNvPr>
            <p:cNvPicPr preferRelativeResize="0">
              <a:picLocks/>
            </p:cNvPicPr>
            <p:nvPr/>
          </p:nvPicPr>
          <p:blipFill rotWithShape="1">
            <a:blip r:embed="rId9" cstate="print">
              <a:duotone>
                <a:srgbClr val="0033A0">
                  <a:shade val="45000"/>
                  <a:satMod val="135000"/>
                </a:srgbClr>
                <a:prstClr val="white"/>
              </a:duotone>
              <a:extLst>
                <a:ext uri="{28A0092B-C50C-407E-A947-70E740481C1C}">
                  <a14:useLocalDpi xmlns:a14="http://schemas.microsoft.com/office/drawing/2010/main" val="0"/>
                </a:ext>
              </a:extLst>
            </a:blip>
            <a:srcRect t="9134"/>
            <a:stretch/>
          </p:blipFill>
          <p:spPr>
            <a:xfrm>
              <a:off x="7363398" y="1277538"/>
              <a:ext cx="216000" cy="216000"/>
            </a:xfrm>
            <a:prstGeom prst="rect">
              <a:avLst/>
            </a:prstGeom>
          </p:spPr>
        </p:pic>
      </p:grpSp>
      <p:sp>
        <p:nvSpPr>
          <p:cNvPr id="14" name="Rectangle 13"/>
          <p:cNvSpPr/>
          <p:nvPr/>
        </p:nvSpPr>
        <p:spPr>
          <a:xfrm>
            <a:off x="30049" y="1824969"/>
            <a:ext cx="4759786" cy="1453475"/>
          </a:xfrm>
          <a:prstGeom prst="rect">
            <a:avLst/>
          </a:prstGeom>
        </p:spPr>
        <p:txBody>
          <a:bodyPr wrap="square">
            <a:spAutoFit/>
          </a:bodyPr>
          <a:lstStyle/>
          <a:p>
            <a:pPr algn="just">
              <a:lnSpc>
                <a:spcPct val="150000"/>
              </a:lnSpc>
            </a:pPr>
            <a:r>
              <a:rPr lang="en-GB" sz="1000" dirty="0">
                <a:latin typeface="Calibri" panose="020F0502020204030204" pitchFamily="34" charset="0"/>
              </a:rPr>
              <a:t>Bart developed an analytical mindset and open, global perspective throughout his studies with a background in engineering and business. While at Cognizant Bart has worked on several projects in Philips ranging from BI, data engineering, and automation to data science projects including anomaly detection in time-series and insight generation using NLP. Bart not only has a diverse set of skills but can adjust quickly to new environments, is critical, and goes the extra mile. </a:t>
            </a:r>
            <a:endParaRPr lang="en-US" sz="1000" b="1" dirty="0">
              <a:latin typeface="Calibri" panose="020F0502020204030204" pitchFamily="34" charset="0"/>
            </a:endParaRPr>
          </a:p>
        </p:txBody>
      </p:sp>
      <p:sp>
        <p:nvSpPr>
          <p:cNvPr id="118" name="Picture Placeholder 24"/>
          <p:cNvSpPr txBox="1">
            <a:spLocks/>
          </p:cNvSpPr>
          <p:nvPr/>
        </p:nvSpPr>
        <p:spPr>
          <a:xfrm>
            <a:off x="30049" y="465725"/>
            <a:ext cx="1080000" cy="1080000"/>
          </a:xfrm>
          <a:prstGeom prst="ellipse">
            <a:avLst/>
          </a:prstGeom>
        </p:spPr>
      </p:sp>
      <p:grpSp>
        <p:nvGrpSpPr>
          <p:cNvPr id="121" name="Groep 27">
            <a:extLst>
              <a:ext uri="{FF2B5EF4-FFF2-40B4-BE49-F238E27FC236}">
                <a16:creationId xmlns:a16="http://schemas.microsoft.com/office/drawing/2014/main" id="{9DD587BD-8E0E-4A07-9E73-08DA806CEDC6}"/>
              </a:ext>
            </a:extLst>
          </p:cNvPr>
          <p:cNvGrpSpPr/>
          <p:nvPr/>
        </p:nvGrpSpPr>
        <p:grpSpPr>
          <a:xfrm>
            <a:off x="0" y="5404620"/>
            <a:ext cx="6861074" cy="315443"/>
            <a:chOff x="0" y="2755874"/>
            <a:chExt cx="6861074" cy="286766"/>
          </a:xfrm>
        </p:grpSpPr>
        <p:sp>
          <p:nvSpPr>
            <p:cNvPr id="122" name="Title 6"/>
            <p:cNvSpPr txBox="1">
              <a:spLocks/>
            </p:cNvSpPr>
            <p:nvPr/>
          </p:nvSpPr>
          <p:spPr>
            <a:xfrm>
              <a:off x="494481" y="2755874"/>
              <a:ext cx="2744675" cy="286766"/>
            </a:xfrm>
            <a:prstGeom prst="rect">
              <a:avLst/>
            </a:prstGeom>
            <a:solidFill>
              <a:schemeClr val="bg1"/>
            </a:solidFill>
          </p:spPr>
          <p:txBody>
            <a:bodyPr anchor="ctr"/>
            <a:lstStyle>
              <a:lvl1pPr algn="l" defTabSz="1320759" rtl="0" eaLnBrk="1" latinLnBrk="0" hangingPunct="1">
                <a:lnSpc>
                  <a:spcPct val="90000"/>
                </a:lnSpc>
                <a:spcBef>
                  <a:spcPct val="0"/>
                </a:spcBef>
                <a:buNone/>
                <a:defRPr sz="1000" kern="1200" cap="all" spc="300" baseline="0">
                  <a:solidFill>
                    <a:schemeClr val="tx1"/>
                  </a:solidFill>
                  <a:latin typeface="+mn-lt"/>
                  <a:ea typeface="+mj-ea"/>
                  <a:cs typeface="+mj-cs"/>
                </a:defRPr>
              </a:lvl1pPr>
            </a:lstStyle>
            <a:p>
              <a:r>
                <a:rPr lang="en-GB" sz="1100" b="1" dirty="0">
                  <a:solidFill>
                    <a:schemeClr val="tx1">
                      <a:lumMod val="50000"/>
                    </a:schemeClr>
                  </a:solidFill>
                </a:rPr>
                <a:t>Major Achievements</a:t>
              </a:r>
              <a:endParaRPr lang="nl-NL" sz="1100" b="1" dirty="0">
                <a:solidFill>
                  <a:schemeClr val="tx1">
                    <a:lumMod val="50000"/>
                  </a:schemeClr>
                </a:solidFill>
              </a:endParaRPr>
            </a:p>
          </p:txBody>
        </p:sp>
        <p:cxnSp>
          <p:nvCxnSpPr>
            <p:cNvPr id="123" name="Straight Connector 122"/>
            <p:cNvCxnSpPr/>
            <p:nvPr/>
          </p:nvCxnSpPr>
          <p:spPr>
            <a:xfrm flipV="1">
              <a:off x="3002918" y="2882052"/>
              <a:ext cx="3858156" cy="16058"/>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24" name="Straight Connector 123"/>
            <p:cNvCxnSpPr>
              <a:endCxn id="122" idx="1"/>
            </p:cNvCxnSpPr>
            <p:nvPr/>
          </p:nvCxnSpPr>
          <p:spPr>
            <a:xfrm>
              <a:off x="0" y="2898109"/>
              <a:ext cx="494481" cy="1148"/>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grpSp>
      <p:sp>
        <p:nvSpPr>
          <p:cNvPr id="125" name="TextBox 25"/>
          <p:cNvSpPr txBox="1"/>
          <p:nvPr/>
        </p:nvSpPr>
        <p:spPr>
          <a:xfrm>
            <a:off x="199607" y="5670190"/>
            <a:ext cx="6297828" cy="430887"/>
          </a:xfrm>
          <a:prstGeom prst="rect">
            <a:avLst/>
          </a:prstGeom>
          <a:noFill/>
        </p:spPr>
        <p:txBody>
          <a:bodyPr wrap="square" rtlCol="0">
            <a:spAutoFit/>
          </a:bodyPr>
          <a:lstStyle/>
          <a:p>
            <a:pPr marL="171450" indent="-171450">
              <a:buFont typeface="Arial" panose="020B0604020202020204" pitchFamily="34" charset="0"/>
              <a:buChar char="•"/>
            </a:pPr>
            <a:r>
              <a:rPr lang="en-US" sz="1050" dirty="0">
                <a:latin typeface="Calibri" panose="020F0502020204030204" pitchFamily="34" charset="0"/>
              </a:rPr>
              <a:t>Graduated with Distinction</a:t>
            </a:r>
          </a:p>
          <a:p>
            <a:pPr marL="171450" indent="-171450">
              <a:buFont typeface="Arial" panose="020B0604020202020204" pitchFamily="34" charset="0"/>
              <a:buChar char="•"/>
            </a:pPr>
            <a:r>
              <a:rPr lang="en-US" sz="1050" dirty="0">
                <a:latin typeface="Calibri" panose="020F0502020204030204" pitchFamily="34" charset="0"/>
              </a:rPr>
              <a:t>Dean’s List for Academic Excellence 2</a:t>
            </a:r>
            <a:r>
              <a:rPr lang="en-US" sz="1050" baseline="30000" dirty="0">
                <a:latin typeface="Calibri" panose="020F0502020204030204" pitchFamily="34" charset="0"/>
              </a:rPr>
              <a:t>nd</a:t>
            </a:r>
            <a:r>
              <a:rPr lang="en-US" sz="1050" dirty="0">
                <a:latin typeface="Calibri" panose="020F0502020204030204" pitchFamily="34" charset="0"/>
              </a:rPr>
              <a:t> sem. ’18 &amp; 2</a:t>
            </a:r>
            <a:r>
              <a:rPr lang="en-US" sz="1050" baseline="30000" dirty="0">
                <a:latin typeface="Calibri" panose="020F0502020204030204" pitchFamily="34" charset="0"/>
              </a:rPr>
              <a:t>nd</a:t>
            </a:r>
            <a:r>
              <a:rPr lang="en-US" sz="1050" dirty="0">
                <a:latin typeface="Calibri" panose="020F0502020204030204" pitchFamily="34" charset="0"/>
              </a:rPr>
              <a:t> sem. ‘19</a:t>
            </a:r>
          </a:p>
        </p:txBody>
      </p:sp>
      <p:sp>
        <p:nvSpPr>
          <p:cNvPr id="133" name="TextBox 77"/>
          <p:cNvSpPr txBox="1"/>
          <p:nvPr/>
        </p:nvSpPr>
        <p:spPr>
          <a:xfrm>
            <a:off x="1366842" y="6467100"/>
            <a:ext cx="1331342" cy="246221"/>
          </a:xfrm>
          <a:prstGeom prst="rect">
            <a:avLst/>
          </a:prstGeom>
          <a:noFill/>
        </p:spPr>
        <p:txBody>
          <a:bodyPr wrap="square" rtlCol="0">
            <a:spAutoFit/>
          </a:bodyPr>
          <a:lstStyle/>
          <a:p>
            <a:pPr algn="r">
              <a:spcAft>
                <a:spcPts val="300"/>
              </a:spcAft>
            </a:pPr>
            <a:r>
              <a:rPr lang="en-US" sz="1000" dirty="0">
                <a:latin typeface="Calibri" panose="020F0502020204030204" pitchFamily="34" charset="0"/>
              </a:rPr>
              <a:t>MS Office</a:t>
            </a:r>
          </a:p>
        </p:txBody>
      </p:sp>
      <p:sp>
        <p:nvSpPr>
          <p:cNvPr id="134" name="Oval 79"/>
          <p:cNvSpPr/>
          <p:nvPr/>
        </p:nvSpPr>
        <p:spPr>
          <a:xfrm>
            <a:off x="2664339" y="6533714"/>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35" name="Oval 80"/>
          <p:cNvSpPr/>
          <p:nvPr/>
        </p:nvSpPr>
        <p:spPr>
          <a:xfrm>
            <a:off x="2834199" y="6532120"/>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36" name="Oval 81"/>
          <p:cNvSpPr/>
          <p:nvPr/>
        </p:nvSpPr>
        <p:spPr>
          <a:xfrm>
            <a:off x="3004059" y="6532120"/>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37" name="Oval 82"/>
          <p:cNvSpPr/>
          <p:nvPr/>
        </p:nvSpPr>
        <p:spPr>
          <a:xfrm>
            <a:off x="3173919" y="6530526"/>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38" name="Oval 83"/>
          <p:cNvSpPr/>
          <p:nvPr/>
        </p:nvSpPr>
        <p:spPr>
          <a:xfrm>
            <a:off x="3343779" y="6530526"/>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39" name="TextBox 77">
            <a:extLst>
              <a:ext uri="{FF2B5EF4-FFF2-40B4-BE49-F238E27FC236}">
                <a16:creationId xmlns:a16="http://schemas.microsoft.com/office/drawing/2014/main" id="{0E57861C-DABE-4A67-95FB-B83E8779CAB5}"/>
              </a:ext>
            </a:extLst>
          </p:cNvPr>
          <p:cNvSpPr txBox="1"/>
          <p:nvPr/>
        </p:nvSpPr>
        <p:spPr>
          <a:xfrm>
            <a:off x="1853492" y="6664431"/>
            <a:ext cx="832954" cy="246221"/>
          </a:xfrm>
          <a:prstGeom prst="rect">
            <a:avLst/>
          </a:prstGeom>
          <a:noFill/>
        </p:spPr>
        <p:txBody>
          <a:bodyPr wrap="square" rtlCol="0">
            <a:spAutoFit/>
          </a:bodyPr>
          <a:lstStyle/>
          <a:p>
            <a:pPr algn="r">
              <a:spcAft>
                <a:spcPts val="300"/>
              </a:spcAft>
            </a:pPr>
            <a:r>
              <a:rPr lang="en-US" sz="1000" dirty="0">
                <a:latin typeface="Calibri" panose="020F0502020204030204" pitchFamily="34" charset="0"/>
              </a:rPr>
              <a:t>Tableau</a:t>
            </a:r>
          </a:p>
        </p:txBody>
      </p:sp>
      <p:sp>
        <p:nvSpPr>
          <p:cNvPr id="140" name="Oval 79">
            <a:extLst>
              <a:ext uri="{FF2B5EF4-FFF2-40B4-BE49-F238E27FC236}">
                <a16:creationId xmlns:a16="http://schemas.microsoft.com/office/drawing/2014/main" id="{35FBD5E2-9CD4-4672-8986-E1E5D62E8EE1}"/>
              </a:ext>
            </a:extLst>
          </p:cNvPr>
          <p:cNvSpPr/>
          <p:nvPr/>
        </p:nvSpPr>
        <p:spPr>
          <a:xfrm>
            <a:off x="2664339" y="6717864"/>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41" name="Oval 80">
            <a:extLst>
              <a:ext uri="{FF2B5EF4-FFF2-40B4-BE49-F238E27FC236}">
                <a16:creationId xmlns:a16="http://schemas.microsoft.com/office/drawing/2014/main" id="{07F315B8-8E9E-4C58-B7DE-B9E00D7F614D}"/>
              </a:ext>
            </a:extLst>
          </p:cNvPr>
          <p:cNvSpPr/>
          <p:nvPr/>
        </p:nvSpPr>
        <p:spPr>
          <a:xfrm>
            <a:off x="2834199" y="6716270"/>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42" name="Oval 81">
            <a:extLst>
              <a:ext uri="{FF2B5EF4-FFF2-40B4-BE49-F238E27FC236}">
                <a16:creationId xmlns:a16="http://schemas.microsoft.com/office/drawing/2014/main" id="{126224C5-CC2F-49CD-A641-9D7DDB45463F}"/>
              </a:ext>
            </a:extLst>
          </p:cNvPr>
          <p:cNvSpPr/>
          <p:nvPr/>
        </p:nvSpPr>
        <p:spPr>
          <a:xfrm>
            <a:off x="3004059" y="6716270"/>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43" name="Oval 82">
            <a:extLst>
              <a:ext uri="{FF2B5EF4-FFF2-40B4-BE49-F238E27FC236}">
                <a16:creationId xmlns:a16="http://schemas.microsoft.com/office/drawing/2014/main" id="{272B3C36-4D0A-4A68-A19E-9887BDC061F9}"/>
              </a:ext>
            </a:extLst>
          </p:cNvPr>
          <p:cNvSpPr/>
          <p:nvPr/>
        </p:nvSpPr>
        <p:spPr>
          <a:xfrm>
            <a:off x="3173919" y="6714676"/>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44" name="Oval 83">
            <a:extLst>
              <a:ext uri="{FF2B5EF4-FFF2-40B4-BE49-F238E27FC236}">
                <a16:creationId xmlns:a16="http://schemas.microsoft.com/office/drawing/2014/main" id="{59861DE6-FB4D-415C-AD19-F39C2E39378D}"/>
              </a:ext>
            </a:extLst>
          </p:cNvPr>
          <p:cNvSpPr/>
          <p:nvPr/>
        </p:nvSpPr>
        <p:spPr>
          <a:xfrm>
            <a:off x="3343779" y="6714676"/>
            <a:ext cx="126000" cy="126000"/>
          </a:xfrm>
          <a:prstGeom prst="ellipse">
            <a:avLst/>
          </a:prstGeom>
          <a:solidFill>
            <a:schemeClr val="tx1"/>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45" name="Oval 79">
            <a:extLst>
              <a:ext uri="{FF2B5EF4-FFF2-40B4-BE49-F238E27FC236}">
                <a16:creationId xmlns:a16="http://schemas.microsoft.com/office/drawing/2014/main" id="{9A15D6ED-023E-404E-928A-AB275E07F2B9}"/>
              </a:ext>
            </a:extLst>
          </p:cNvPr>
          <p:cNvSpPr/>
          <p:nvPr/>
        </p:nvSpPr>
        <p:spPr>
          <a:xfrm>
            <a:off x="2664339" y="6893896"/>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46" name="Oval 80">
            <a:extLst>
              <a:ext uri="{FF2B5EF4-FFF2-40B4-BE49-F238E27FC236}">
                <a16:creationId xmlns:a16="http://schemas.microsoft.com/office/drawing/2014/main" id="{8F7E4926-9BA2-4CC6-BD83-15DF0FE1670D}"/>
              </a:ext>
            </a:extLst>
          </p:cNvPr>
          <p:cNvSpPr/>
          <p:nvPr/>
        </p:nvSpPr>
        <p:spPr>
          <a:xfrm>
            <a:off x="2834199" y="6892302"/>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47" name="Oval 81">
            <a:extLst>
              <a:ext uri="{FF2B5EF4-FFF2-40B4-BE49-F238E27FC236}">
                <a16:creationId xmlns:a16="http://schemas.microsoft.com/office/drawing/2014/main" id="{7B84FB28-09CE-4D41-AF86-B7CBBDB1839E}"/>
              </a:ext>
            </a:extLst>
          </p:cNvPr>
          <p:cNvSpPr/>
          <p:nvPr/>
        </p:nvSpPr>
        <p:spPr>
          <a:xfrm>
            <a:off x="3004059" y="6892302"/>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48" name="Oval 82">
            <a:extLst>
              <a:ext uri="{FF2B5EF4-FFF2-40B4-BE49-F238E27FC236}">
                <a16:creationId xmlns:a16="http://schemas.microsoft.com/office/drawing/2014/main" id="{65E35D25-683F-4780-A961-4BE3993B90AC}"/>
              </a:ext>
            </a:extLst>
          </p:cNvPr>
          <p:cNvSpPr/>
          <p:nvPr/>
        </p:nvSpPr>
        <p:spPr>
          <a:xfrm>
            <a:off x="3173919" y="6890708"/>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49" name="Oval 83">
            <a:extLst>
              <a:ext uri="{FF2B5EF4-FFF2-40B4-BE49-F238E27FC236}">
                <a16:creationId xmlns:a16="http://schemas.microsoft.com/office/drawing/2014/main" id="{FC132BF2-2B48-44F4-B2CF-EE7C9FDD375C}"/>
              </a:ext>
            </a:extLst>
          </p:cNvPr>
          <p:cNvSpPr/>
          <p:nvPr/>
        </p:nvSpPr>
        <p:spPr>
          <a:xfrm>
            <a:off x="3343779" y="6890708"/>
            <a:ext cx="126000" cy="126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0" name="TextBox 77">
            <a:extLst>
              <a:ext uri="{FF2B5EF4-FFF2-40B4-BE49-F238E27FC236}">
                <a16:creationId xmlns:a16="http://schemas.microsoft.com/office/drawing/2014/main" id="{6559BF20-EE8B-4F2A-8627-C7DCB2D3EBFB}"/>
              </a:ext>
            </a:extLst>
          </p:cNvPr>
          <p:cNvSpPr txBox="1"/>
          <p:nvPr/>
        </p:nvSpPr>
        <p:spPr>
          <a:xfrm>
            <a:off x="1876982" y="6843864"/>
            <a:ext cx="832954" cy="246221"/>
          </a:xfrm>
          <a:prstGeom prst="rect">
            <a:avLst/>
          </a:prstGeom>
          <a:noFill/>
        </p:spPr>
        <p:txBody>
          <a:bodyPr wrap="square" rtlCol="0">
            <a:spAutoFit/>
          </a:bodyPr>
          <a:lstStyle/>
          <a:p>
            <a:pPr algn="r">
              <a:spcAft>
                <a:spcPts val="300"/>
              </a:spcAft>
            </a:pPr>
            <a:endParaRPr lang="en-US" sz="1000" dirty="0">
              <a:latin typeface="Calibri" panose="020F0502020204030204" pitchFamily="34" charset="0"/>
            </a:endParaRPr>
          </a:p>
        </p:txBody>
      </p:sp>
      <p:sp>
        <p:nvSpPr>
          <p:cNvPr id="151" name="Oval 79">
            <a:extLst>
              <a:ext uri="{FF2B5EF4-FFF2-40B4-BE49-F238E27FC236}">
                <a16:creationId xmlns:a16="http://schemas.microsoft.com/office/drawing/2014/main" id="{52164B48-EC83-449F-B9F5-566AE8F1076A}"/>
              </a:ext>
            </a:extLst>
          </p:cNvPr>
          <p:cNvSpPr/>
          <p:nvPr/>
        </p:nvSpPr>
        <p:spPr>
          <a:xfrm>
            <a:off x="2664339" y="7069928"/>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52" name="Oval 80">
            <a:extLst>
              <a:ext uri="{FF2B5EF4-FFF2-40B4-BE49-F238E27FC236}">
                <a16:creationId xmlns:a16="http://schemas.microsoft.com/office/drawing/2014/main" id="{6083EBBD-E497-435C-AF01-513609241256}"/>
              </a:ext>
            </a:extLst>
          </p:cNvPr>
          <p:cNvSpPr/>
          <p:nvPr/>
        </p:nvSpPr>
        <p:spPr>
          <a:xfrm>
            <a:off x="2834199" y="7068334"/>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53" name="Oval 81">
            <a:extLst>
              <a:ext uri="{FF2B5EF4-FFF2-40B4-BE49-F238E27FC236}">
                <a16:creationId xmlns:a16="http://schemas.microsoft.com/office/drawing/2014/main" id="{14D96750-DB9E-480C-8C3C-11C96D6FBC5C}"/>
              </a:ext>
            </a:extLst>
          </p:cNvPr>
          <p:cNvSpPr/>
          <p:nvPr/>
        </p:nvSpPr>
        <p:spPr>
          <a:xfrm>
            <a:off x="3004059" y="7068334"/>
            <a:ext cx="126000" cy="126000"/>
          </a:xfrm>
          <a:prstGeom prst="ellipse">
            <a:avLst/>
          </a:prstGeom>
          <a:solidFill>
            <a:schemeClr val="tx1"/>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54" name="Oval 82">
            <a:extLst>
              <a:ext uri="{FF2B5EF4-FFF2-40B4-BE49-F238E27FC236}">
                <a16:creationId xmlns:a16="http://schemas.microsoft.com/office/drawing/2014/main" id="{9583E49F-8F64-40DD-AB6F-21CF4542E206}"/>
              </a:ext>
            </a:extLst>
          </p:cNvPr>
          <p:cNvSpPr/>
          <p:nvPr/>
        </p:nvSpPr>
        <p:spPr>
          <a:xfrm>
            <a:off x="3173919" y="7066740"/>
            <a:ext cx="126000" cy="126000"/>
          </a:xfrm>
          <a:prstGeom prst="ellipse">
            <a:avLst/>
          </a:prstGeom>
          <a:solidFill>
            <a:schemeClr val="tx1"/>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55" name="Oval 83">
            <a:extLst>
              <a:ext uri="{FF2B5EF4-FFF2-40B4-BE49-F238E27FC236}">
                <a16:creationId xmlns:a16="http://schemas.microsoft.com/office/drawing/2014/main" id="{EECF2D06-1380-4643-94F9-EF4BEF2D552A}"/>
              </a:ext>
            </a:extLst>
          </p:cNvPr>
          <p:cNvSpPr/>
          <p:nvPr/>
        </p:nvSpPr>
        <p:spPr>
          <a:xfrm>
            <a:off x="3343779" y="7066740"/>
            <a:ext cx="126000" cy="126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6" name="Oval 56"/>
          <p:cNvSpPr/>
          <p:nvPr/>
        </p:nvSpPr>
        <p:spPr>
          <a:xfrm>
            <a:off x="1123120" y="6976682"/>
            <a:ext cx="126000" cy="126000"/>
          </a:xfrm>
          <a:prstGeom prst="ellipse">
            <a:avLst/>
          </a:prstGeom>
          <a:solidFill>
            <a:schemeClr val="tx1"/>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17" name="TextBox 77">
            <a:extLst>
              <a:ext uri="{FF2B5EF4-FFF2-40B4-BE49-F238E27FC236}">
                <a16:creationId xmlns:a16="http://schemas.microsoft.com/office/drawing/2014/main" id="{6559BF20-EE8B-4F2A-8627-C7DCB2D3EBFB}"/>
              </a:ext>
            </a:extLst>
          </p:cNvPr>
          <p:cNvSpPr txBox="1"/>
          <p:nvPr/>
        </p:nvSpPr>
        <p:spPr>
          <a:xfrm>
            <a:off x="1109281" y="6852724"/>
            <a:ext cx="1563432" cy="246221"/>
          </a:xfrm>
          <a:prstGeom prst="rect">
            <a:avLst/>
          </a:prstGeom>
          <a:noFill/>
        </p:spPr>
        <p:txBody>
          <a:bodyPr wrap="square" rtlCol="0">
            <a:spAutoFit/>
          </a:bodyPr>
          <a:lstStyle/>
          <a:p>
            <a:pPr algn="r">
              <a:spcAft>
                <a:spcPts val="300"/>
              </a:spcAft>
            </a:pPr>
            <a:r>
              <a:rPr lang="en-GB" sz="1000" dirty="0">
                <a:latin typeface="Calibri" panose="020F0502020204030204" pitchFamily="34" charset="0"/>
              </a:rPr>
              <a:t>Graph Databases</a:t>
            </a:r>
            <a:endParaRPr lang="en-US" sz="1000" dirty="0">
              <a:latin typeface="Calibri" panose="020F0502020204030204" pitchFamily="34" charset="0"/>
            </a:endParaRPr>
          </a:p>
        </p:txBody>
      </p:sp>
      <p:sp>
        <p:nvSpPr>
          <p:cNvPr id="218" name="TextBox 77">
            <a:extLst>
              <a:ext uri="{FF2B5EF4-FFF2-40B4-BE49-F238E27FC236}">
                <a16:creationId xmlns:a16="http://schemas.microsoft.com/office/drawing/2014/main" id="{6559BF20-EE8B-4F2A-8627-C7DCB2D3EBFB}"/>
              </a:ext>
            </a:extLst>
          </p:cNvPr>
          <p:cNvSpPr txBox="1"/>
          <p:nvPr/>
        </p:nvSpPr>
        <p:spPr>
          <a:xfrm>
            <a:off x="1573263" y="7016708"/>
            <a:ext cx="1102621" cy="246221"/>
          </a:xfrm>
          <a:prstGeom prst="rect">
            <a:avLst/>
          </a:prstGeom>
          <a:noFill/>
        </p:spPr>
        <p:txBody>
          <a:bodyPr wrap="square" rtlCol="0">
            <a:spAutoFit/>
          </a:bodyPr>
          <a:lstStyle/>
          <a:p>
            <a:pPr algn="r">
              <a:spcAft>
                <a:spcPts val="300"/>
              </a:spcAft>
            </a:pPr>
            <a:r>
              <a:rPr lang="en-GB" sz="1000" dirty="0">
                <a:latin typeface="Calibri" panose="020F0502020204030204" pitchFamily="34" charset="0"/>
              </a:rPr>
              <a:t>Python</a:t>
            </a:r>
            <a:endParaRPr lang="en-US" sz="1000" dirty="0">
              <a:latin typeface="Calibri" panose="020F0502020204030204" pitchFamily="34" charset="0"/>
            </a:endParaRPr>
          </a:p>
        </p:txBody>
      </p:sp>
      <p:pic>
        <p:nvPicPr>
          <p:cNvPr id="9" name="Picture Placeholder 8"/>
          <p:cNvPicPr>
            <a:picLocks noGrp="1" noChangeAspect="1"/>
          </p:cNvPicPr>
          <p:nvPr>
            <p:ph type="pic" sz="quarter" idx="10"/>
          </p:nvPr>
        </p:nvPicPr>
        <p:blipFill rotWithShape="1">
          <a:blip r:embed="rId10" cstate="print">
            <a:extLst>
              <a:ext uri="{28A0092B-C50C-407E-A947-70E740481C1C}">
                <a14:useLocalDpi xmlns:a14="http://schemas.microsoft.com/office/drawing/2010/main" val="0"/>
              </a:ext>
            </a:extLst>
          </a:blip>
          <a:srcRect l="16315" t="294" r="17097" b="-294"/>
          <a:stretch/>
        </p:blipFill>
        <p:spPr>
          <a:xfrm>
            <a:off x="96838" y="424078"/>
            <a:ext cx="1081087" cy="1079500"/>
          </a:xfrm>
        </p:spPr>
      </p:pic>
      <p:sp>
        <p:nvSpPr>
          <p:cNvPr id="109" name="Oval 79">
            <a:extLst>
              <a:ext uri="{FF2B5EF4-FFF2-40B4-BE49-F238E27FC236}">
                <a16:creationId xmlns:a16="http://schemas.microsoft.com/office/drawing/2014/main" id="{52164B48-EC83-449F-B9F5-566AE8F1076A}"/>
              </a:ext>
            </a:extLst>
          </p:cNvPr>
          <p:cNvSpPr/>
          <p:nvPr/>
        </p:nvSpPr>
        <p:spPr>
          <a:xfrm>
            <a:off x="2668331" y="7242722"/>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10" name="Oval 80">
            <a:extLst>
              <a:ext uri="{FF2B5EF4-FFF2-40B4-BE49-F238E27FC236}">
                <a16:creationId xmlns:a16="http://schemas.microsoft.com/office/drawing/2014/main" id="{6083EBBD-E497-435C-AF01-513609241256}"/>
              </a:ext>
            </a:extLst>
          </p:cNvPr>
          <p:cNvSpPr/>
          <p:nvPr/>
        </p:nvSpPr>
        <p:spPr>
          <a:xfrm>
            <a:off x="2838191" y="7241128"/>
            <a:ext cx="126000" cy="126000"/>
          </a:xfrm>
          <a:prstGeom prst="ellipse">
            <a:avLst/>
          </a:prstGeom>
          <a:solidFill>
            <a:srgbClr val="0033A0"/>
          </a:solidFill>
          <a:ln w="12700" cap="flat" cmpd="sng" algn="ctr">
            <a:solidFill>
              <a:srgbClr val="0033A0"/>
            </a:solid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20" name="Oval 81">
            <a:extLst>
              <a:ext uri="{FF2B5EF4-FFF2-40B4-BE49-F238E27FC236}">
                <a16:creationId xmlns:a16="http://schemas.microsoft.com/office/drawing/2014/main" id="{14D96750-DB9E-480C-8C3C-11C96D6FBC5C}"/>
              </a:ext>
            </a:extLst>
          </p:cNvPr>
          <p:cNvSpPr/>
          <p:nvPr/>
        </p:nvSpPr>
        <p:spPr>
          <a:xfrm>
            <a:off x="3008051" y="7241128"/>
            <a:ext cx="126000" cy="126000"/>
          </a:xfrm>
          <a:prstGeom prst="ellipse">
            <a:avLst/>
          </a:prstGeom>
          <a:solidFill>
            <a:srgbClr val="0033A0"/>
          </a:solidFill>
          <a:ln w="12700" cap="flat" cmpd="sng" algn="ctr">
            <a:solidFill>
              <a:srgbClr val="0033A0"/>
            </a:solid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27" name="Oval 82">
            <a:extLst>
              <a:ext uri="{FF2B5EF4-FFF2-40B4-BE49-F238E27FC236}">
                <a16:creationId xmlns:a16="http://schemas.microsoft.com/office/drawing/2014/main" id="{9583E49F-8F64-40DD-AB6F-21CF4542E206}"/>
              </a:ext>
            </a:extLst>
          </p:cNvPr>
          <p:cNvSpPr/>
          <p:nvPr/>
        </p:nvSpPr>
        <p:spPr>
          <a:xfrm>
            <a:off x="3177911" y="7239534"/>
            <a:ext cx="126000" cy="126000"/>
          </a:xfrm>
          <a:prstGeom prst="ellipse">
            <a:avLst/>
          </a:prstGeom>
          <a:solidFill>
            <a:srgbClr val="0033A0"/>
          </a:solidFill>
          <a:ln w="12700" cap="flat" cmpd="sng" algn="ctr">
            <a:solidFill>
              <a:srgbClr val="0033A0"/>
            </a:solid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29" name="Oval 83">
            <a:extLst>
              <a:ext uri="{FF2B5EF4-FFF2-40B4-BE49-F238E27FC236}">
                <a16:creationId xmlns:a16="http://schemas.microsoft.com/office/drawing/2014/main" id="{EECF2D06-1380-4643-94F9-EF4BEF2D552A}"/>
              </a:ext>
            </a:extLst>
          </p:cNvPr>
          <p:cNvSpPr/>
          <p:nvPr/>
        </p:nvSpPr>
        <p:spPr>
          <a:xfrm>
            <a:off x="3347771" y="7239534"/>
            <a:ext cx="126000" cy="126000"/>
          </a:xfrm>
          <a:prstGeom prst="ellipse">
            <a:avLst/>
          </a:prstGeom>
          <a:solidFill>
            <a:srgbClr val="0033A0"/>
          </a:solidFill>
          <a:ln>
            <a:solidFill>
              <a:srgbClr val="0033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0" name="TextBox 77">
            <a:extLst>
              <a:ext uri="{FF2B5EF4-FFF2-40B4-BE49-F238E27FC236}">
                <a16:creationId xmlns:a16="http://schemas.microsoft.com/office/drawing/2014/main" id="{6559BF20-EE8B-4F2A-8627-C7DCB2D3EBFB}"/>
              </a:ext>
            </a:extLst>
          </p:cNvPr>
          <p:cNvSpPr txBox="1"/>
          <p:nvPr/>
        </p:nvSpPr>
        <p:spPr>
          <a:xfrm>
            <a:off x="1577255" y="7189502"/>
            <a:ext cx="1102621" cy="246221"/>
          </a:xfrm>
          <a:prstGeom prst="rect">
            <a:avLst/>
          </a:prstGeom>
          <a:noFill/>
        </p:spPr>
        <p:txBody>
          <a:bodyPr wrap="square" rtlCol="0">
            <a:spAutoFit/>
          </a:bodyPr>
          <a:lstStyle/>
          <a:p>
            <a:pPr algn="r">
              <a:spcAft>
                <a:spcPts val="300"/>
              </a:spcAft>
            </a:pPr>
            <a:r>
              <a:rPr lang="en-GB" sz="1000" dirty="0" err="1">
                <a:latin typeface="Calibri" panose="020F0502020204030204" pitchFamily="34" charset="0"/>
              </a:rPr>
              <a:t>QlikSense</a:t>
            </a:r>
            <a:endParaRPr lang="en-US" sz="1000" dirty="0">
              <a:latin typeface="Calibri" panose="020F0502020204030204" pitchFamily="34" charset="0"/>
            </a:endParaRPr>
          </a:p>
        </p:txBody>
      </p:sp>
      <p:cxnSp>
        <p:nvCxnSpPr>
          <p:cNvPr id="170" name="Straight Connector 9"/>
          <p:cNvCxnSpPr/>
          <p:nvPr/>
        </p:nvCxnSpPr>
        <p:spPr>
          <a:xfrm>
            <a:off x="3327156" y="7785995"/>
            <a:ext cx="3482134" cy="0"/>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71" name="Straight Connector 12"/>
          <p:cNvCxnSpPr/>
          <p:nvPr/>
        </p:nvCxnSpPr>
        <p:spPr>
          <a:xfrm>
            <a:off x="-4209" y="7785995"/>
            <a:ext cx="610554" cy="0"/>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sp>
        <p:nvSpPr>
          <p:cNvPr id="178" name="Title 6"/>
          <p:cNvSpPr txBox="1">
            <a:spLocks/>
          </p:cNvSpPr>
          <p:nvPr/>
        </p:nvSpPr>
        <p:spPr>
          <a:xfrm>
            <a:off x="490854" y="7698051"/>
            <a:ext cx="4968000" cy="176818"/>
          </a:xfrm>
          <a:prstGeom prst="rect">
            <a:avLst/>
          </a:prstGeom>
          <a:solidFill>
            <a:schemeClr val="bg1"/>
          </a:solidFill>
        </p:spPr>
        <p:txBody>
          <a:bodyPr anchor="ctr"/>
          <a:lstStyle>
            <a:lvl1pPr algn="l" defTabSz="1320759" rtl="0" eaLnBrk="1" latinLnBrk="0" hangingPunct="1">
              <a:lnSpc>
                <a:spcPct val="90000"/>
              </a:lnSpc>
              <a:spcBef>
                <a:spcPct val="0"/>
              </a:spcBef>
              <a:buNone/>
              <a:defRPr sz="1000" kern="1200" cap="all" spc="300" baseline="0">
                <a:solidFill>
                  <a:schemeClr val="tx1"/>
                </a:solidFill>
                <a:latin typeface="+mn-lt"/>
                <a:ea typeface="+mj-ea"/>
                <a:cs typeface="+mj-cs"/>
              </a:defRPr>
            </a:lvl1pPr>
          </a:lstStyle>
          <a:p>
            <a:r>
              <a:rPr lang="en-GB" sz="1100" b="1" dirty="0">
                <a:solidFill>
                  <a:schemeClr val="tx1">
                    <a:lumMod val="50000"/>
                  </a:schemeClr>
                </a:solidFill>
              </a:rPr>
              <a:t>Selected PROJECT EXPERIENCE PAST YEARS</a:t>
            </a:r>
            <a:endParaRPr lang="nl-NL" sz="1100" b="1" dirty="0">
              <a:solidFill>
                <a:schemeClr val="tx1">
                  <a:lumMod val="50000"/>
                </a:schemeClr>
              </a:solidFill>
            </a:endParaRPr>
          </a:p>
        </p:txBody>
      </p:sp>
      <p:graphicFrame>
        <p:nvGraphicFramePr>
          <p:cNvPr id="179" name="Table 46"/>
          <p:cNvGraphicFramePr>
            <a:graphicFrameLocks noGrp="1"/>
          </p:cNvGraphicFramePr>
          <p:nvPr>
            <p:extLst>
              <p:ext uri="{D42A27DB-BD31-4B8C-83A1-F6EECF244321}">
                <p14:modId xmlns:p14="http://schemas.microsoft.com/office/powerpoint/2010/main" val="2756034527"/>
              </p:ext>
            </p:extLst>
          </p:nvPr>
        </p:nvGraphicFramePr>
        <p:xfrm>
          <a:off x="11185" y="8227910"/>
          <a:ext cx="6843187" cy="1103376"/>
        </p:xfrm>
        <a:graphic>
          <a:graphicData uri="http://schemas.openxmlformats.org/drawingml/2006/table">
            <a:tbl>
              <a:tblPr firstRow="1" bandRow="1">
                <a:tableStyleId>{2D5ABB26-0587-4C30-8999-92F81FD0307C}</a:tableStyleId>
              </a:tblPr>
              <a:tblGrid>
                <a:gridCol w="2270760">
                  <a:extLst>
                    <a:ext uri="{9D8B030D-6E8A-4147-A177-3AD203B41FA5}">
                      <a16:colId xmlns:a16="http://schemas.microsoft.com/office/drawing/2014/main" val="1268665047"/>
                    </a:ext>
                  </a:extLst>
                </a:gridCol>
                <a:gridCol w="4572427">
                  <a:extLst>
                    <a:ext uri="{9D8B030D-6E8A-4147-A177-3AD203B41FA5}">
                      <a16:colId xmlns:a16="http://schemas.microsoft.com/office/drawing/2014/main" val="3639650196"/>
                    </a:ext>
                  </a:extLst>
                </a:gridCol>
              </a:tblGrid>
              <a:tr h="1016591">
                <a:tc>
                  <a:txBody>
                    <a:bodyPr/>
                    <a:lstStyle/>
                    <a:p>
                      <a:pPr marL="0" marR="0" lvl="0" indent="0" algn="r" defTabSz="1320759"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srgbClr val="706F6F"/>
                          </a:solidFill>
                          <a:effectLst/>
                          <a:uLnTx/>
                          <a:uFillTx/>
                          <a:latin typeface="Calibri" panose="020F0502020204030204" pitchFamily="34" charset="0"/>
                          <a:ea typeface="+mn-ea"/>
                          <a:cs typeface="+mn-cs"/>
                        </a:rPr>
                        <a:t>Philips – QnR</a:t>
                      </a:r>
                    </a:p>
                    <a:p>
                      <a:pPr marL="0" marR="0" lvl="0" indent="0" algn="r" defTabSz="1320759" rtl="0" eaLnBrk="1" fontAlgn="auto" latinLnBrk="0" hangingPunct="1">
                        <a:lnSpc>
                          <a:spcPct val="100000"/>
                        </a:lnSpc>
                        <a:spcBef>
                          <a:spcPts val="0"/>
                        </a:spcBef>
                        <a:spcAft>
                          <a:spcPts val="0"/>
                        </a:spcAft>
                        <a:buClrTx/>
                        <a:buSzTx/>
                        <a:buFontTx/>
                        <a:buNone/>
                        <a:tabLst/>
                        <a:defRPr/>
                      </a:pPr>
                      <a:r>
                        <a:rPr kumimoji="0" lang="nl-NL" sz="1000" b="0" i="1" u="none" strike="noStrike" kern="1200" cap="none" spc="0" normalizeH="0" baseline="0" noProof="0" dirty="0">
                          <a:ln>
                            <a:noFill/>
                          </a:ln>
                          <a:solidFill>
                            <a:srgbClr val="706F6F"/>
                          </a:solidFill>
                          <a:effectLst/>
                          <a:uLnTx/>
                          <a:uFillTx/>
                          <a:latin typeface="Calibri" panose="020F0502020204030204" pitchFamily="34" charset="0"/>
                          <a:ea typeface="+mn-ea"/>
                          <a:cs typeface="+mn-cs"/>
                        </a:rPr>
                        <a:t>Junior Data Scientist</a:t>
                      </a:r>
                    </a:p>
                    <a:p>
                      <a:pPr marL="0" marR="0" lvl="0" indent="0" algn="r" defTabSz="1320759" rtl="0" eaLnBrk="1" fontAlgn="auto" latinLnBrk="0" hangingPunct="1">
                        <a:lnSpc>
                          <a:spcPct val="100000"/>
                        </a:lnSpc>
                        <a:spcBef>
                          <a:spcPts val="0"/>
                        </a:spcBef>
                        <a:spcAft>
                          <a:spcPts val="0"/>
                        </a:spcAft>
                        <a:buClrTx/>
                        <a:buSzTx/>
                        <a:buFontTx/>
                        <a:buNone/>
                        <a:tabLst/>
                        <a:defRPr/>
                      </a:pPr>
                      <a:r>
                        <a:rPr lang="en-US" sz="1000" b="0" dirty="0">
                          <a:latin typeface="Calibri" panose="020F0502020204030204" pitchFamily="34" charset="0"/>
                        </a:rPr>
                        <a:t>Mar ‘21 – Present</a:t>
                      </a:r>
                    </a:p>
                    <a:p>
                      <a:pPr marL="0" marR="0" lvl="0" indent="0" algn="r" defTabSz="1320759" rtl="0" eaLnBrk="1" fontAlgn="auto" latinLnBrk="0" hangingPunct="1">
                        <a:lnSpc>
                          <a:spcPct val="100000"/>
                        </a:lnSpc>
                        <a:spcBef>
                          <a:spcPts val="0"/>
                        </a:spcBef>
                        <a:spcAft>
                          <a:spcPts val="0"/>
                        </a:spcAft>
                        <a:buClrTx/>
                        <a:buSzTx/>
                        <a:buFontTx/>
                        <a:buNone/>
                        <a:tabLst/>
                        <a:defRPr/>
                      </a:pPr>
                      <a:endParaRPr kumimoji="0" lang="nl-NL" sz="1000" b="0" i="1" u="none" strike="noStrike" kern="1200" cap="none" spc="0" normalizeH="0" baseline="0" noProof="0" dirty="0">
                        <a:ln>
                          <a:noFill/>
                        </a:ln>
                        <a:solidFill>
                          <a:srgbClr val="706F6F"/>
                        </a:solidFill>
                        <a:effectLst/>
                        <a:uLnTx/>
                        <a:uFillTx/>
                        <a:latin typeface="Calibri" panose="020F0502020204030204" pitchFamily="34" charset="0"/>
                        <a:ea typeface="+mn-ea"/>
                        <a:cs typeface="+mn-cs"/>
                      </a:endParaRPr>
                    </a:p>
                  </a:txBody>
                  <a:tcPr marL="36000" marR="36000" marT="144000" marB="360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Writing code, building pipelines to build a use-case where Philips CAPA generates automatic insights and track topics over time, using NLP topic modeling and multi-document extractive summarization.</a:t>
                      </a:r>
                    </a:p>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Lead POCs in time series forecasting and anomaly detection, quality detection with survival curves and automatic insights generation with NLP. </a:t>
                      </a:r>
                    </a:p>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stack used ranges Azure Databricks, </a:t>
                      </a:r>
                      <a:r>
                        <a:rPr lang="en-US" sz="1000" baseline="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Datafactory</a:t>
                      </a: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Web Service, </a:t>
                      </a:r>
                      <a:r>
                        <a:rPr lang="en-US" sz="1000" baseline="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AzureML</a:t>
                      </a:r>
                      <a:endPar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0" marR="114300"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7987945"/>
                  </a:ext>
                </a:extLst>
              </a:tr>
            </a:tbl>
          </a:graphicData>
        </a:graphic>
      </p:graphicFrame>
      <p:sp>
        <p:nvSpPr>
          <p:cNvPr id="103" name="TextBox 77"/>
          <p:cNvSpPr txBox="1"/>
          <p:nvPr/>
        </p:nvSpPr>
        <p:spPr>
          <a:xfrm>
            <a:off x="2775750" y="6448050"/>
            <a:ext cx="1331342" cy="246221"/>
          </a:xfrm>
          <a:prstGeom prst="rect">
            <a:avLst/>
          </a:prstGeom>
          <a:noFill/>
        </p:spPr>
        <p:txBody>
          <a:bodyPr wrap="square" rtlCol="0">
            <a:spAutoFit/>
          </a:bodyPr>
          <a:lstStyle/>
          <a:p>
            <a:pPr algn="r">
              <a:spcAft>
                <a:spcPts val="300"/>
              </a:spcAft>
            </a:pPr>
            <a:r>
              <a:rPr lang="en-US" sz="1000" dirty="0">
                <a:latin typeface="Calibri" panose="020F0502020204030204" pitchFamily="34" charset="0"/>
              </a:rPr>
              <a:t>Azure</a:t>
            </a:r>
          </a:p>
        </p:txBody>
      </p:sp>
      <p:sp>
        <p:nvSpPr>
          <p:cNvPr id="105" name="Oval 79"/>
          <p:cNvSpPr/>
          <p:nvPr/>
        </p:nvSpPr>
        <p:spPr>
          <a:xfrm>
            <a:off x="4073247" y="6514664"/>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06" name="Oval 80"/>
          <p:cNvSpPr/>
          <p:nvPr/>
        </p:nvSpPr>
        <p:spPr>
          <a:xfrm>
            <a:off x="4243107" y="6513070"/>
            <a:ext cx="126000" cy="126000"/>
          </a:xfrm>
          <a:prstGeom prst="ellipse">
            <a:avLst/>
          </a:prstGeom>
          <a:solidFill>
            <a:srgbClr val="0033A0"/>
          </a:solidFill>
          <a:ln w="12700" cap="flat" cmpd="sng" algn="ctr">
            <a:solidFill>
              <a:srgbClr val="0033A0"/>
            </a:solid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12" name="Oval 81"/>
          <p:cNvSpPr/>
          <p:nvPr/>
        </p:nvSpPr>
        <p:spPr>
          <a:xfrm>
            <a:off x="4412967" y="6513070"/>
            <a:ext cx="126000" cy="126000"/>
          </a:xfrm>
          <a:prstGeom prst="ellipse">
            <a:avLst/>
          </a:prstGeom>
          <a:solidFill>
            <a:srgbClr val="0033A0"/>
          </a:solidFill>
          <a:ln w="12700" cap="flat" cmpd="sng" algn="ctr">
            <a:solidFill>
              <a:srgbClr val="0033A0"/>
            </a:solid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13" name="Oval 82"/>
          <p:cNvSpPr/>
          <p:nvPr/>
        </p:nvSpPr>
        <p:spPr>
          <a:xfrm>
            <a:off x="4582827" y="6511476"/>
            <a:ext cx="126000" cy="126000"/>
          </a:xfrm>
          <a:prstGeom prst="ellipse">
            <a:avLst/>
          </a:prstGeom>
          <a:solidFill>
            <a:srgbClr val="0033A0"/>
          </a:solidFill>
          <a:ln w="12700" cap="flat" cmpd="sng" algn="ctr">
            <a:solidFill>
              <a:srgbClr val="0033A0"/>
            </a:solid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17" name="Oval 83"/>
          <p:cNvSpPr/>
          <p:nvPr/>
        </p:nvSpPr>
        <p:spPr>
          <a:xfrm>
            <a:off x="4752687" y="6511476"/>
            <a:ext cx="126000" cy="126000"/>
          </a:xfrm>
          <a:prstGeom prst="ellipse">
            <a:avLst/>
          </a:prstGeom>
          <a:solidFill>
            <a:srgbClr val="706F6F"/>
          </a:solidFill>
          <a:ln w="12700" cap="flat" cmpd="sng" algn="ctr">
            <a:solidFill>
              <a:srgbClr val="706F6F"/>
            </a:solid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19" name="TextBox 77">
            <a:extLst>
              <a:ext uri="{FF2B5EF4-FFF2-40B4-BE49-F238E27FC236}">
                <a16:creationId xmlns:a16="http://schemas.microsoft.com/office/drawing/2014/main" id="{0E57861C-DABE-4A67-95FB-B83E8779CAB5}"/>
              </a:ext>
            </a:extLst>
          </p:cNvPr>
          <p:cNvSpPr txBox="1"/>
          <p:nvPr/>
        </p:nvSpPr>
        <p:spPr>
          <a:xfrm>
            <a:off x="3262400" y="6645381"/>
            <a:ext cx="832954" cy="246221"/>
          </a:xfrm>
          <a:prstGeom prst="rect">
            <a:avLst/>
          </a:prstGeom>
          <a:noFill/>
        </p:spPr>
        <p:txBody>
          <a:bodyPr wrap="square" rtlCol="0">
            <a:spAutoFit/>
          </a:bodyPr>
          <a:lstStyle/>
          <a:p>
            <a:pPr algn="r">
              <a:spcAft>
                <a:spcPts val="300"/>
              </a:spcAft>
            </a:pPr>
            <a:r>
              <a:rPr lang="en-US" sz="1000" dirty="0">
                <a:latin typeface="Calibri" panose="020F0502020204030204" pitchFamily="34" charset="0"/>
              </a:rPr>
              <a:t>Neo4J</a:t>
            </a:r>
          </a:p>
        </p:txBody>
      </p:sp>
      <p:sp>
        <p:nvSpPr>
          <p:cNvPr id="126" name="Oval 79">
            <a:extLst>
              <a:ext uri="{FF2B5EF4-FFF2-40B4-BE49-F238E27FC236}">
                <a16:creationId xmlns:a16="http://schemas.microsoft.com/office/drawing/2014/main" id="{35FBD5E2-9CD4-4672-8986-E1E5D62E8EE1}"/>
              </a:ext>
            </a:extLst>
          </p:cNvPr>
          <p:cNvSpPr/>
          <p:nvPr/>
        </p:nvSpPr>
        <p:spPr>
          <a:xfrm>
            <a:off x="4073247" y="6698814"/>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31" name="Oval 80">
            <a:extLst>
              <a:ext uri="{FF2B5EF4-FFF2-40B4-BE49-F238E27FC236}">
                <a16:creationId xmlns:a16="http://schemas.microsoft.com/office/drawing/2014/main" id="{07F315B8-8E9E-4C58-B7DE-B9E00D7F614D}"/>
              </a:ext>
            </a:extLst>
          </p:cNvPr>
          <p:cNvSpPr/>
          <p:nvPr/>
        </p:nvSpPr>
        <p:spPr>
          <a:xfrm>
            <a:off x="4243107" y="6697220"/>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32" name="Oval 81">
            <a:extLst>
              <a:ext uri="{FF2B5EF4-FFF2-40B4-BE49-F238E27FC236}">
                <a16:creationId xmlns:a16="http://schemas.microsoft.com/office/drawing/2014/main" id="{126224C5-CC2F-49CD-A641-9D7DDB45463F}"/>
              </a:ext>
            </a:extLst>
          </p:cNvPr>
          <p:cNvSpPr/>
          <p:nvPr/>
        </p:nvSpPr>
        <p:spPr>
          <a:xfrm>
            <a:off x="4412967" y="6697220"/>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60" name="Oval 82">
            <a:extLst>
              <a:ext uri="{FF2B5EF4-FFF2-40B4-BE49-F238E27FC236}">
                <a16:creationId xmlns:a16="http://schemas.microsoft.com/office/drawing/2014/main" id="{272B3C36-4D0A-4A68-A19E-9887BDC061F9}"/>
              </a:ext>
            </a:extLst>
          </p:cNvPr>
          <p:cNvSpPr/>
          <p:nvPr/>
        </p:nvSpPr>
        <p:spPr>
          <a:xfrm>
            <a:off x="4582827" y="6695626"/>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61" name="Oval 83">
            <a:extLst>
              <a:ext uri="{FF2B5EF4-FFF2-40B4-BE49-F238E27FC236}">
                <a16:creationId xmlns:a16="http://schemas.microsoft.com/office/drawing/2014/main" id="{59861DE6-FB4D-415C-AD19-F39C2E39378D}"/>
              </a:ext>
            </a:extLst>
          </p:cNvPr>
          <p:cNvSpPr/>
          <p:nvPr/>
        </p:nvSpPr>
        <p:spPr>
          <a:xfrm>
            <a:off x="4752687" y="6695626"/>
            <a:ext cx="126000" cy="126000"/>
          </a:xfrm>
          <a:prstGeom prst="ellipse">
            <a:avLst/>
          </a:prstGeom>
          <a:solidFill>
            <a:schemeClr val="tx1"/>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62" name="Oval 79">
            <a:extLst>
              <a:ext uri="{FF2B5EF4-FFF2-40B4-BE49-F238E27FC236}">
                <a16:creationId xmlns:a16="http://schemas.microsoft.com/office/drawing/2014/main" id="{9A15D6ED-023E-404E-928A-AB275E07F2B9}"/>
              </a:ext>
            </a:extLst>
          </p:cNvPr>
          <p:cNvSpPr/>
          <p:nvPr/>
        </p:nvSpPr>
        <p:spPr>
          <a:xfrm>
            <a:off x="4073247" y="6874846"/>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63" name="Oval 80">
            <a:extLst>
              <a:ext uri="{FF2B5EF4-FFF2-40B4-BE49-F238E27FC236}">
                <a16:creationId xmlns:a16="http://schemas.microsoft.com/office/drawing/2014/main" id="{8F7E4926-9BA2-4CC6-BD83-15DF0FE1670D}"/>
              </a:ext>
            </a:extLst>
          </p:cNvPr>
          <p:cNvSpPr/>
          <p:nvPr/>
        </p:nvSpPr>
        <p:spPr>
          <a:xfrm>
            <a:off x="4243107" y="6873252"/>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64" name="Oval 81">
            <a:extLst>
              <a:ext uri="{FF2B5EF4-FFF2-40B4-BE49-F238E27FC236}">
                <a16:creationId xmlns:a16="http://schemas.microsoft.com/office/drawing/2014/main" id="{7B84FB28-09CE-4D41-AF86-B7CBBDB1839E}"/>
              </a:ext>
            </a:extLst>
          </p:cNvPr>
          <p:cNvSpPr/>
          <p:nvPr/>
        </p:nvSpPr>
        <p:spPr>
          <a:xfrm>
            <a:off x="4412967" y="6873252"/>
            <a:ext cx="126000" cy="126000"/>
          </a:xfrm>
          <a:prstGeom prst="ellipse">
            <a:avLst/>
          </a:prstGeom>
          <a:solidFill>
            <a:srgbClr val="706F6F"/>
          </a:solidFill>
          <a:ln w="12700" cap="flat" cmpd="sng" algn="ctr">
            <a:solidFill>
              <a:srgbClr val="706F6F"/>
            </a:solid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68" name="Oval 82">
            <a:extLst>
              <a:ext uri="{FF2B5EF4-FFF2-40B4-BE49-F238E27FC236}">
                <a16:creationId xmlns:a16="http://schemas.microsoft.com/office/drawing/2014/main" id="{65E35D25-683F-4780-A961-4BE3993B90AC}"/>
              </a:ext>
            </a:extLst>
          </p:cNvPr>
          <p:cNvSpPr/>
          <p:nvPr/>
        </p:nvSpPr>
        <p:spPr>
          <a:xfrm>
            <a:off x="4582827" y="6871658"/>
            <a:ext cx="126000" cy="126000"/>
          </a:xfrm>
          <a:prstGeom prst="ellipse">
            <a:avLst/>
          </a:prstGeom>
          <a:solidFill>
            <a:srgbClr val="706F6F"/>
          </a:solidFill>
          <a:ln w="12700" cap="flat" cmpd="sng" algn="ctr">
            <a:solidFill>
              <a:srgbClr val="706F6F"/>
            </a:solid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69" name="Oval 83">
            <a:extLst>
              <a:ext uri="{FF2B5EF4-FFF2-40B4-BE49-F238E27FC236}">
                <a16:creationId xmlns:a16="http://schemas.microsoft.com/office/drawing/2014/main" id="{FC132BF2-2B48-44F4-B2CF-EE7C9FDD375C}"/>
              </a:ext>
            </a:extLst>
          </p:cNvPr>
          <p:cNvSpPr/>
          <p:nvPr/>
        </p:nvSpPr>
        <p:spPr>
          <a:xfrm>
            <a:off x="4752687" y="6871658"/>
            <a:ext cx="126000" cy="126000"/>
          </a:xfrm>
          <a:prstGeom prst="ellipse">
            <a:avLst/>
          </a:prstGeom>
          <a:solidFill>
            <a:srgbClr val="706F6F"/>
          </a:solidFill>
          <a:ln>
            <a:solidFill>
              <a:srgbClr val="706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0" name="TextBox 77">
            <a:extLst>
              <a:ext uri="{FF2B5EF4-FFF2-40B4-BE49-F238E27FC236}">
                <a16:creationId xmlns:a16="http://schemas.microsoft.com/office/drawing/2014/main" id="{6559BF20-EE8B-4F2A-8627-C7DCB2D3EBFB}"/>
              </a:ext>
            </a:extLst>
          </p:cNvPr>
          <p:cNvSpPr txBox="1"/>
          <p:nvPr/>
        </p:nvSpPr>
        <p:spPr>
          <a:xfrm>
            <a:off x="3285890" y="6824814"/>
            <a:ext cx="832954" cy="246221"/>
          </a:xfrm>
          <a:prstGeom prst="rect">
            <a:avLst/>
          </a:prstGeom>
          <a:noFill/>
        </p:spPr>
        <p:txBody>
          <a:bodyPr wrap="square" rtlCol="0">
            <a:spAutoFit/>
          </a:bodyPr>
          <a:lstStyle/>
          <a:p>
            <a:pPr algn="r">
              <a:spcAft>
                <a:spcPts val="300"/>
              </a:spcAft>
            </a:pPr>
            <a:r>
              <a:rPr lang="en-US" sz="1000" dirty="0">
                <a:latin typeface="Calibri" panose="020F0502020204030204" pitchFamily="34" charset="0"/>
              </a:rPr>
              <a:t>MongoDB</a:t>
            </a:r>
          </a:p>
        </p:txBody>
      </p:sp>
      <p:sp>
        <p:nvSpPr>
          <p:cNvPr id="181" name="Oval 79">
            <a:extLst>
              <a:ext uri="{FF2B5EF4-FFF2-40B4-BE49-F238E27FC236}">
                <a16:creationId xmlns:a16="http://schemas.microsoft.com/office/drawing/2014/main" id="{52164B48-EC83-449F-B9F5-566AE8F1076A}"/>
              </a:ext>
            </a:extLst>
          </p:cNvPr>
          <p:cNvSpPr/>
          <p:nvPr/>
        </p:nvSpPr>
        <p:spPr>
          <a:xfrm>
            <a:off x="4073247" y="7050878"/>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82" name="Oval 80">
            <a:extLst>
              <a:ext uri="{FF2B5EF4-FFF2-40B4-BE49-F238E27FC236}">
                <a16:creationId xmlns:a16="http://schemas.microsoft.com/office/drawing/2014/main" id="{6083EBBD-E497-435C-AF01-513609241256}"/>
              </a:ext>
            </a:extLst>
          </p:cNvPr>
          <p:cNvSpPr/>
          <p:nvPr/>
        </p:nvSpPr>
        <p:spPr>
          <a:xfrm>
            <a:off x="4243107" y="7049284"/>
            <a:ext cx="126000" cy="126000"/>
          </a:xfrm>
          <a:prstGeom prst="ellipse">
            <a:avLst/>
          </a:prstGeom>
          <a:solidFill>
            <a:srgbClr val="0033A0"/>
          </a:solidFill>
          <a:ln w="12700" cap="flat" cmpd="sng" algn="ctr">
            <a:solidFill>
              <a:srgbClr val="706F6F"/>
            </a:solid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83" name="Oval 81">
            <a:extLst>
              <a:ext uri="{FF2B5EF4-FFF2-40B4-BE49-F238E27FC236}">
                <a16:creationId xmlns:a16="http://schemas.microsoft.com/office/drawing/2014/main" id="{14D96750-DB9E-480C-8C3C-11C96D6FBC5C}"/>
              </a:ext>
            </a:extLst>
          </p:cNvPr>
          <p:cNvSpPr/>
          <p:nvPr/>
        </p:nvSpPr>
        <p:spPr>
          <a:xfrm>
            <a:off x="4412967" y="7049284"/>
            <a:ext cx="126000" cy="126000"/>
          </a:xfrm>
          <a:prstGeom prst="ellipse">
            <a:avLst/>
          </a:prstGeom>
          <a:solidFill>
            <a:schemeClr val="tx1"/>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86" name="Oval 82">
            <a:extLst>
              <a:ext uri="{FF2B5EF4-FFF2-40B4-BE49-F238E27FC236}">
                <a16:creationId xmlns:a16="http://schemas.microsoft.com/office/drawing/2014/main" id="{9583E49F-8F64-40DD-AB6F-21CF4542E206}"/>
              </a:ext>
            </a:extLst>
          </p:cNvPr>
          <p:cNvSpPr/>
          <p:nvPr/>
        </p:nvSpPr>
        <p:spPr>
          <a:xfrm>
            <a:off x="4582827" y="7047690"/>
            <a:ext cx="126000" cy="126000"/>
          </a:xfrm>
          <a:prstGeom prst="ellipse">
            <a:avLst/>
          </a:prstGeom>
          <a:solidFill>
            <a:schemeClr val="tx1"/>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89" name="Oval 83">
            <a:extLst>
              <a:ext uri="{FF2B5EF4-FFF2-40B4-BE49-F238E27FC236}">
                <a16:creationId xmlns:a16="http://schemas.microsoft.com/office/drawing/2014/main" id="{EECF2D06-1380-4643-94F9-EF4BEF2D552A}"/>
              </a:ext>
            </a:extLst>
          </p:cNvPr>
          <p:cNvSpPr/>
          <p:nvPr/>
        </p:nvSpPr>
        <p:spPr>
          <a:xfrm>
            <a:off x="4752687" y="7047690"/>
            <a:ext cx="126000" cy="126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0" name="TextBox 77">
            <a:extLst>
              <a:ext uri="{FF2B5EF4-FFF2-40B4-BE49-F238E27FC236}">
                <a16:creationId xmlns:a16="http://schemas.microsoft.com/office/drawing/2014/main" id="{6559BF20-EE8B-4F2A-8627-C7DCB2D3EBFB}"/>
              </a:ext>
            </a:extLst>
          </p:cNvPr>
          <p:cNvSpPr txBox="1"/>
          <p:nvPr/>
        </p:nvSpPr>
        <p:spPr>
          <a:xfrm>
            <a:off x="2982171" y="6997658"/>
            <a:ext cx="1102621" cy="246221"/>
          </a:xfrm>
          <a:prstGeom prst="rect">
            <a:avLst/>
          </a:prstGeom>
          <a:noFill/>
        </p:spPr>
        <p:txBody>
          <a:bodyPr wrap="square" rtlCol="0">
            <a:spAutoFit/>
          </a:bodyPr>
          <a:lstStyle/>
          <a:p>
            <a:pPr algn="r">
              <a:spcAft>
                <a:spcPts val="300"/>
              </a:spcAft>
            </a:pPr>
            <a:r>
              <a:rPr lang="en-GB" sz="1000" dirty="0" err="1">
                <a:latin typeface="Calibri" panose="020F0502020204030204" pitchFamily="34" charset="0"/>
              </a:rPr>
              <a:t>PySpark</a:t>
            </a:r>
            <a:endParaRPr lang="en-US" sz="1000" dirty="0">
              <a:latin typeface="Calibri" panose="020F0502020204030204" pitchFamily="34" charset="0"/>
            </a:endParaRPr>
          </a:p>
        </p:txBody>
      </p:sp>
      <p:sp>
        <p:nvSpPr>
          <p:cNvPr id="213" name="Oval 79">
            <a:extLst>
              <a:ext uri="{FF2B5EF4-FFF2-40B4-BE49-F238E27FC236}">
                <a16:creationId xmlns:a16="http://schemas.microsoft.com/office/drawing/2014/main" id="{52164B48-EC83-449F-B9F5-566AE8F1076A}"/>
              </a:ext>
            </a:extLst>
          </p:cNvPr>
          <p:cNvSpPr/>
          <p:nvPr/>
        </p:nvSpPr>
        <p:spPr>
          <a:xfrm>
            <a:off x="4073247" y="7243120"/>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14" name="Oval 80">
            <a:extLst>
              <a:ext uri="{FF2B5EF4-FFF2-40B4-BE49-F238E27FC236}">
                <a16:creationId xmlns:a16="http://schemas.microsoft.com/office/drawing/2014/main" id="{6083EBBD-E497-435C-AF01-513609241256}"/>
              </a:ext>
            </a:extLst>
          </p:cNvPr>
          <p:cNvSpPr/>
          <p:nvPr/>
        </p:nvSpPr>
        <p:spPr>
          <a:xfrm>
            <a:off x="4243107" y="7241526"/>
            <a:ext cx="126000" cy="126000"/>
          </a:xfrm>
          <a:prstGeom prst="ellipse">
            <a:avLst/>
          </a:prstGeom>
          <a:solidFill>
            <a:srgbClr val="0033A0"/>
          </a:solidFill>
          <a:ln w="12700" cap="flat" cmpd="sng" algn="ctr">
            <a:solidFill>
              <a:srgbClr val="706F6F"/>
            </a:solid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15" name="Oval 81">
            <a:extLst>
              <a:ext uri="{FF2B5EF4-FFF2-40B4-BE49-F238E27FC236}">
                <a16:creationId xmlns:a16="http://schemas.microsoft.com/office/drawing/2014/main" id="{14D96750-DB9E-480C-8C3C-11C96D6FBC5C}"/>
              </a:ext>
            </a:extLst>
          </p:cNvPr>
          <p:cNvSpPr/>
          <p:nvPr/>
        </p:nvSpPr>
        <p:spPr>
          <a:xfrm>
            <a:off x="4412967" y="7241526"/>
            <a:ext cx="126000" cy="126000"/>
          </a:xfrm>
          <a:prstGeom prst="ellipse">
            <a:avLst/>
          </a:prstGeom>
          <a:solidFill>
            <a:schemeClr val="tx1"/>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19" name="Oval 82">
            <a:extLst>
              <a:ext uri="{FF2B5EF4-FFF2-40B4-BE49-F238E27FC236}">
                <a16:creationId xmlns:a16="http://schemas.microsoft.com/office/drawing/2014/main" id="{9583E49F-8F64-40DD-AB6F-21CF4542E206}"/>
              </a:ext>
            </a:extLst>
          </p:cNvPr>
          <p:cNvSpPr/>
          <p:nvPr/>
        </p:nvSpPr>
        <p:spPr>
          <a:xfrm>
            <a:off x="4582827" y="7239932"/>
            <a:ext cx="126000" cy="126000"/>
          </a:xfrm>
          <a:prstGeom prst="ellipse">
            <a:avLst/>
          </a:prstGeom>
          <a:solidFill>
            <a:schemeClr val="tx1"/>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20" name="Oval 83">
            <a:extLst>
              <a:ext uri="{FF2B5EF4-FFF2-40B4-BE49-F238E27FC236}">
                <a16:creationId xmlns:a16="http://schemas.microsoft.com/office/drawing/2014/main" id="{EECF2D06-1380-4643-94F9-EF4BEF2D552A}"/>
              </a:ext>
            </a:extLst>
          </p:cNvPr>
          <p:cNvSpPr/>
          <p:nvPr/>
        </p:nvSpPr>
        <p:spPr>
          <a:xfrm>
            <a:off x="4752687" y="7239932"/>
            <a:ext cx="126000" cy="126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1" name="TextBox 77">
            <a:extLst>
              <a:ext uri="{FF2B5EF4-FFF2-40B4-BE49-F238E27FC236}">
                <a16:creationId xmlns:a16="http://schemas.microsoft.com/office/drawing/2014/main" id="{6559BF20-EE8B-4F2A-8627-C7DCB2D3EBFB}"/>
              </a:ext>
            </a:extLst>
          </p:cNvPr>
          <p:cNvSpPr txBox="1"/>
          <p:nvPr/>
        </p:nvSpPr>
        <p:spPr>
          <a:xfrm>
            <a:off x="3275360" y="7189900"/>
            <a:ext cx="809432" cy="246221"/>
          </a:xfrm>
          <a:prstGeom prst="rect">
            <a:avLst/>
          </a:prstGeom>
          <a:noFill/>
        </p:spPr>
        <p:txBody>
          <a:bodyPr wrap="square" rtlCol="0">
            <a:spAutoFit/>
          </a:bodyPr>
          <a:lstStyle/>
          <a:p>
            <a:pPr algn="r">
              <a:spcAft>
                <a:spcPts val="300"/>
              </a:spcAft>
            </a:pPr>
            <a:r>
              <a:rPr lang="en-GB" sz="1000" dirty="0">
                <a:latin typeface="Calibri" panose="020F0502020204030204" pitchFamily="34" charset="0"/>
              </a:rPr>
              <a:t>SQL</a:t>
            </a:r>
            <a:endParaRPr lang="en-US" sz="1000" dirty="0">
              <a:latin typeface="Calibri" panose="020F0502020204030204" pitchFamily="34" charset="0"/>
            </a:endParaRPr>
          </a:p>
        </p:txBody>
      </p:sp>
      <p:sp>
        <p:nvSpPr>
          <p:cNvPr id="222" name="Rectangle 221"/>
          <p:cNvSpPr/>
          <p:nvPr/>
        </p:nvSpPr>
        <p:spPr>
          <a:xfrm>
            <a:off x="1161526" y="1130024"/>
            <a:ext cx="2576607" cy="278602"/>
          </a:xfrm>
          <a:prstGeom prst="rect">
            <a:avLst/>
          </a:prstGeom>
        </p:spPr>
        <p:txBody>
          <a:bodyPr wrap="square">
            <a:spAutoFit/>
          </a:bodyPr>
          <a:lstStyle/>
          <a:p>
            <a:pPr algn="just">
              <a:lnSpc>
                <a:spcPct val="150000"/>
              </a:lnSpc>
            </a:pPr>
            <a:r>
              <a:rPr lang="en-US" sz="900" i="1" dirty="0">
                <a:latin typeface="Calibri" panose="020F0502020204030204" pitchFamily="34" charset="0"/>
              </a:rPr>
              <a:t>Last Updated</a:t>
            </a:r>
            <a:r>
              <a:rPr lang="en-US" sz="900" i="1">
                <a:latin typeface="Calibri" panose="020F0502020204030204" pitchFamily="34" charset="0"/>
              </a:rPr>
              <a:t>: January ‘22</a:t>
            </a:r>
            <a:endParaRPr lang="en-US" sz="900" i="1" dirty="0">
              <a:latin typeface="Calibri" panose="020F0502020204030204" pitchFamily="34" charset="0"/>
            </a:endParaRPr>
          </a:p>
        </p:txBody>
      </p:sp>
      <p:pic>
        <p:nvPicPr>
          <p:cNvPr id="223" name="Picture 5">
            <a:extLst>
              <a:ext uri="{FF2B5EF4-FFF2-40B4-BE49-F238E27FC236}">
                <a16:creationId xmlns:a16="http://schemas.microsoft.com/office/drawing/2014/main" id="{76349CB8-3EB5-45B1-B4AE-9621D68C4544}"/>
              </a:ext>
            </a:extLst>
          </p:cNvPr>
          <p:cNvPicPr>
            <a:picLocks noChangeAspect="1"/>
          </p:cNvPicPr>
          <p:nvPr/>
        </p:nvPicPr>
        <p:blipFill>
          <a:blip r:embed="rId5"/>
          <a:stretch>
            <a:fillRect/>
          </a:stretch>
        </p:blipFill>
        <p:spPr>
          <a:xfrm>
            <a:off x="-4209" y="-5287"/>
            <a:ext cx="6858000" cy="241191"/>
          </a:xfrm>
          <a:prstGeom prst="rect">
            <a:avLst/>
          </a:prstGeom>
        </p:spPr>
      </p:pic>
      <p:sp>
        <p:nvSpPr>
          <p:cNvPr id="174" name="TextBox 77">
            <a:extLst>
              <a:ext uri="{FF2B5EF4-FFF2-40B4-BE49-F238E27FC236}">
                <a16:creationId xmlns:a16="http://schemas.microsoft.com/office/drawing/2014/main" id="{74D6CED3-FB2E-4B67-A900-DFA81081B11A}"/>
              </a:ext>
            </a:extLst>
          </p:cNvPr>
          <p:cNvSpPr txBox="1"/>
          <p:nvPr/>
        </p:nvSpPr>
        <p:spPr>
          <a:xfrm>
            <a:off x="4959314" y="6464255"/>
            <a:ext cx="707290" cy="246221"/>
          </a:xfrm>
          <a:prstGeom prst="rect">
            <a:avLst/>
          </a:prstGeom>
          <a:noFill/>
        </p:spPr>
        <p:txBody>
          <a:bodyPr wrap="square" rtlCol="0">
            <a:spAutoFit/>
          </a:bodyPr>
          <a:lstStyle/>
          <a:p>
            <a:pPr algn="r">
              <a:spcAft>
                <a:spcPts val="300"/>
              </a:spcAft>
            </a:pPr>
            <a:r>
              <a:rPr lang="en-US" sz="1000" dirty="0" err="1">
                <a:latin typeface="Calibri" panose="020F0502020204030204" pitchFamily="34" charset="0"/>
              </a:rPr>
              <a:t>MLOps</a:t>
            </a:r>
            <a:endParaRPr lang="en-US" sz="1000" dirty="0">
              <a:latin typeface="Calibri" panose="020F0502020204030204" pitchFamily="34" charset="0"/>
            </a:endParaRPr>
          </a:p>
        </p:txBody>
      </p:sp>
      <p:sp>
        <p:nvSpPr>
          <p:cNvPr id="176" name="Oval 79">
            <a:extLst>
              <a:ext uri="{FF2B5EF4-FFF2-40B4-BE49-F238E27FC236}">
                <a16:creationId xmlns:a16="http://schemas.microsoft.com/office/drawing/2014/main" id="{82AC743B-01CD-48AD-BEA8-C429B2E561AA}"/>
              </a:ext>
            </a:extLst>
          </p:cNvPr>
          <p:cNvSpPr/>
          <p:nvPr/>
        </p:nvSpPr>
        <p:spPr>
          <a:xfrm>
            <a:off x="5632759" y="6530869"/>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77" name="Oval 80">
            <a:extLst>
              <a:ext uri="{FF2B5EF4-FFF2-40B4-BE49-F238E27FC236}">
                <a16:creationId xmlns:a16="http://schemas.microsoft.com/office/drawing/2014/main" id="{146FF890-EE1C-45C9-8814-C05F2A8FAB43}"/>
              </a:ext>
            </a:extLst>
          </p:cNvPr>
          <p:cNvSpPr/>
          <p:nvPr/>
        </p:nvSpPr>
        <p:spPr>
          <a:xfrm>
            <a:off x="5802619" y="6529275"/>
            <a:ext cx="126000" cy="126000"/>
          </a:xfrm>
          <a:prstGeom prst="ellipse">
            <a:avLst/>
          </a:prstGeom>
          <a:solidFill>
            <a:srgbClr val="0033A0"/>
          </a:solidFill>
          <a:ln w="12700" cap="flat" cmpd="sng" algn="ctr">
            <a:solidFill>
              <a:srgbClr val="706F6F"/>
            </a:solid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91" name="Oval 81">
            <a:extLst>
              <a:ext uri="{FF2B5EF4-FFF2-40B4-BE49-F238E27FC236}">
                <a16:creationId xmlns:a16="http://schemas.microsoft.com/office/drawing/2014/main" id="{763248CA-14CE-45DF-AF19-3C6EC01DB7A5}"/>
              </a:ext>
            </a:extLst>
          </p:cNvPr>
          <p:cNvSpPr/>
          <p:nvPr/>
        </p:nvSpPr>
        <p:spPr>
          <a:xfrm>
            <a:off x="5972479" y="6529275"/>
            <a:ext cx="126000" cy="126000"/>
          </a:xfrm>
          <a:prstGeom prst="ellipse">
            <a:avLst/>
          </a:prstGeom>
          <a:solidFill>
            <a:srgbClr val="706F6F"/>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92" name="Oval 82">
            <a:extLst>
              <a:ext uri="{FF2B5EF4-FFF2-40B4-BE49-F238E27FC236}">
                <a16:creationId xmlns:a16="http://schemas.microsoft.com/office/drawing/2014/main" id="{947F05AB-0CBF-4086-8515-23BB955ADFF0}"/>
              </a:ext>
            </a:extLst>
          </p:cNvPr>
          <p:cNvSpPr/>
          <p:nvPr/>
        </p:nvSpPr>
        <p:spPr>
          <a:xfrm>
            <a:off x="6142339" y="6527681"/>
            <a:ext cx="126000" cy="126000"/>
          </a:xfrm>
          <a:prstGeom prst="ellipse">
            <a:avLst/>
          </a:prstGeom>
          <a:solidFill>
            <a:srgbClr val="706F6F"/>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193" name="Oval 83">
            <a:extLst>
              <a:ext uri="{FF2B5EF4-FFF2-40B4-BE49-F238E27FC236}">
                <a16:creationId xmlns:a16="http://schemas.microsoft.com/office/drawing/2014/main" id="{2ED8E339-EB46-4160-B4F8-E1140C9E5948}"/>
              </a:ext>
            </a:extLst>
          </p:cNvPr>
          <p:cNvSpPr/>
          <p:nvPr/>
        </p:nvSpPr>
        <p:spPr>
          <a:xfrm>
            <a:off x="6312199" y="6527681"/>
            <a:ext cx="126000" cy="126000"/>
          </a:xfrm>
          <a:prstGeom prst="ellipse">
            <a:avLst/>
          </a:prstGeom>
          <a:solidFill>
            <a:srgbClr val="706F6F"/>
          </a:solidFill>
          <a:ln w="12700" cap="flat" cmpd="sng" algn="ctr">
            <a:solidFill>
              <a:srgbClr val="706F6F"/>
            </a:solid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04" name="TextBox 77">
            <a:extLst>
              <a:ext uri="{FF2B5EF4-FFF2-40B4-BE49-F238E27FC236}">
                <a16:creationId xmlns:a16="http://schemas.microsoft.com/office/drawing/2014/main" id="{B2EEF940-6856-4CA5-A5E2-DBD213A2961C}"/>
              </a:ext>
            </a:extLst>
          </p:cNvPr>
          <p:cNvSpPr txBox="1"/>
          <p:nvPr/>
        </p:nvSpPr>
        <p:spPr>
          <a:xfrm>
            <a:off x="4821912" y="6661586"/>
            <a:ext cx="832954" cy="246221"/>
          </a:xfrm>
          <a:prstGeom prst="rect">
            <a:avLst/>
          </a:prstGeom>
          <a:noFill/>
        </p:spPr>
        <p:txBody>
          <a:bodyPr wrap="square" rtlCol="0">
            <a:spAutoFit/>
          </a:bodyPr>
          <a:lstStyle/>
          <a:p>
            <a:pPr algn="r">
              <a:spcAft>
                <a:spcPts val="300"/>
              </a:spcAft>
            </a:pPr>
            <a:r>
              <a:rPr lang="en-US" sz="1000" dirty="0" err="1">
                <a:latin typeface="Calibri" panose="020F0502020204030204" pitchFamily="34" charset="0"/>
              </a:rPr>
              <a:t>DataIku</a:t>
            </a:r>
            <a:endParaRPr lang="en-US" sz="1000" dirty="0">
              <a:latin typeface="Calibri" panose="020F0502020204030204" pitchFamily="34" charset="0"/>
            </a:endParaRPr>
          </a:p>
        </p:txBody>
      </p:sp>
      <p:sp>
        <p:nvSpPr>
          <p:cNvPr id="205" name="Oval 79">
            <a:extLst>
              <a:ext uri="{FF2B5EF4-FFF2-40B4-BE49-F238E27FC236}">
                <a16:creationId xmlns:a16="http://schemas.microsoft.com/office/drawing/2014/main" id="{85909EEB-2D1A-4CB7-B56B-B0EA1B47DED4}"/>
              </a:ext>
            </a:extLst>
          </p:cNvPr>
          <p:cNvSpPr/>
          <p:nvPr/>
        </p:nvSpPr>
        <p:spPr>
          <a:xfrm>
            <a:off x="5632759" y="6715019"/>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06" name="Oval 80">
            <a:extLst>
              <a:ext uri="{FF2B5EF4-FFF2-40B4-BE49-F238E27FC236}">
                <a16:creationId xmlns:a16="http://schemas.microsoft.com/office/drawing/2014/main" id="{44FEA79E-E293-4A3C-BD37-D80322D31E4D}"/>
              </a:ext>
            </a:extLst>
          </p:cNvPr>
          <p:cNvSpPr/>
          <p:nvPr/>
        </p:nvSpPr>
        <p:spPr>
          <a:xfrm>
            <a:off x="5802619" y="6713425"/>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07" name="Oval 81">
            <a:extLst>
              <a:ext uri="{FF2B5EF4-FFF2-40B4-BE49-F238E27FC236}">
                <a16:creationId xmlns:a16="http://schemas.microsoft.com/office/drawing/2014/main" id="{E7B44CB4-A443-4F99-BCEF-B07F41C1F6E9}"/>
              </a:ext>
            </a:extLst>
          </p:cNvPr>
          <p:cNvSpPr/>
          <p:nvPr/>
        </p:nvSpPr>
        <p:spPr>
          <a:xfrm>
            <a:off x="5972479" y="6713425"/>
            <a:ext cx="126000" cy="126000"/>
          </a:xfrm>
          <a:prstGeom prst="ellipse">
            <a:avLst/>
          </a:prstGeom>
          <a:solidFill>
            <a:srgbClr val="706F6F"/>
          </a:solidFill>
          <a:ln w="12700" cap="flat" cmpd="sng" algn="ctr">
            <a:solidFill>
              <a:srgbClr val="706F6F"/>
            </a:solid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08" name="Oval 82">
            <a:extLst>
              <a:ext uri="{FF2B5EF4-FFF2-40B4-BE49-F238E27FC236}">
                <a16:creationId xmlns:a16="http://schemas.microsoft.com/office/drawing/2014/main" id="{FDCD206F-C060-491A-B05E-CADF59C0F9F1}"/>
              </a:ext>
            </a:extLst>
          </p:cNvPr>
          <p:cNvSpPr/>
          <p:nvPr/>
        </p:nvSpPr>
        <p:spPr>
          <a:xfrm>
            <a:off x="6142339" y="6711831"/>
            <a:ext cx="126000" cy="126000"/>
          </a:xfrm>
          <a:prstGeom prst="ellipse">
            <a:avLst/>
          </a:prstGeom>
          <a:solidFill>
            <a:srgbClr val="706F6F"/>
          </a:solidFill>
          <a:ln w="12700" cap="flat" cmpd="sng" algn="ctr">
            <a:solidFill>
              <a:srgbClr val="706F6F"/>
            </a:solid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09" name="Oval 83">
            <a:extLst>
              <a:ext uri="{FF2B5EF4-FFF2-40B4-BE49-F238E27FC236}">
                <a16:creationId xmlns:a16="http://schemas.microsoft.com/office/drawing/2014/main" id="{4D11EFD8-2A73-4E8F-A8C9-C9C52FBC89AB}"/>
              </a:ext>
            </a:extLst>
          </p:cNvPr>
          <p:cNvSpPr/>
          <p:nvPr/>
        </p:nvSpPr>
        <p:spPr>
          <a:xfrm>
            <a:off x="6312199" y="6711831"/>
            <a:ext cx="126000" cy="126000"/>
          </a:xfrm>
          <a:prstGeom prst="ellipse">
            <a:avLst/>
          </a:prstGeom>
          <a:solidFill>
            <a:schemeClr val="tx1"/>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10" name="TextBox 77">
            <a:extLst>
              <a:ext uri="{FF2B5EF4-FFF2-40B4-BE49-F238E27FC236}">
                <a16:creationId xmlns:a16="http://schemas.microsoft.com/office/drawing/2014/main" id="{A804620D-140F-4C87-81E4-C174B90A05B2}"/>
              </a:ext>
            </a:extLst>
          </p:cNvPr>
          <p:cNvSpPr txBox="1"/>
          <p:nvPr/>
        </p:nvSpPr>
        <p:spPr>
          <a:xfrm>
            <a:off x="4825575" y="6829622"/>
            <a:ext cx="832954" cy="246221"/>
          </a:xfrm>
          <a:prstGeom prst="rect">
            <a:avLst/>
          </a:prstGeom>
          <a:noFill/>
        </p:spPr>
        <p:txBody>
          <a:bodyPr wrap="square" rtlCol="0">
            <a:spAutoFit/>
          </a:bodyPr>
          <a:lstStyle/>
          <a:p>
            <a:pPr algn="r">
              <a:spcAft>
                <a:spcPts val="300"/>
              </a:spcAft>
            </a:pPr>
            <a:r>
              <a:rPr lang="en-US" sz="1000" dirty="0">
                <a:latin typeface="Calibri" panose="020F0502020204030204" pitchFamily="34" charset="0"/>
              </a:rPr>
              <a:t>GCP</a:t>
            </a:r>
          </a:p>
        </p:txBody>
      </p:sp>
      <p:sp>
        <p:nvSpPr>
          <p:cNvPr id="211" name="Oval 79">
            <a:extLst>
              <a:ext uri="{FF2B5EF4-FFF2-40B4-BE49-F238E27FC236}">
                <a16:creationId xmlns:a16="http://schemas.microsoft.com/office/drawing/2014/main" id="{B2F8A3C2-C7E6-463A-8286-E429A30EFCAC}"/>
              </a:ext>
            </a:extLst>
          </p:cNvPr>
          <p:cNvSpPr/>
          <p:nvPr/>
        </p:nvSpPr>
        <p:spPr>
          <a:xfrm>
            <a:off x="5636422" y="6883055"/>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12" name="Oval 80">
            <a:extLst>
              <a:ext uri="{FF2B5EF4-FFF2-40B4-BE49-F238E27FC236}">
                <a16:creationId xmlns:a16="http://schemas.microsoft.com/office/drawing/2014/main" id="{29CA693E-67D5-4EAC-9255-724DB28F6930}"/>
              </a:ext>
            </a:extLst>
          </p:cNvPr>
          <p:cNvSpPr/>
          <p:nvPr/>
        </p:nvSpPr>
        <p:spPr>
          <a:xfrm>
            <a:off x="5806282" y="6881461"/>
            <a:ext cx="126000" cy="126000"/>
          </a:xfrm>
          <a:prstGeom prst="ellipse">
            <a:avLst/>
          </a:prstGeom>
          <a:solidFill>
            <a:srgbClr val="0033A0"/>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24" name="Oval 81">
            <a:extLst>
              <a:ext uri="{FF2B5EF4-FFF2-40B4-BE49-F238E27FC236}">
                <a16:creationId xmlns:a16="http://schemas.microsoft.com/office/drawing/2014/main" id="{B2D84746-B369-4EFE-AF7D-B7667628F17B}"/>
              </a:ext>
            </a:extLst>
          </p:cNvPr>
          <p:cNvSpPr/>
          <p:nvPr/>
        </p:nvSpPr>
        <p:spPr>
          <a:xfrm>
            <a:off x="5976142" y="6881461"/>
            <a:ext cx="126000" cy="126000"/>
          </a:xfrm>
          <a:prstGeom prst="ellipse">
            <a:avLst/>
          </a:prstGeom>
          <a:solidFill>
            <a:srgbClr val="0033A0"/>
          </a:solidFill>
          <a:ln w="12700" cap="flat" cmpd="sng" algn="ctr">
            <a:solidFill>
              <a:srgbClr val="0033A0"/>
            </a:solid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25" name="Oval 82">
            <a:extLst>
              <a:ext uri="{FF2B5EF4-FFF2-40B4-BE49-F238E27FC236}">
                <a16:creationId xmlns:a16="http://schemas.microsoft.com/office/drawing/2014/main" id="{11D877CA-CF3D-4569-B72D-D6B8278E74A4}"/>
              </a:ext>
            </a:extLst>
          </p:cNvPr>
          <p:cNvSpPr/>
          <p:nvPr/>
        </p:nvSpPr>
        <p:spPr>
          <a:xfrm>
            <a:off x="6146002" y="6879867"/>
            <a:ext cx="126000" cy="126000"/>
          </a:xfrm>
          <a:prstGeom prst="ellipse">
            <a:avLst/>
          </a:prstGeom>
          <a:solidFill>
            <a:srgbClr val="706F6F"/>
          </a:solidFill>
          <a:ln w="12700" cap="flat" cmpd="sng" algn="ctr">
            <a:solidFill>
              <a:srgbClr val="706F6F"/>
            </a:solid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
        <p:nvSpPr>
          <p:cNvPr id="226" name="Oval 83">
            <a:extLst>
              <a:ext uri="{FF2B5EF4-FFF2-40B4-BE49-F238E27FC236}">
                <a16:creationId xmlns:a16="http://schemas.microsoft.com/office/drawing/2014/main" id="{C72356B3-C3CD-4F09-9FFE-005BF69D1396}"/>
              </a:ext>
            </a:extLst>
          </p:cNvPr>
          <p:cNvSpPr/>
          <p:nvPr/>
        </p:nvSpPr>
        <p:spPr>
          <a:xfrm>
            <a:off x="6315862" y="6879867"/>
            <a:ext cx="126000" cy="126000"/>
          </a:xfrm>
          <a:prstGeom prst="ellipse">
            <a:avLst/>
          </a:prstGeom>
          <a:solidFill>
            <a:schemeClr val="tx1"/>
          </a:solidFill>
          <a:ln w="12700" cap="flat" cmpd="sng" algn="ctr">
            <a:noFill/>
            <a:prstDash val="solid"/>
            <a:miter lim="800000"/>
          </a:ln>
          <a:effectLst/>
        </p:spPr>
        <p:txBody>
          <a:bodyPr rtlCol="0" anchor="ctr"/>
          <a:lstStyle/>
          <a:p>
            <a:pPr algn="ctr" defTabSz="457200"/>
            <a:endParaRPr lang="nl-NL" kern="0">
              <a:solidFill>
                <a:srgbClr val="FFFFFF"/>
              </a:solidFill>
              <a:latin typeface="Arial" panose="020B0604020202020204"/>
            </a:endParaRPr>
          </a:p>
        </p:txBody>
      </p:sp>
    </p:spTree>
    <p:extLst>
      <p:ext uri="{BB962C8B-B14F-4D97-AF65-F5344CB8AC3E}">
        <p14:creationId xmlns:p14="http://schemas.microsoft.com/office/powerpoint/2010/main" val="163287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5">
            <a:extLst>
              <a:ext uri="{FF2B5EF4-FFF2-40B4-BE49-F238E27FC236}">
                <a16:creationId xmlns:a16="http://schemas.microsoft.com/office/drawing/2014/main" id="{76349CB8-3EB5-45B1-B4AE-9621D68C4544}"/>
              </a:ext>
            </a:extLst>
          </p:cNvPr>
          <p:cNvPicPr>
            <a:picLocks noChangeAspect="1"/>
          </p:cNvPicPr>
          <p:nvPr/>
        </p:nvPicPr>
        <p:blipFill>
          <a:blip r:embed="rId2"/>
          <a:stretch>
            <a:fillRect/>
          </a:stretch>
        </p:blipFill>
        <p:spPr>
          <a:xfrm>
            <a:off x="0" y="9664810"/>
            <a:ext cx="6858000" cy="241191"/>
          </a:xfrm>
          <a:prstGeom prst="rect">
            <a:avLst/>
          </a:prstGeom>
        </p:spPr>
      </p:pic>
      <p:graphicFrame>
        <p:nvGraphicFramePr>
          <p:cNvPr id="179" name="Table 46"/>
          <p:cNvGraphicFramePr>
            <a:graphicFrameLocks noGrp="1"/>
          </p:cNvGraphicFramePr>
          <p:nvPr>
            <p:extLst>
              <p:ext uri="{D42A27DB-BD31-4B8C-83A1-F6EECF244321}">
                <p14:modId xmlns:p14="http://schemas.microsoft.com/office/powerpoint/2010/main" val="723561149"/>
              </p:ext>
            </p:extLst>
          </p:nvPr>
        </p:nvGraphicFramePr>
        <p:xfrm>
          <a:off x="0" y="674418"/>
          <a:ext cx="6843187" cy="5634202"/>
        </p:xfrm>
        <a:graphic>
          <a:graphicData uri="http://schemas.openxmlformats.org/drawingml/2006/table">
            <a:tbl>
              <a:tblPr firstRow="1" bandRow="1">
                <a:tableStyleId>{2D5ABB26-0587-4C30-8999-92F81FD0307C}</a:tableStyleId>
              </a:tblPr>
              <a:tblGrid>
                <a:gridCol w="2247900">
                  <a:extLst>
                    <a:ext uri="{9D8B030D-6E8A-4147-A177-3AD203B41FA5}">
                      <a16:colId xmlns:a16="http://schemas.microsoft.com/office/drawing/2014/main" val="1268665047"/>
                    </a:ext>
                  </a:extLst>
                </a:gridCol>
                <a:gridCol w="4595287">
                  <a:extLst>
                    <a:ext uri="{9D8B030D-6E8A-4147-A177-3AD203B41FA5}">
                      <a16:colId xmlns:a16="http://schemas.microsoft.com/office/drawing/2014/main" val="3639650196"/>
                    </a:ext>
                  </a:extLst>
                </a:gridCol>
              </a:tblGrid>
              <a:tr h="1016591">
                <a:tc>
                  <a:txBody>
                    <a:bodyPr/>
                    <a:lstStyle/>
                    <a:p>
                      <a:pPr marL="0" marR="0" lvl="0" indent="0" algn="r" defTabSz="1320759"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srgbClr val="706F6F"/>
                          </a:solidFill>
                          <a:effectLst/>
                          <a:uLnTx/>
                          <a:uFillTx/>
                          <a:latin typeface="Calibri" panose="020F0502020204030204" pitchFamily="34" charset="0"/>
                          <a:ea typeface="+mn-ea"/>
                          <a:cs typeface="+mn-cs"/>
                        </a:rPr>
                        <a:t>Philips – M2O Sales Performance</a:t>
                      </a:r>
                    </a:p>
                    <a:p>
                      <a:pPr marL="0" marR="0" lvl="0" indent="0" algn="r" defTabSz="1320759" rtl="0" eaLnBrk="1" fontAlgn="auto" latinLnBrk="0" hangingPunct="1">
                        <a:lnSpc>
                          <a:spcPct val="100000"/>
                        </a:lnSpc>
                        <a:spcBef>
                          <a:spcPts val="0"/>
                        </a:spcBef>
                        <a:spcAft>
                          <a:spcPts val="0"/>
                        </a:spcAft>
                        <a:buClrTx/>
                        <a:buSzTx/>
                        <a:buFontTx/>
                        <a:buNone/>
                        <a:tabLst/>
                        <a:defRPr/>
                      </a:pPr>
                      <a:r>
                        <a:rPr kumimoji="0" lang="nl-NL" sz="1000" b="0" i="1" u="none" strike="noStrike" kern="1200" cap="none" spc="0" normalizeH="0" baseline="0" noProof="0" dirty="0">
                          <a:ln>
                            <a:noFill/>
                          </a:ln>
                          <a:solidFill>
                            <a:srgbClr val="706F6F"/>
                          </a:solidFill>
                          <a:effectLst/>
                          <a:uLnTx/>
                          <a:uFillTx/>
                          <a:latin typeface="Calibri" panose="020F0502020204030204" pitchFamily="34" charset="0"/>
                          <a:ea typeface="+mn-ea"/>
                          <a:cs typeface="+mn-cs"/>
                        </a:rPr>
                        <a:t>Junior Data Engineer - Automation</a:t>
                      </a:r>
                    </a:p>
                    <a:p>
                      <a:pPr marL="0" marR="0" lvl="0" indent="0" algn="r" defTabSz="1320759" rtl="0" eaLnBrk="1" fontAlgn="auto" latinLnBrk="0" hangingPunct="1">
                        <a:lnSpc>
                          <a:spcPct val="100000"/>
                        </a:lnSpc>
                        <a:spcBef>
                          <a:spcPts val="0"/>
                        </a:spcBef>
                        <a:spcAft>
                          <a:spcPts val="0"/>
                        </a:spcAft>
                        <a:buClrTx/>
                        <a:buSzTx/>
                        <a:buFontTx/>
                        <a:buNone/>
                        <a:tabLst/>
                        <a:defRPr/>
                      </a:pPr>
                      <a:r>
                        <a:rPr lang="en-US" sz="1000" b="0" dirty="0">
                          <a:latin typeface="Calibri" panose="020F0502020204030204" pitchFamily="34" charset="0"/>
                        </a:rPr>
                        <a:t>Oct ‘20 – Mar ‘21</a:t>
                      </a:r>
                    </a:p>
                    <a:p>
                      <a:pPr marL="0" marR="0" lvl="0" indent="0" algn="r" defTabSz="1320759" rtl="0" eaLnBrk="1" fontAlgn="auto" latinLnBrk="0" hangingPunct="1">
                        <a:lnSpc>
                          <a:spcPct val="100000"/>
                        </a:lnSpc>
                        <a:spcBef>
                          <a:spcPts val="0"/>
                        </a:spcBef>
                        <a:spcAft>
                          <a:spcPts val="0"/>
                        </a:spcAft>
                        <a:buClrTx/>
                        <a:buSzTx/>
                        <a:buFontTx/>
                        <a:buNone/>
                        <a:tabLst/>
                        <a:defRPr/>
                      </a:pPr>
                      <a:endParaRPr lang="en-US" sz="1000" b="0" dirty="0">
                        <a:latin typeface="Calibri" panose="020F0502020204030204" pitchFamily="34" charset="0"/>
                      </a:endParaRPr>
                    </a:p>
                  </a:txBody>
                  <a:tcPr marL="36000" marR="36000" marT="144000" marB="360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Back-end BI development</a:t>
                      </a:r>
                    </a:p>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Automate data streams intake and transformation in order to eliminate manual intervention.</a:t>
                      </a:r>
                    </a:p>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Create automatic fault tolerance measures during data intake in order to improve data quality.</a:t>
                      </a:r>
                    </a:p>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stack used ranges from QlikView, Python, SFTP and SQL</a:t>
                      </a:r>
                    </a:p>
                    <a:p>
                      <a:pPr marL="0" marR="0" lvl="0" indent="0" algn="l">
                        <a:lnSpc>
                          <a:spcPct val="104000"/>
                        </a:lnSpc>
                        <a:spcBef>
                          <a:spcPts val="0"/>
                        </a:spcBef>
                        <a:spcAft>
                          <a:spcPts val="0"/>
                        </a:spcAft>
                        <a:buClr>
                          <a:srgbClr val="5B9BD5"/>
                        </a:buClr>
                        <a:buFont typeface="Arial" panose="020B0604020202020204" pitchFamily="34" charset="0"/>
                        <a:buNone/>
                      </a:pPr>
                      <a:endPar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0" marR="114300"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0109953"/>
                  </a:ext>
                </a:extLst>
              </a:tr>
              <a:tr h="1016591">
                <a:tc>
                  <a:txBody>
                    <a:bodyPr/>
                    <a:lstStyle/>
                    <a:p>
                      <a:pPr marL="0" marR="0" lvl="0" indent="0" algn="r" defTabSz="1320759"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srgbClr val="706F6F"/>
                          </a:solidFill>
                          <a:effectLst/>
                          <a:uLnTx/>
                          <a:uFillTx/>
                          <a:latin typeface="Calibri" panose="020F0502020204030204" pitchFamily="34" charset="0"/>
                          <a:ea typeface="+mn-ea"/>
                          <a:cs typeface="+mn-cs"/>
                        </a:rPr>
                        <a:t>Philips – EIM</a:t>
                      </a:r>
                    </a:p>
                    <a:p>
                      <a:pPr marL="0" marR="0" lvl="0" indent="0" algn="r" defTabSz="1320759" rtl="0" eaLnBrk="1" fontAlgn="auto" latinLnBrk="0" hangingPunct="1">
                        <a:lnSpc>
                          <a:spcPct val="100000"/>
                        </a:lnSpc>
                        <a:spcBef>
                          <a:spcPts val="0"/>
                        </a:spcBef>
                        <a:spcAft>
                          <a:spcPts val="0"/>
                        </a:spcAft>
                        <a:buClrTx/>
                        <a:buSzTx/>
                        <a:buFontTx/>
                        <a:buNone/>
                        <a:tabLst/>
                        <a:defRPr/>
                      </a:pPr>
                      <a:r>
                        <a:rPr kumimoji="0" lang="nl-NL" sz="1000" b="0" i="1" u="none" strike="noStrike" kern="1200" cap="none" spc="0" normalizeH="0" baseline="0" noProof="0" dirty="0">
                          <a:ln>
                            <a:noFill/>
                          </a:ln>
                          <a:solidFill>
                            <a:srgbClr val="706F6F"/>
                          </a:solidFill>
                          <a:effectLst/>
                          <a:uLnTx/>
                          <a:uFillTx/>
                          <a:latin typeface="Calibri" panose="020F0502020204030204" pitchFamily="34" charset="0"/>
                          <a:ea typeface="+mn-ea"/>
                          <a:cs typeface="+mn-cs"/>
                        </a:rPr>
                        <a:t>Qlik Admin – Self-Service</a:t>
                      </a:r>
                    </a:p>
                    <a:p>
                      <a:pPr marL="0" marR="0" lvl="0" indent="0" algn="r" defTabSz="1320759" rtl="0" eaLnBrk="1" fontAlgn="auto" latinLnBrk="0" hangingPunct="1">
                        <a:lnSpc>
                          <a:spcPct val="100000"/>
                        </a:lnSpc>
                        <a:spcBef>
                          <a:spcPts val="0"/>
                        </a:spcBef>
                        <a:spcAft>
                          <a:spcPts val="0"/>
                        </a:spcAft>
                        <a:buClrTx/>
                        <a:buSzTx/>
                        <a:buFontTx/>
                        <a:buNone/>
                        <a:tabLst/>
                        <a:defRPr/>
                      </a:pPr>
                      <a:r>
                        <a:rPr lang="en-US" sz="1000" b="0" dirty="0">
                          <a:latin typeface="Calibri" panose="020F0502020204030204" pitchFamily="34" charset="0"/>
                        </a:rPr>
                        <a:t>April ‘20 – Sept ‘20</a:t>
                      </a:r>
                    </a:p>
                  </a:txBody>
                  <a:tcPr marL="36000" marR="36000" marT="144000" marB="360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Provide</a:t>
                      </a: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technical, infrastructural, and development support for the </a:t>
                      </a:r>
                      <a:r>
                        <a:rPr lang="en-US" sz="1000" baseline="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QlikSense</a:t>
                      </a: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Self-Service environment.</a:t>
                      </a:r>
                    </a:p>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Participate in improvement of service offering and platform functionalities. </a:t>
                      </a:r>
                    </a:p>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Created a new and improved learning hub on </a:t>
                      </a:r>
                      <a:r>
                        <a:rPr lang="en-US" sz="1000" baseline="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Sharepoint</a:t>
                      </a: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 </a:t>
                      </a:r>
                      <a:r>
                        <a:rPr lang="en-US" sz="1000" baseline="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Qlik</a:t>
                      </a: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business users including tutorials, work instructions, and webinars. </a:t>
                      </a:r>
                    </a:p>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Front-end </a:t>
                      </a:r>
                      <a:r>
                        <a:rPr lang="en-US" sz="1000" baseline="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Qlik</a:t>
                      </a: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development to generate insights on usage of the platform. </a:t>
                      </a:r>
                    </a:p>
                  </a:txBody>
                  <a:tcPr marL="114300" marR="114300"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7987945"/>
                  </a:ext>
                </a:extLst>
              </a:tr>
              <a:tr h="1311971">
                <a:tc>
                  <a:txBody>
                    <a:bodyPr/>
                    <a:lstStyle/>
                    <a:p>
                      <a:pPr marL="0" marR="0" lvl="0" indent="0" algn="r" defTabSz="1320759"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srgbClr val="706F6F"/>
                          </a:solidFill>
                          <a:effectLst/>
                          <a:uLnTx/>
                          <a:uFillTx/>
                          <a:latin typeface="Calibri" panose="020F0502020204030204" pitchFamily="34" charset="0"/>
                          <a:ea typeface="+mn-ea"/>
                          <a:cs typeface="+mn-cs"/>
                        </a:rPr>
                        <a:t>Australian Solar Energy Storage Provider</a:t>
                      </a:r>
                    </a:p>
                    <a:p>
                      <a:pPr marL="0" marR="0" lvl="0" indent="0" algn="r" defTabSz="1320759" rtl="0" eaLnBrk="1" fontAlgn="auto" latinLnBrk="0" hangingPunct="1">
                        <a:lnSpc>
                          <a:spcPct val="100000"/>
                        </a:lnSpc>
                        <a:spcBef>
                          <a:spcPts val="0"/>
                        </a:spcBef>
                        <a:spcAft>
                          <a:spcPts val="0"/>
                        </a:spcAft>
                        <a:buClrTx/>
                        <a:buSzTx/>
                        <a:buFontTx/>
                        <a:buNone/>
                        <a:tabLst/>
                        <a:defRPr/>
                      </a:pPr>
                      <a:r>
                        <a:rPr kumimoji="0" lang="nl-NL" sz="1000" b="0" i="1" u="none" strike="noStrike" kern="1200" cap="none" spc="0" normalizeH="0" baseline="0" noProof="0" dirty="0">
                          <a:ln>
                            <a:noFill/>
                          </a:ln>
                          <a:solidFill>
                            <a:srgbClr val="706F6F"/>
                          </a:solidFill>
                          <a:effectLst/>
                          <a:uLnTx/>
                          <a:uFillTx/>
                          <a:latin typeface="Calibri" panose="020F0502020204030204" pitchFamily="34" charset="0"/>
                          <a:ea typeface="+mn-ea"/>
                          <a:cs typeface="+mn-cs"/>
                        </a:rPr>
                        <a:t>Student Consultant</a:t>
                      </a:r>
                    </a:p>
                    <a:p>
                      <a:pPr marL="0" marR="0" lvl="0" indent="0" algn="r" defTabSz="1320759" rtl="0" eaLnBrk="1" fontAlgn="auto" latinLnBrk="0" hangingPunct="1">
                        <a:lnSpc>
                          <a:spcPct val="100000"/>
                        </a:lnSpc>
                        <a:spcBef>
                          <a:spcPts val="0"/>
                        </a:spcBef>
                        <a:spcAft>
                          <a:spcPts val="0"/>
                        </a:spcAft>
                        <a:buClrTx/>
                        <a:buSzTx/>
                        <a:buFontTx/>
                        <a:buNone/>
                        <a:tabLst/>
                        <a:defRPr/>
                      </a:pPr>
                      <a:r>
                        <a:rPr lang="en-US" sz="1000" b="0" dirty="0">
                          <a:latin typeface="Calibri" panose="020F0502020204030204" pitchFamily="34" charset="0"/>
                        </a:rPr>
                        <a:t>Aug ‘19 – Dec</a:t>
                      </a:r>
                      <a:r>
                        <a:rPr lang="en-US" sz="1000" b="0" baseline="0" dirty="0">
                          <a:latin typeface="Calibri" panose="020F0502020204030204" pitchFamily="34" charset="0"/>
                        </a:rPr>
                        <a:t> ‘19</a:t>
                      </a:r>
                      <a:endParaRPr lang="en-US" sz="1000" b="0" dirty="0">
                        <a:latin typeface="Calibri" panose="020F0502020204030204" pitchFamily="34" charset="0"/>
                      </a:endParaRPr>
                    </a:p>
                  </a:txBody>
                  <a:tcPr marL="36000" marR="36000" marT="144000" marB="360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Increase</a:t>
                      </a: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online reputation through evaluation of customer journey, touchpoints, service blueprint. </a:t>
                      </a:r>
                    </a:p>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Advice on strategic decision making based academic and industry’s best practice compared to current methodology. </a:t>
                      </a:r>
                    </a:p>
                    <a:p>
                      <a:pPr marL="171450" marR="0" lvl="0" indent="-171450" algn="l">
                        <a:lnSpc>
                          <a:spcPct val="104000"/>
                        </a:lnSpc>
                        <a:spcBef>
                          <a:spcPts val="0"/>
                        </a:spcBef>
                        <a:spcAft>
                          <a:spcPts val="180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Marketing, Advertising, Social Media Marketing, Consulting </a:t>
                      </a:r>
                    </a:p>
                  </a:txBody>
                  <a:tcPr marL="114300" marR="11430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637984"/>
                  </a:ext>
                </a:extLst>
              </a:tr>
              <a:tr h="1311971">
                <a:tc>
                  <a:txBody>
                    <a:bodyPr/>
                    <a:lstStyle/>
                    <a:p>
                      <a:pPr marL="0" marR="0" lvl="0" indent="0" algn="r" defTabSz="1320759"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srgbClr val="706F6F"/>
                          </a:solidFill>
                          <a:effectLst/>
                          <a:uLnTx/>
                          <a:uFillTx/>
                          <a:latin typeface="Calibri" panose="020F0502020204030204" pitchFamily="34" charset="0"/>
                          <a:ea typeface="+mn-ea"/>
                          <a:cs typeface="+mn-cs"/>
                        </a:rPr>
                        <a:t>Dutch Candle Light Manufacturer</a:t>
                      </a:r>
                    </a:p>
                    <a:p>
                      <a:pPr marL="0" marR="0" lvl="0" indent="0" algn="r" defTabSz="1320759" rtl="0" eaLnBrk="1" fontAlgn="auto" latinLnBrk="0" hangingPunct="1">
                        <a:lnSpc>
                          <a:spcPct val="100000"/>
                        </a:lnSpc>
                        <a:spcBef>
                          <a:spcPts val="0"/>
                        </a:spcBef>
                        <a:spcAft>
                          <a:spcPts val="0"/>
                        </a:spcAft>
                        <a:buClrTx/>
                        <a:buSzTx/>
                        <a:buFontTx/>
                        <a:buNone/>
                        <a:tabLst/>
                        <a:defRPr/>
                      </a:pPr>
                      <a:r>
                        <a:rPr kumimoji="0" lang="nl-NL" sz="1000" b="0" i="1" u="none" strike="noStrike" kern="1200" cap="none" spc="0" normalizeH="0" baseline="0" noProof="0" dirty="0">
                          <a:ln>
                            <a:noFill/>
                          </a:ln>
                          <a:solidFill>
                            <a:srgbClr val="706F6F"/>
                          </a:solidFill>
                          <a:effectLst/>
                          <a:uLnTx/>
                          <a:uFillTx/>
                          <a:latin typeface="Calibri" panose="020F0502020204030204" pitchFamily="34" charset="0"/>
                          <a:ea typeface="+mn-ea"/>
                          <a:cs typeface="+mn-cs"/>
                        </a:rPr>
                        <a:t>Intern</a:t>
                      </a:r>
                    </a:p>
                    <a:p>
                      <a:pPr marL="0" marR="0" lvl="0" indent="0" algn="r" defTabSz="1320759" rtl="0" eaLnBrk="1" fontAlgn="auto" latinLnBrk="0" hangingPunct="1">
                        <a:lnSpc>
                          <a:spcPct val="100000"/>
                        </a:lnSpc>
                        <a:spcBef>
                          <a:spcPts val="0"/>
                        </a:spcBef>
                        <a:spcAft>
                          <a:spcPts val="0"/>
                        </a:spcAft>
                        <a:buClrTx/>
                        <a:buSzTx/>
                        <a:buFontTx/>
                        <a:buNone/>
                        <a:tabLst/>
                        <a:defRPr/>
                      </a:pPr>
                      <a:r>
                        <a:rPr lang="en-US" sz="1000" b="0" dirty="0">
                          <a:latin typeface="Calibri" panose="020F0502020204030204" pitchFamily="34" charset="0"/>
                        </a:rPr>
                        <a:t>Jan ‘17 – Jan</a:t>
                      </a:r>
                      <a:r>
                        <a:rPr lang="en-US" sz="1000" b="0" baseline="0" dirty="0">
                          <a:latin typeface="Calibri" panose="020F0502020204030204" pitchFamily="34" charset="0"/>
                        </a:rPr>
                        <a:t> ‘18</a:t>
                      </a:r>
                      <a:endParaRPr lang="en-US" sz="1000" b="0" dirty="0">
                        <a:latin typeface="Calibri" panose="020F0502020204030204" pitchFamily="34" charset="0"/>
                      </a:endParaRPr>
                    </a:p>
                    <a:p>
                      <a:pPr marL="0" marR="0" lvl="0" indent="0" algn="r" defTabSz="1320759" rtl="0" eaLnBrk="1" fontAlgn="auto" latinLnBrk="0" hangingPunct="1">
                        <a:lnSpc>
                          <a:spcPct val="100000"/>
                        </a:lnSpc>
                        <a:spcBef>
                          <a:spcPts val="0"/>
                        </a:spcBef>
                        <a:spcAft>
                          <a:spcPts val="0"/>
                        </a:spcAft>
                        <a:buClrTx/>
                        <a:buSzTx/>
                        <a:buFontTx/>
                        <a:buNone/>
                        <a:tabLst/>
                        <a:defRPr/>
                      </a:pPr>
                      <a:endParaRPr kumimoji="0" lang="nl-NL" sz="1000" b="0" i="1" u="none" strike="noStrike" kern="1200" cap="none" spc="0" normalizeH="0" baseline="0" noProof="0" dirty="0">
                        <a:ln>
                          <a:noFill/>
                        </a:ln>
                        <a:solidFill>
                          <a:srgbClr val="706F6F"/>
                        </a:solidFill>
                        <a:effectLst/>
                        <a:uLnTx/>
                        <a:uFillTx/>
                        <a:latin typeface="Calibri" panose="020F0502020204030204" pitchFamily="34" charset="0"/>
                        <a:ea typeface="+mn-ea"/>
                        <a:cs typeface="+mn-cs"/>
                      </a:endParaRPr>
                    </a:p>
                  </a:txBody>
                  <a:tcPr marL="36000" marR="36000" marT="144000" marB="360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Managed a project to shift maintenance from corrective to predictive in order to increase performance and optimize efficiency through reduced costs, inventory and down-time. </a:t>
                      </a:r>
                    </a:p>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Failure Mode and Effect Analysis (FMEA), Maintenance/ERP scheduling, Inventory Optimization, Project Management </a:t>
                      </a:r>
                    </a:p>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Provide technical documentation analysis to support CE declaration for a new production line. </a:t>
                      </a:r>
                    </a:p>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Risk-Inventory &amp; -Evaluation (RI&amp;E), </a:t>
                      </a:r>
                      <a:r>
                        <a:rPr lang="en-GB"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Hazard and Operability studies (HAZOP)</a:t>
                      </a:r>
                      <a:endPar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0" marR="11430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4076041"/>
                  </a:ext>
                </a:extLst>
              </a:tr>
              <a:tr h="890293">
                <a:tc>
                  <a:txBody>
                    <a:bodyPr/>
                    <a:lstStyle/>
                    <a:p>
                      <a:pPr marL="0" marR="0" lvl="0" indent="0" algn="r" defTabSz="1320759" rtl="0" eaLnBrk="1" fontAlgn="auto" latinLnBrk="0" hangingPunct="1">
                        <a:lnSpc>
                          <a:spcPct val="100000"/>
                        </a:lnSpc>
                        <a:spcBef>
                          <a:spcPts val="0"/>
                        </a:spcBef>
                        <a:spcAft>
                          <a:spcPts val="0"/>
                        </a:spcAft>
                        <a:buClrTx/>
                        <a:buSzTx/>
                        <a:buFontTx/>
                        <a:buNone/>
                        <a:tabLst/>
                        <a:defRPr/>
                      </a:pPr>
                      <a:r>
                        <a:rPr kumimoji="0" lang="nl-NL" sz="1050" b="1" i="0" u="none" strike="noStrike" kern="1200" cap="none" spc="0" normalizeH="0" baseline="0" noProof="0" dirty="0">
                          <a:ln>
                            <a:noFill/>
                          </a:ln>
                          <a:solidFill>
                            <a:srgbClr val="706F6F"/>
                          </a:solidFill>
                          <a:effectLst/>
                          <a:uLnTx/>
                          <a:uFillTx/>
                          <a:latin typeface="Calibri" panose="020F0502020204030204" pitchFamily="34" charset="0"/>
                          <a:ea typeface="+mn-ea"/>
                          <a:cs typeface="+mn-cs"/>
                        </a:rPr>
                        <a:t>Dutch Agricultural Construction Manufacturer</a:t>
                      </a:r>
                    </a:p>
                    <a:p>
                      <a:pPr marL="0" marR="0" lvl="0" indent="0" algn="r" defTabSz="1320759" rtl="0" eaLnBrk="1" fontAlgn="auto" latinLnBrk="0" hangingPunct="1">
                        <a:lnSpc>
                          <a:spcPct val="100000"/>
                        </a:lnSpc>
                        <a:spcBef>
                          <a:spcPts val="0"/>
                        </a:spcBef>
                        <a:spcAft>
                          <a:spcPts val="0"/>
                        </a:spcAft>
                        <a:buClrTx/>
                        <a:buSzTx/>
                        <a:buFontTx/>
                        <a:buNone/>
                        <a:tabLst/>
                        <a:defRPr/>
                      </a:pPr>
                      <a:r>
                        <a:rPr kumimoji="0" lang="nl-NL" sz="1050" b="0" i="1" u="none" strike="noStrike" kern="1200" cap="none" spc="0" normalizeH="0" baseline="0" noProof="0" dirty="0">
                          <a:ln>
                            <a:noFill/>
                          </a:ln>
                          <a:solidFill>
                            <a:srgbClr val="706F6F"/>
                          </a:solidFill>
                          <a:effectLst/>
                          <a:uLnTx/>
                          <a:uFillTx/>
                          <a:latin typeface="Calibri" panose="020F0502020204030204" pitchFamily="34" charset="0"/>
                          <a:ea typeface="+mn-ea"/>
                          <a:cs typeface="+mn-cs"/>
                        </a:rPr>
                        <a:t>Intern</a:t>
                      </a:r>
                    </a:p>
                    <a:p>
                      <a:pPr marL="0" marR="0" lvl="0" indent="0" algn="r" defTabSz="1320759" rtl="0" eaLnBrk="1" fontAlgn="auto" latinLnBrk="0" hangingPunct="1">
                        <a:lnSpc>
                          <a:spcPct val="100000"/>
                        </a:lnSpc>
                        <a:spcBef>
                          <a:spcPts val="0"/>
                        </a:spcBef>
                        <a:spcAft>
                          <a:spcPts val="0"/>
                        </a:spcAft>
                        <a:buClrTx/>
                        <a:buSzTx/>
                        <a:buFontTx/>
                        <a:buNone/>
                        <a:tabLst/>
                        <a:defRPr/>
                      </a:pPr>
                      <a:r>
                        <a:rPr lang="en-US" sz="1050" b="0" dirty="0">
                          <a:latin typeface="Calibri" panose="020F0502020204030204" pitchFamily="34" charset="0"/>
                        </a:rPr>
                        <a:t>Aug ‘15 – Jan</a:t>
                      </a:r>
                      <a:r>
                        <a:rPr lang="en-US" sz="1050" b="0" baseline="0" dirty="0">
                          <a:latin typeface="Calibri" panose="020F0502020204030204" pitchFamily="34" charset="0"/>
                        </a:rPr>
                        <a:t> ‘16</a:t>
                      </a:r>
                      <a:endParaRPr lang="en-US" sz="1050" b="0" dirty="0">
                        <a:latin typeface="Calibri" panose="020F0502020204030204" pitchFamily="34" charset="0"/>
                      </a:endParaRPr>
                    </a:p>
                  </a:txBody>
                  <a:tcPr marL="36000" marR="36000" marT="144000" marB="360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Revised an automated gate for cow milking stalls with an improved version that lifts vertically and is thus more space efficient. </a:t>
                      </a:r>
                    </a:p>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Several minor revision, engineering projects. </a:t>
                      </a:r>
                    </a:p>
                    <a:p>
                      <a:pPr marL="171450" marR="0" lvl="0" indent="-171450" algn="l">
                        <a:lnSpc>
                          <a:spcPct val="104000"/>
                        </a:lnSpc>
                        <a:spcBef>
                          <a:spcPts val="0"/>
                        </a:spcBef>
                        <a:spcAft>
                          <a:spcPts val="0"/>
                        </a:spcAft>
                        <a:buClr>
                          <a:srgbClr val="5B9BD5"/>
                        </a:buClr>
                        <a:buFont typeface="Arial" panose="020B0604020202020204" pitchFamily="34" charset="0"/>
                        <a:buChar char="•"/>
                      </a:pP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3D CAD modelling, stress analysis, technical drawings, </a:t>
                      </a:r>
                      <a:r>
                        <a:rPr lang="en-US" sz="1000" baseline="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HiCAD</a:t>
                      </a:r>
                      <a:r>
                        <a:rPr lang="en-US" sz="10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txBody>
                  <a:tcPr marL="114300" marR="11430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6460079"/>
                  </a:ext>
                </a:extLst>
              </a:tr>
            </a:tbl>
          </a:graphicData>
        </a:graphic>
      </p:graphicFrame>
      <p:cxnSp>
        <p:nvCxnSpPr>
          <p:cNvPr id="12" name="Straight Connector 11"/>
          <p:cNvCxnSpPr/>
          <p:nvPr/>
        </p:nvCxnSpPr>
        <p:spPr>
          <a:xfrm flipH="1">
            <a:off x="481053" y="1704035"/>
            <a:ext cx="5760000" cy="8466"/>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481053" y="2858156"/>
            <a:ext cx="5760000" cy="8466"/>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4" name="Picture 5">
            <a:extLst>
              <a:ext uri="{FF2B5EF4-FFF2-40B4-BE49-F238E27FC236}">
                <a16:creationId xmlns:a16="http://schemas.microsoft.com/office/drawing/2014/main" id="{76349CB8-3EB5-45B1-B4AE-9621D68C4544}"/>
              </a:ext>
            </a:extLst>
          </p:cNvPr>
          <p:cNvPicPr>
            <a:picLocks noChangeAspect="1"/>
          </p:cNvPicPr>
          <p:nvPr/>
        </p:nvPicPr>
        <p:blipFill>
          <a:blip r:embed="rId2"/>
          <a:stretch>
            <a:fillRect/>
          </a:stretch>
        </p:blipFill>
        <p:spPr>
          <a:xfrm>
            <a:off x="0" y="-16114"/>
            <a:ext cx="6858000" cy="241191"/>
          </a:xfrm>
          <a:prstGeom prst="rect">
            <a:avLst/>
          </a:prstGeom>
        </p:spPr>
      </p:pic>
      <p:cxnSp>
        <p:nvCxnSpPr>
          <p:cNvPr id="176" name="Straight Connector 9"/>
          <p:cNvCxnSpPr/>
          <p:nvPr/>
        </p:nvCxnSpPr>
        <p:spPr>
          <a:xfrm>
            <a:off x="3361053" y="552198"/>
            <a:ext cx="3482134" cy="0"/>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77" name="Straight Connector 12"/>
          <p:cNvCxnSpPr/>
          <p:nvPr/>
        </p:nvCxnSpPr>
        <p:spPr>
          <a:xfrm>
            <a:off x="0" y="552198"/>
            <a:ext cx="640242" cy="0"/>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sp>
        <p:nvSpPr>
          <p:cNvPr id="191" name="Title 6"/>
          <p:cNvSpPr txBox="1">
            <a:spLocks/>
          </p:cNvSpPr>
          <p:nvPr/>
        </p:nvSpPr>
        <p:spPr>
          <a:xfrm>
            <a:off x="524751" y="464254"/>
            <a:ext cx="4968000" cy="176818"/>
          </a:xfrm>
          <a:prstGeom prst="rect">
            <a:avLst/>
          </a:prstGeom>
          <a:solidFill>
            <a:schemeClr val="bg1"/>
          </a:solidFill>
        </p:spPr>
        <p:txBody>
          <a:bodyPr anchor="ctr"/>
          <a:lstStyle>
            <a:lvl1pPr algn="l" defTabSz="1320759" rtl="0" eaLnBrk="1" latinLnBrk="0" hangingPunct="1">
              <a:lnSpc>
                <a:spcPct val="90000"/>
              </a:lnSpc>
              <a:spcBef>
                <a:spcPct val="0"/>
              </a:spcBef>
              <a:buNone/>
              <a:defRPr sz="1000" kern="1200" cap="all" spc="300" baseline="0">
                <a:solidFill>
                  <a:schemeClr val="tx1"/>
                </a:solidFill>
                <a:latin typeface="+mn-lt"/>
                <a:ea typeface="+mj-ea"/>
                <a:cs typeface="+mj-cs"/>
              </a:defRPr>
            </a:lvl1pPr>
          </a:lstStyle>
          <a:p>
            <a:r>
              <a:rPr lang="en-GB" sz="1100" b="1" dirty="0">
                <a:solidFill>
                  <a:schemeClr val="tx1">
                    <a:lumMod val="50000"/>
                  </a:schemeClr>
                </a:solidFill>
              </a:rPr>
              <a:t>Selected PROJECT EXPERIENCE PAST YEARS</a:t>
            </a:r>
            <a:endParaRPr lang="nl-NL" sz="1100" b="1" dirty="0">
              <a:solidFill>
                <a:schemeClr val="tx1">
                  <a:lumMod val="50000"/>
                </a:schemeClr>
              </a:solidFill>
            </a:endParaRPr>
          </a:p>
        </p:txBody>
      </p:sp>
      <p:cxnSp>
        <p:nvCxnSpPr>
          <p:cNvPr id="10" name="Straight Connector 9"/>
          <p:cNvCxnSpPr/>
          <p:nvPr/>
        </p:nvCxnSpPr>
        <p:spPr>
          <a:xfrm flipH="1">
            <a:off x="549000" y="4345580"/>
            <a:ext cx="5760000" cy="8466"/>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13930"/>
      </p:ext>
    </p:extLst>
  </p:cSld>
  <p:clrMapOvr>
    <a:masterClrMapping/>
  </p:clrMapOvr>
</p:sld>
</file>

<file path=ppt/theme/theme1.xml><?xml version="1.0" encoding="utf-8"?>
<a:theme xmlns:a="http://schemas.openxmlformats.org/drawingml/2006/main" name="Hedera_Template">
  <a:themeElements>
    <a:clrScheme name="Hedera_FinalColor">
      <a:dk1>
        <a:srgbClr val="FFFFFF"/>
      </a:dk1>
      <a:lt1>
        <a:srgbClr val="706F6F"/>
      </a:lt1>
      <a:dk2>
        <a:srgbClr val="FFFFFF"/>
      </a:dk2>
      <a:lt2>
        <a:srgbClr val="00A68B"/>
      </a:lt2>
      <a:accent1>
        <a:srgbClr val="00A68B"/>
      </a:accent1>
      <a:accent2>
        <a:srgbClr val="E6355A"/>
      </a:accent2>
      <a:accent3>
        <a:srgbClr val="B8DED7"/>
      </a:accent3>
      <a:accent4>
        <a:srgbClr val="F6A33B"/>
      </a:accent4>
      <a:accent5>
        <a:srgbClr val="7BC8EF"/>
      </a:accent5>
      <a:accent6>
        <a:srgbClr val="B7D79F"/>
      </a:accent6>
      <a:hlink>
        <a:srgbClr val="7BC8EF"/>
      </a:hlink>
      <a:folHlink>
        <a:srgbClr val="E6355A"/>
      </a:folHlink>
    </a:clrScheme>
    <a:fontScheme name="Hedera">
      <a:majorFont>
        <a:latin typeface="Georgia"/>
        <a:ea typeface=""/>
        <a:cs typeface=""/>
      </a:majorFont>
      <a:minorFont>
        <a:latin typeface="Arial"/>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dera_Template" id="{6BAC5483-654C-484F-921E-58685EFCD2F9}" vid="{AA981029-E110-4A5F-963A-2D353623A1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1EB16E75FC0F41AB4EFEBDEF04EBFD" ma:contentTypeVersion="11" ma:contentTypeDescription="Create a new document." ma:contentTypeScope="" ma:versionID="bb020a1168a2d49a2a0dcd397fdca164">
  <xsd:schema xmlns:xsd="http://www.w3.org/2001/XMLSchema" xmlns:xs="http://www.w3.org/2001/XMLSchema" xmlns:p="http://schemas.microsoft.com/office/2006/metadata/properties" xmlns:ns2="c22cf3ca-652e-4d52-abb2-0408f36e7a51" xmlns:ns3="b9a4ccb1-2823-4ac7-bda1-65529e74403d" targetNamespace="http://schemas.microsoft.com/office/2006/metadata/properties" ma:root="true" ma:fieldsID="1df4717b98fc14c9b8c0046e448950e1" ns2:_="" ns3:_="">
    <xsd:import namespace="c22cf3ca-652e-4d52-abb2-0408f36e7a51"/>
    <xsd:import namespace="b9a4ccb1-2823-4ac7-bda1-65529e74403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2cf3ca-652e-4d52-abb2-0408f36e7a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9a4ccb1-2823-4ac7-bda1-65529e74403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A2F15B-A8D0-456A-A266-B6301005F83F}">
  <ds:schemaRefs>
    <ds:schemaRef ds:uri="http://schemas.microsoft.com/sharepoint/v3/contenttype/forms"/>
  </ds:schemaRefs>
</ds:datastoreItem>
</file>

<file path=customXml/itemProps2.xml><?xml version="1.0" encoding="utf-8"?>
<ds:datastoreItem xmlns:ds="http://schemas.openxmlformats.org/officeDocument/2006/customXml" ds:itemID="{0CF2742C-74D6-4BAA-99EA-A4DD42307C77}"/>
</file>

<file path=customXml/itemProps3.xml><?xml version="1.0" encoding="utf-8"?>
<ds:datastoreItem xmlns:ds="http://schemas.openxmlformats.org/officeDocument/2006/customXml" ds:itemID="{78295B60-2E50-40DE-BB8F-6B9301950302}">
  <ds:schemaRefs>
    <ds:schemaRef ds:uri="325c0df6-0dce-454b-a648-6155dd03a65c"/>
    <ds:schemaRef ds:uri="f605296d-ae45-4889-84a3-da460edfca16"/>
    <ds:schemaRef ds:uri="http://purl.org/dc/elements/1.1/"/>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Hedera_Template</Template>
  <TotalTime>10382</TotalTime>
  <Words>696</Words>
  <Application>Microsoft Office PowerPoint</Application>
  <PresentationFormat>A4 Paper (210x297 mm)</PresentationFormat>
  <Paragraphs>92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Segoe UI Light</vt:lpstr>
      <vt:lpstr>Wingdings</vt:lpstr>
      <vt:lpstr>Hedera_Template</vt:lpstr>
      <vt:lpstr>Associate Data scientist Artificial Intelligence &amp; Analytics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Roos Reitsma (Business Guest)</dc:creator>
  <cp:lastModifiedBy>Simons, Bart (Cognizant)</cp:lastModifiedBy>
  <cp:revision>436</cp:revision>
  <cp:lastPrinted>2017-01-31T12:27:55Z</cp:lastPrinted>
  <dcterms:created xsi:type="dcterms:W3CDTF">2015-08-21T11:17:14Z</dcterms:created>
  <dcterms:modified xsi:type="dcterms:W3CDTF">2022-02-08T08:17:12Z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0x010100281EB16E75FC0F41AB4EFEBDEF04EBFD</vt:lpwstr>
  </property>
</Properties>
</file>