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60" r:id="rId6"/>
  </p:sldIdLst>
  <p:sldSz cx="6858000" cy="9906000" type="A4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A0"/>
    <a:srgbClr val="70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8" autoAdjust="0"/>
    <p:restoredTop sz="94660"/>
  </p:normalViewPr>
  <p:slideViewPr>
    <p:cSldViewPr snapToGrid="0">
      <p:cViewPr>
        <p:scale>
          <a:sx n="125" d="100"/>
          <a:sy n="125" d="100"/>
        </p:scale>
        <p:origin x="672" y="-2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C83412A-4AD3-47E5-A8CF-C0660802B898}" type="datetimeFigureOut">
              <a:rPr lang="nl-NL" smtClean="0"/>
              <a:pPr/>
              <a:t>12-4-2023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05322E69-7390-4F6A-BE11-6DE45836A82E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3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_Hedera_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576530" y="380776"/>
            <a:ext cx="1080000" cy="1080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GB" dirty="0"/>
              <a:t>Insert photo</a:t>
            </a:r>
            <a:endParaRPr lang="nl-NL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826443" y="1703327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Twitter handle</a:t>
            </a:r>
          </a:p>
        </p:txBody>
      </p:sp>
      <p:sp>
        <p:nvSpPr>
          <p:cNvPr id="48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864188" y="1703327"/>
            <a:ext cx="241617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9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864188" y="2017640"/>
            <a:ext cx="2416178" cy="295804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phone</a:t>
            </a:r>
          </a:p>
        </p:txBody>
      </p:sp>
      <p:sp>
        <p:nvSpPr>
          <p:cNvPr id="5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3826442" y="2017640"/>
            <a:ext cx="2468032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0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LinkedIn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859369" y="927391"/>
            <a:ext cx="4319588" cy="210854"/>
          </a:xfrm>
          <a:prstGeom prst="rect">
            <a:avLst/>
          </a:prstGeom>
        </p:spPr>
        <p:txBody>
          <a:bodyPr anchor="ctr"/>
          <a:lstStyle>
            <a:lvl1pPr>
              <a:defRPr sz="1000" cap="all" spc="3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Role</a:t>
            </a:r>
            <a:endParaRPr lang="nl-NL" dirty="0"/>
          </a:p>
        </p:txBody>
      </p:sp>
      <p:sp>
        <p:nvSpPr>
          <p:cNvPr id="5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1859369" y="598085"/>
            <a:ext cx="4319588" cy="297608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800"/>
              </a:spcBef>
              <a:buNone/>
              <a:defRPr sz="1800" baseline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651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271713" y="9636369"/>
            <a:ext cx="2314575" cy="160773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37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5114768" y="9576080"/>
            <a:ext cx="1543050" cy="22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Page </a:t>
            </a:r>
            <a:fld id="{AA852E93-511B-46BC-B2A3-F94FC55A7936}" type="slidenum">
              <a:rPr lang="nl-NL" smtClean="0"/>
              <a:pPr/>
              <a:t>‹#›</a:t>
            </a:fld>
            <a:r>
              <a:rPr lang="nl-NL"/>
              <a:t> of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6673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SzPct val="50000"/>
        <a:buFontTx/>
        <a:buBlip>
          <a:blip r:embed="rId4"/>
        </a:buBlip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hyperlink" Target="https://www.credly.com/badges/5524fafb-ad2d-4215-a3f5-b52e7814b053/linked_in_profile" TargetMode="External"/><Relationship Id="rId12" Type="http://schemas.openxmlformats.org/officeDocument/2006/relationships/image" Target="../media/image9.jpeg"/><Relationship Id="rId2" Type="http://schemas.openxmlformats.org/officeDocument/2006/relationships/hyperlink" Target="http://www.linkedin.com/in/hugo-silveira-da-cunha-9265021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itu.int/en/ITU-T/extcoop/ai-data-commons/Pages/project-resilience.aspx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3M1HLOpNl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04722" y="941303"/>
            <a:ext cx="2753277" cy="216000"/>
          </a:xfrm>
        </p:spPr>
        <p:txBody>
          <a:bodyPr/>
          <a:lstStyle/>
          <a:p>
            <a:r>
              <a:rPr lang="nl-NL" dirty="0"/>
              <a:t>hugosilveiradacunha.cunha@cognizant.com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104723" y="1259543"/>
            <a:ext cx="2416178" cy="173471"/>
          </a:xfrm>
        </p:spPr>
        <p:txBody>
          <a:bodyPr/>
          <a:lstStyle/>
          <a:p>
            <a:r>
              <a:rPr lang="pt-PT" kern="1200" dirty="0">
                <a:solidFill>
                  <a:srgbClr val="808080"/>
                </a:solidFill>
                <a:effectLst/>
                <a:ea typeface="Calibri" panose="020F0502020204030204" pitchFamily="34" charset="0"/>
              </a:rPr>
              <a:t>+32 491 34 99 72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104723" y="1511296"/>
            <a:ext cx="2644853" cy="229470"/>
          </a:xfrm>
        </p:spPr>
        <p:txBody>
          <a:bodyPr/>
          <a:lstStyle/>
          <a:p>
            <a:r>
              <a:rPr lang="en-US" dirty="0">
                <a:hlinkClick r:id="rId2"/>
              </a:rPr>
              <a:t>Hugo Cunha – </a:t>
            </a:r>
            <a:r>
              <a:rPr lang="en-US" dirty="0" err="1">
                <a:hlinkClick r:id="rId2"/>
              </a:rPr>
              <a:t>Linkedin</a:t>
            </a:r>
            <a:r>
              <a:rPr lang="en-US" dirty="0">
                <a:hlinkClick r:id="rId2"/>
              </a:rPr>
              <a:t> Profile</a:t>
            </a:r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70768" y="833166"/>
            <a:ext cx="3124589" cy="682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pc="0" dirty="0"/>
              <a:t>Senior Data scientist</a:t>
            </a:r>
            <a:br>
              <a:rPr lang="en-GB" spc="0" dirty="0"/>
            </a:br>
            <a:r>
              <a:rPr lang="en-GB" spc="0" dirty="0">
                <a:solidFill>
                  <a:srgbClr val="0033A0"/>
                </a:solidFill>
              </a:rPr>
              <a:t>Artificial Intelligence &amp; Analytics </a:t>
            </a:r>
            <a:endParaRPr lang="en-GB" sz="900" spc="0" dirty="0">
              <a:solidFill>
                <a:srgbClr val="0033A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183755" y="634757"/>
            <a:ext cx="2324117" cy="325167"/>
          </a:xfrm>
        </p:spPr>
        <p:txBody>
          <a:bodyPr/>
          <a:lstStyle/>
          <a:p>
            <a:r>
              <a:rPr lang="nl-NL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Hugo Cunha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CA84600F-925F-49B0-A1B6-029FA4CDCFC2}"/>
              </a:ext>
            </a:extLst>
          </p:cNvPr>
          <p:cNvGrpSpPr/>
          <p:nvPr/>
        </p:nvGrpSpPr>
        <p:grpSpPr>
          <a:xfrm>
            <a:off x="0" y="1770968"/>
            <a:ext cx="6691313" cy="268353"/>
            <a:chOff x="0" y="1314010"/>
            <a:chExt cx="6911165" cy="268353"/>
          </a:xfrm>
        </p:grpSpPr>
        <p:sp>
          <p:nvSpPr>
            <p:cNvPr id="33" name="Title 6"/>
            <p:cNvSpPr txBox="1">
              <a:spLocks/>
            </p:cNvSpPr>
            <p:nvPr/>
          </p:nvSpPr>
          <p:spPr>
            <a:xfrm>
              <a:off x="494482" y="1314010"/>
              <a:ext cx="1267926" cy="268353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</a:rPr>
                <a:t>SUMMARY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28" name="Straight Connector 127"/>
            <p:cNvCxnSpPr>
              <a:stCxn id="33" idx="3"/>
            </p:cNvCxnSpPr>
            <p:nvPr/>
          </p:nvCxnSpPr>
          <p:spPr>
            <a:xfrm flipV="1">
              <a:off x="1762408" y="1431875"/>
              <a:ext cx="5148757" cy="1631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33" idx="1"/>
            </p:cNvCxnSpPr>
            <p:nvPr/>
          </p:nvCxnSpPr>
          <p:spPr>
            <a:xfrm>
              <a:off x="0" y="1448187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ep 28">
            <a:extLst>
              <a:ext uri="{FF2B5EF4-FFF2-40B4-BE49-F238E27FC236}">
                <a16:creationId xmlns:a16="http://schemas.microsoft.com/office/drawing/2014/main" id="{0C88DAF4-E7B4-47A7-A1EA-E0A264DF09E0}"/>
              </a:ext>
            </a:extLst>
          </p:cNvPr>
          <p:cNvGrpSpPr/>
          <p:nvPr/>
        </p:nvGrpSpPr>
        <p:grpSpPr>
          <a:xfrm>
            <a:off x="83361" y="1814538"/>
            <a:ext cx="6725929" cy="1661993"/>
            <a:chOff x="63816" y="1407193"/>
            <a:chExt cx="6781076" cy="1661993"/>
          </a:xfrm>
        </p:grpSpPr>
        <p:sp>
          <p:nvSpPr>
            <p:cNvPr id="97" name="TextBox 96"/>
            <p:cNvSpPr txBox="1"/>
            <p:nvPr/>
          </p:nvSpPr>
          <p:spPr>
            <a:xfrm>
              <a:off x="63816" y="1545236"/>
              <a:ext cx="38265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nl-NL" sz="1000" dirty="0">
                <a:cs typeface="Microsoft Sans Serif" panose="020B0604020202020204" pitchFamily="34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86360" y="1407193"/>
              <a:ext cx="2158532" cy="166199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buClr>
                  <a:schemeClr val="tx2"/>
                </a:buClr>
              </a:pPr>
              <a:endParaRPr lang="en-US" sz="1000" kern="0" dirty="0">
                <a:solidFill>
                  <a:srgbClr val="0033A0"/>
                </a:solidFill>
              </a:endParaRPr>
            </a:p>
            <a:p>
              <a:pPr>
                <a:buClr>
                  <a:schemeClr val="tx2"/>
                </a:buClr>
              </a:pPr>
              <a:r>
                <a:rPr lang="en-US" sz="1000" kern="0" dirty="0">
                  <a:solidFill>
                    <a:srgbClr val="0033A0"/>
                  </a:solidFill>
                </a:rPr>
                <a:t>Areas of expertise</a:t>
              </a:r>
              <a:br>
                <a:rPr lang="en-US" sz="1000" kern="0" dirty="0">
                  <a:solidFill>
                    <a:srgbClr val="0033A0"/>
                  </a:solidFill>
                </a:rPr>
              </a:br>
              <a:endParaRPr lang="en-US" sz="1000" kern="0" dirty="0">
                <a:solidFill>
                  <a:srgbClr val="002060"/>
                </a:solidFill>
              </a:endParaRPr>
            </a:p>
            <a:p>
              <a:pPr marL="0" lvl="1">
                <a:buClr>
                  <a:srgbClr val="002060"/>
                </a:buClr>
              </a:pP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Stats &amp; ML/DL in python/R: </a:t>
              </a:r>
              <a:r>
                <a:rPr lang="en-GB" sz="900" dirty="0" err="1">
                  <a:solidFill>
                    <a:schemeClr val="tx1">
                      <a:lumMod val="75000"/>
                    </a:schemeClr>
                  </a:solidFill>
                </a:rPr>
                <a:t>tensorflow</a:t>
              </a: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, </a:t>
              </a:r>
              <a:r>
                <a:rPr lang="en-GB" sz="900" dirty="0" err="1">
                  <a:solidFill>
                    <a:schemeClr val="tx1">
                      <a:lumMod val="75000"/>
                    </a:schemeClr>
                  </a:solidFill>
                </a:rPr>
                <a:t>pytorch</a:t>
              </a: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, </a:t>
              </a:r>
              <a:r>
                <a:rPr lang="en-GB" sz="900" dirty="0" err="1">
                  <a:solidFill>
                    <a:schemeClr val="tx1">
                      <a:lumMod val="75000"/>
                    </a:schemeClr>
                  </a:solidFill>
                </a:rPr>
                <a:t>pyspark</a:t>
              </a: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, time series forecast</a:t>
              </a:r>
            </a:p>
            <a:p>
              <a:pPr marL="0" lvl="1">
                <a:buClr>
                  <a:srgbClr val="002060"/>
                </a:buClr>
              </a:pPr>
              <a:endParaRPr lang="en-GB" sz="9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marL="0" lvl="1">
                <a:buClr>
                  <a:srgbClr val="002060"/>
                </a:buClr>
              </a:pPr>
              <a:r>
                <a:rPr lang="en-GB" sz="900" dirty="0" err="1">
                  <a:solidFill>
                    <a:schemeClr val="tx1">
                      <a:lumMod val="75000"/>
                    </a:schemeClr>
                  </a:solidFill>
                </a:rPr>
                <a:t>MLOps</a:t>
              </a: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: </a:t>
              </a:r>
              <a:r>
                <a:rPr lang="en-GB" sz="900" dirty="0" err="1">
                  <a:solidFill>
                    <a:schemeClr val="tx1">
                      <a:lumMod val="75000"/>
                    </a:schemeClr>
                  </a:solidFill>
                </a:rPr>
                <a:t>Sagemaker</a:t>
              </a: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, SAS, Dataiku</a:t>
              </a:r>
            </a:p>
            <a:p>
              <a:pPr marL="0" lvl="1">
                <a:buClr>
                  <a:srgbClr val="002060"/>
                </a:buClr>
              </a:pPr>
              <a:endParaRPr lang="en-GB" sz="9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marL="0" lvl="1">
                <a:buClr>
                  <a:srgbClr val="002060"/>
                </a:buClr>
              </a:pP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Cloud (Azure, GCP and AWS)</a:t>
              </a:r>
            </a:p>
            <a:p>
              <a:pPr marL="0" lvl="1">
                <a:buClr>
                  <a:srgbClr val="002060"/>
                </a:buClr>
              </a:pPr>
              <a:endParaRPr lang="en-GB" sz="900" dirty="0">
                <a:solidFill>
                  <a:schemeClr val="tx1">
                    <a:lumMod val="75000"/>
                  </a:schemeClr>
                </a:solidFill>
              </a:endParaRPr>
            </a:p>
            <a:p>
              <a:pPr marL="0" lvl="1">
                <a:buClr>
                  <a:srgbClr val="002060"/>
                </a:buClr>
              </a:pPr>
              <a:r>
                <a:rPr lang="en-GB" sz="900" dirty="0">
                  <a:solidFill>
                    <a:schemeClr val="tx1">
                      <a:lumMod val="75000"/>
                    </a:schemeClr>
                  </a:solidFill>
                </a:rPr>
                <a:t>Data analysis &amp; visualization</a:t>
              </a:r>
              <a:endParaRPr lang="nl-NL" sz="1000" dirty="0"/>
            </a:p>
          </p:txBody>
        </p:sp>
      </p:grpSp>
      <p:grpSp>
        <p:nvGrpSpPr>
          <p:cNvPr id="26" name="Groep 25">
            <a:extLst>
              <a:ext uri="{FF2B5EF4-FFF2-40B4-BE49-F238E27FC236}">
                <a16:creationId xmlns:a16="http://schemas.microsoft.com/office/drawing/2014/main" id="{A174E646-EC74-41FE-A40E-48EA4F633EB1}"/>
              </a:ext>
            </a:extLst>
          </p:cNvPr>
          <p:cNvGrpSpPr/>
          <p:nvPr/>
        </p:nvGrpSpPr>
        <p:grpSpPr>
          <a:xfrm>
            <a:off x="-3628" y="3693416"/>
            <a:ext cx="6861627" cy="228999"/>
            <a:chOff x="45427" y="5929346"/>
            <a:chExt cx="6858000" cy="228999"/>
          </a:xfrm>
        </p:grpSpPr>
        <p:sp>
          <p:nvSpPr>
            <p:cNvPr id="156" name="Title 6"/>
            <p:cNvSpPr txBox="1">
              <a:spLocks/>
            </p:cNvSpPr>
            <p:nvPr/>
          </p:nvSpPr>
          <p:spPr>
            <a:xfrm>
              <a:off x="539909" y="5929346"/>
              <a:ext cx="1366139" cy="228999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</a:rPr>
                <a:t>EDUCATION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57" name="Straight Connector 122"/>
            <p:cNvCxnSpPr/>
            <p:nvPr/>
          </p:nvCxnSpPr>
          <p:spPr>
            <a:xfrm>
              <a:off x="1906048" y="6043846"/>
              <a:ext cx="4997379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12"/>
            <p:cNvCxnSpPr/>
            <p:nvPr/>
          </p:nvCxnSpPr>
          <p:spPr>
            <a:xfrm>
              <a:off x="45427" y="6043845"/>
              <a:ext cx="494482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CFDACCA5-9F67-4B1D-ABB4-5E8690CC6762}"/>
              </a:ext>
            </a:extLst>
          </p:cNvPr>
          <p:cNvGrpSpPr/>
          <p:nvPr/>
        </p:nvGrpSpPr>
        <p:grpSpPr>
          <a:xfrm>
            <a:off x="0" y="6001752"/>
            <a:ext cx="6749576" cy="255612"/>
            <a:chOff x="0" y="8493256"/>
            <a:chExt cx="6749576" cy="255612"/>
          </a:xfrm>
        </p:grpSpPr>
        <p:sp>
          <p:nvSpPr>
            <p:cNvPr id="165" name="Title 6"/>
            <p:cNvSpPr txBox="1">
              <a:spLocks/>
            </p:cNvSpPr>
            <p:nvPr/>
          </p:nvSpPr>
          <p:spPr>
            <a:xfrm>
              <a:off x="494482" y="8496868"/>
              <a:ext cx="1429046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GB" sz="1100" b="1" dirty="0">
                  <a:solidFill>
                    <a:schemeClr val="tx1">
                      <a:lumMod val="50000"/>
                    </a:schemeClr>
                  </a:solidFill>
                </a:rPr>
                <a:t>LANGUAGES</a:t>
              </a:r>
              <a:endParaRPr lang="nl-NL" sz="1100" b="1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167" name="Title 6"/>
            <p:cNvSpPr txBox="1">
              <a:spLocks/>
            </p:cNvSpPr>
            <p:nvPr/>
          </p:nvSpPr>
          <p:spPr>
            <a:xfrm>
              <a:off x="2465362" y="8493256"/>
              <a:ext cx="1186150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anchor="ctr"/>
            <a:lstStyle>
              <a:lvl1pPr algn="l" defTabSz="1320759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1000" kern="1200" cap="all" spc="300" baseline="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nl-NL" sz="1100" b="1" dirty="0">
                  <a:solidFill>
                    <a:schemeClr val="tx1">
                      <a:lumMod val="50000"/>
                    </a:schemeClr>
                  </a:solidFill>
                </a:rPr>
                <a:t>Tools</a:t>
              </a:r>
            </a:p>
          </p:txBody>
        </p:sp>
        <p:cxnSp>
          <p:nvCxnSpPr>
            <p:cNvPr id="172" name="Straight Connector 136"/>
            <p:cNvCxnSpPr>
              <a:cxnSpLocks/>
              <a:stCxn id="165" idx="3"/>
              <a:endCxn id="167" idx="1"/>
            </p:cNvCxnSpPr>
            <p:nvPr/>
          </p:nvCxnSpPr>
          <p:spPr>
            <a:xfrm flipV="1">
              <a:off x="1923528" y="8619256"/>
              <a:ext cx="541833" cy="3612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3" name="Straight Connector 114"/>
            <p:cNvCxnSpPr>
              <a:endCxn id="165" idx="1"/>
            </p:cNvCxnSpPr>
            <p:nvPr/>
          </p:nvCxnSpPr>
          <p:spPr>
            <a:xfrm>
              <a:off x="0" y="8622868"/>
              <a:ext cx="494482" cy="0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5" name="Straight Connector 136"/>
            <p:cNvCxnSpPr/>
            <p:nvPr/>
          </p:nvCxnSpPr>
          <p:spPr>
            <a:xfrm>
              <a:off x="3960999" y="8619256"/>
              <a:ext cx="2788577" cy="1"/>
            </a:xfrm>
            <a:prstGeom prst="line">
              <a:avLst/>
            </a:prstGeom>
            <a:ln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D4958C44-D249-4A0C-A2DD-51276FEF74B9}"/>
              </a:ext>
            </a:extLst>
          </p:cNvPr>
          <p:cNvGrpSpPr/>
          <p:nvPr/>
        </p:nvGrpSpPr>
        <p:grpSpPr>
          <a:xfrm>
            <a:off x="3913852" y="945200"/>
            <a:ext cx="223088" cy="798399"/>
            <a:chOff x="7356310" y="695139"/>
            <a:chExt cx="223088" cy="798399"/>
          </a:xfrm>
        </p:grpSpPr>
        <p:pic>
          <p:nvPicPr>
            <p:cNvPr id="115" name="Picture 9">
              <a:extLst>
                <a:ext uri="{FF2B5EF4-FFF2-40B4-BE49-F238E27FC236}">
                  <a16:creationId xmlns:a16="http://schemas.microsoft.com/office/drawing/2014/main" id="{27334BCC-8E8E-40CC-AEA1-60CE9F64F99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6310" y="695139"/>
              <a:ext cx="216000" cy="216000"/>
            </a:xfrm>
            <a:prstGeom prst="rect">
              <a:avLst/>
            </a:prstGeom>
          </p:spPr>
        </p:pic>
        <p:pic>
          <p:nvPicPr>
            <p:cNvPr id="114" name="Picture 8">
              <a:extLst>
                <a:ext uri="{FF2B5EF4-FFF2-40B4-BE49-F238E27FC236}">
                  <a16:creationId xmlns:a16="http://schemas.microsoft.com/office/drawing/2014/main" id="{3FD0C634-51A7-44EC-9A91-480C9E0694C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3398" y="993427"/>
              <a:ext cx="216000" cy="216000"/>
            </a:xfrm>
            <a:prstGeom prst="rect">
              <a:avLst/>
            </a:prstGeom>
          </p:spPr>
        </p:pic>
        <p:pic>
          <p:nvPicPr>
            <p:cNvPr id="116" name="Picture 154">
              <a:extLst>
                <a:ext uri="{FF2B5EF4-FFF2-40B4-BE49-F238E27FC236}">
                  <a16:creationId xmlns:a16="http://schemas.microsoft.com/office/drawing/2014/main" id="{0A166DBF-2EA3-4280-8EED-29A0E19BBD5E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5" cstate="print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34"/>
            <a:stretch/>
          </p:blipFill>
          <p:spPr>
            <a:xfrm>
              <a:off x="7363398" y="1277538"/>
              <a:ext cx="216000" cy="2160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30049" y="2265837"/>
            <a:ext cx="4675855" cy="1217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000" dirty="0"/>
              <a:t>Working for 20+ years in analytics, Hugo has delivered 50+ actionable insights and built 20+ services using data in pharma, banking, telecom, and industrial applications. As entrepreneur, member of government advisory boards and data science ambassador, he interacted with a diverse mix of stakeholders.</a:t>
            </a:r>
          </a:p>
          <a:p>
            <a:pPr algn="just">
              <a:lnSpc>
                <a:spcPct val="150000"/>
              </a:lnSpc>
            </a:pPr>
            <a:r>
              <a:rPr lang="en-GB" sz="1000" dirty="0"/>
              <a:t>Hugo is always up for a challenge, especially to play chess. </a:t>
            </a:r>
          </a:p>
        </p:txBody>
      </p:sp>
      <p:sp>
        <p:nvSpPr>
          <p:cNvPr id="118" name="Picture Placeholder 24"/>
          <p:cNvSpPr txBox="1">
            <a:spLocks/>
          </p:cNvSpPr>
          <p:nvPr/>
        </p:nvSpPr>
        <p:spPr>
          <a:xfrm>
            <a:off x="30049" y="567323"/>
            <a:ext cx="1080000" cy="1080000"/>
          </a:xfrm>
          <a:prstGeom prst="ellipse">
            <a:avLst/>
          </a:prstGeom>
        </p:spPr>
      </p:sp>
      <p:cxnSp>
        <p:nvCxnSpPr>
          <p:cNvPr id="170" name="Straight Connector 9"/>
          <p:cNvCxnSpPr>
            <a:cxnSpLocks/>
          </p:cNvCxnSpPr>
          <p:nvPr/>
        </p:nvCxnSpPr>
        <p:spPr>
          <a:xfrm flipV="1">
            <a:off x="3411" y="8017167"/>
            <a:ext cx="6813499" cy="310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2"/>
          <p:cNvCxnSpPr>
            <a:cxnSpLocks/>
          </p:cNvCxnSpPr>
          <p:nvPr/>
        </p:nvCxnSpPr>
        <p:spPr>
          <a:xfrm>
            <a:off x="3377166" y="6127752"/>
            <a:ext cx="618876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8" name="Title 6"/>
          <p:cNvSpPr txBox="1">
            <a:spLocks/>
          </p:cNvSpPr>
          <p:nvPr/>
        </p:nvSpPr>
        <p:spPr>
          <a:xfrm>
            <a:off x="498474" y="7941891"/>
            <a:ext cx="4968000" cy="17681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Outside of work - Volunteering</a:t>
            </a:r>
            <a:endParaRPr lang="nl-NL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161526" y="1384022"/>
            <a:ext cx="2576607" cy="278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900" i="1" dirty="0"/>
              <a:t>Manager  |  Last Updated: 2023-04-12</a:t>
            </a:r>
          </a:p>
        </p:txBody>
      </p:sp>
      <p:pic>
        <p:nvPicPr>
          <p:cNvPr id="12" name="Picture Placeholder 11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33EDA6B-96AF-450D-9B2C-8157E7F5536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" b="379"/>
          <a:stretch>
            <a:fillRect/>
          </a:stretch>
        </p:blipFill>
        <p:spPr>
          <a:xfrm>
            <a:off x="133618" y="482374"/>
            <a:ext cx="1080000" cy="1080000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F320F6-0B49-4893-9C85-8EDAAA7E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24537"/>
              </p:ext>
            </p:extLst>
          </p:nvPr>
        </p:nvGraphicFramePr>
        <p:xfrm>
          <a:off x="133618" y="3995536"/>
          <a:ext cx="6548170" cy="14457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96122">
                  <a:extLst>
                    <a:ext uri="{9D8B030D-6E8A-4147-A177-3AD203B41FA5}">
                      <a16:colId xmlns:a16="http://schemas.microsoft.com/office/drawing/2014/main" val="191463790"/>
                    </a:ext>
                  </a:extLst>
                </a:gridCol>
                <a:gridCol w="4952048">
                  <a:extLst>
                    <a:ext uri="{9D8B030D-6E8A-4147-A177-3AD203B41FA5}">
                      <a16:colId xmlns:a16="http://schemas.microsoft.com/office/drawing/2014/main" val="3045779861"/>
                    </a:ext>
                  </a:extLst>
                </a:gridCol>
              </a:tblGrid>
              <a:tr h="424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NOVA University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2016/09 - (*)</a:t>
                      </a: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25" marR="248650" marT="31218" marB="31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M.Sc. in Statistics and Information Management 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Specialization in Marketing Research &amp; CRM (* thesis to be delivered)</a:t>
                      </a: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8" marR="38338" marT="31218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801452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Lisbon University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2003/01 – 2003/07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25" marR="248650" marT="31218" marB="3121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PG Diploma in Entrepreneurship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Multidisciplinary learning approach based on business cases analysis.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8" marR="38338" marT="31218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354140"/>
                  </a:ext>
                </a:extLst>
              </a:tr>
              <a:tr h="424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Lisbon University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1991/09 – 2002/03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325" marR="248650" marT="31218" marB="3121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i="1" kern="12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Licenciate</a:t>
                      </a:r>
                      <a: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Degree in Mathematics Applied to Economics and Management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Specialization in Operational Research and Stochastic Processes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338" marR="38338" marT="31218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49540"/>
                  </a:ext>
                </a:extLst>
              </a:tr>
            </a:tbl>
          </a:graphicData>
        </a:graphic>
      </p:graphicFrame>
      <p:sp>
        <p:nvSpPr>
          <p:cNvPr id="211" name="Title 6">
            <a:extLst>
              <a:ext uri="{FF2B5EF4-FFF2-40B4-BE49-F238E27FC236}">
                <a16:creationId xmlns:a16="http://schemas.microsoft.com/office/drawing/2014/main" id="{55688F39-88ED-465C-930F-6B5FE2F27F4C}"/>
              </a:ext>
            </a:extLst>
          </p:cNvPr>
          <p:cNvSpPr txBox="1">
            <a:spLocks/>
          </p:cNvSpPr>
          <p:nvPr/>
        </p:nvSpPr>
        <p:spPr>
          <a:xfrm>
            <a:off x="4483766" y="6010093"/>
            <a:ext cx="1903336" cy="252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nl-NL" sz="1100" b="1" dirty="0">
                <a:solidFill>
                  <a:schemeClr val="tx1">
                    <a:lumMod val="50000"/>
                  </a:schemeClr>
                </a:solidFill>
              </a:rPr>
              <a:t>CERTIFICATIONS</a:t>
            </a:r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EB55C4F8-1742-49EC-9AFF-0DB34AD11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8027" y="6375559"/>
            <a:ext cx="8736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English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DBE2E7C3-CC8C-410B-B6FD-666880901693}"/>
              </a:ext>
            </a:extLst>
          </p:cNvPr>
          <p:cNvSpPr/>
          <p:nvPr/>
        </p:nvSpPr>
        <p:spPr>
          <a:xfrm>
            <a:off x="809226" y="642175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D76F369-F9D3-465E-8BE0-4062E36FD751}"/>
              </a:ext>
            </a:extLst>
          </p:cNvPr>
          <p:cNvSpPr/>
          <p:nvPr/>
        </p:nvSpPr>
        <p:spPr>
          <a:xfrm>
            <a:off x="978771" y="64198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028439D-0999-4A5E-82EC-AA5B9F03B0EB}"/>
              </a:ext>
            </a:extLst>
          </p:cNvPr>
          <p:cNvSpPr/>
          <p:nvPr/>
        </p:nvSpPr>
        <p:spPr>
          <a:xfrm>
            <a:off x="1148951" y="64198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EA4F88F-78B5-4905-9045-797E0F37AFF6}"/>
              </a:ext>
            </a:extLst>
          </p:cNvPr>
          <p:cNvSpPr/>
          <p:nvPr/>
        </p:nvSpPr>
        <p:spPr>
          <a:xfrm>
            <a:off x="1318496" y="641858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DAC0A18B-AAEB-4B45-992E-89D30209B815}"/>
              </a:ext>
            </a:extLst>
          </p:cNvPr>
          <p:cNvSpPr/>
          <p:nvPr/>
        </p:nvSpPr>
        <p:spPr>
          <a:xfrm>
            <a:off x="1487406" y="6416678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DB89886-DA09-495A-8B0E-8F4CB3486323}"/>
              </a:ext>
            </a:extLst>
          </p:cNvPr>
          <p:cNvSpPr/>
          <p:nvPr/>
        </p:nvSpPr>
        <p:spPr>
          <a:xfrm>
            <a:off x="809226" y="661670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F2FE30D2-10B0-41A8-804C-A64C1392975D}"/>
              </a:ext>
            </a:extLst>
          </p:cNvPr>
          <p:cNvSpPr/>
          <p:nvPr/>
        </p:nvSpPr>
        <p:spPr>
          <a:xfrm>
            <a:off x="978771" y="661543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25FAE27-62C9-42E4-8F59-6880E22067D8}"/>
              </a:ext>
            </a:extLst>
          </p:cNvPr>
          <p:cNvSpPr/>
          <p:nvPr/>
        </p:nvSpPr>
        <p:spPr>
          <a:xfrm>
            <a:off x="1150856" y="661289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D0B49C00-9BB6-4CA5-99B9-9A2C92307402}"/>
              </a:ext>
            </a:extLst>
          </p:cNvPr>
          <p:cNvSpPr/>
          <p:nvPr/>
        </p:nvSpPr>
        <p:spPr>
          <a:xfrm>
            <a:off x="1319131" y="661289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33868A8C-3848-4A46-ABCC-E6F86793109B}"/>
              </a:ext>
            </a:extLst>
          </p:cNvPr>
          <p:cNvSpPr/>
          <p:nvPr/>
        </p:nvSpPr>
        <p:spPr>
          <a:xfrm>
            <a:off x="1487406" y="661289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13A508F-4BFF-427E-B5ED-6B9C5C282FFD}"/>
              </a:ext>
            </a:extLst>
          </p:cNvPr>
          <p:cNvSpPr/>
          <p:nvPr/>
        </p:nvSpPr>
        <p:spPr>
          <a:xfrm>
            <a:off x="809226" y="68008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FA2C5E9-DFA3-4541-86A7-120244B02E1A}"/>
              </a:ext>
            </a:extLst>
          </p:cNvPr>
          <p:cNvSpPr/>
          <p:nvPr/>
        </p:nvSpPr>
        <p:spPr>
          <a:xfrm>
            <a:off x="977501" y="679767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15AAAB1-54B1-47AD-847D-E7727D8A540E}"/>
              </a:ext>
            </a:extLst>
          </p:cNvPr>
          <p:cNvSpPr/>
          <p:nvPr/>
        </p:nvSpPr>
        <p:spPr>
          <a:xfrm>
            <a:off x="1318496" y="679704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AE836838-B90F-4C42-A924-FF0A82A6D561}"/>
              </a:ext>
            </a:extLst>
          </p:cNvPr>
          <p:cNvSpPr/>
          <p:nvPr/>
        </p:nvSpPr>
        <p:spPr>
          <a:xfrm>
            <a:off x="1488676" y="679704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000"/>
          </a:p>
        </p:txBody>
      </p:sp>
      <p:sp>
        <p:nvSpPr>
          <p:cNvPr id="17" name="TextBox 77">
            <a:extLst>
              <a:ext uri="{FF2B5EF4-FFF2-40B4-BE49-F238E27FC236}">
                <a16:creationId xmlns:a16="http://schemas.microsoft.com/office/drawing/2014/main" id="{5BEDE856-791A-4453-8562-C36748C2D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729" y="6283646"/>
            <a:ext cx="133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MS Azure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9F7BAC0-2A72-43C2-AC7B-D2C1033F3FFD}"/>
              </a:ext>
            </a:extLst>
          </p:cNvPr>
          <p:cNvSpPr/>
          <p:nvPr/>
        </p:nvSpPr>
        <p:spPr>
          <a:xfrm>
            <a:off x="2697716" y="635508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EBCC816A-D8AC-43FF-9179-A1241F7A3FC6}"/>
              </a:ext>
            </a:extLst>
          </p:cNvPr>
          <p:cNvSpPr/>
          <p:nvPr/>
        </p:nvSpPr>
        <p:spPr>
          <a:xfrm>
            <a:off x="2867896" y="635381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1BA1C03-B820-439A-9919-C87AAEA1AC85}"/>
              </a:ext>
            </a:extLst>
          </p:cNvPr>
          <p:cNvSpPr/>
          <p:nvPr/>
        </p:nvSpPr>
        <p:spPr>
          <a:xfrm>
            <a:off x="3037441" y="635381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381A1376-0E9C-464D-A1AE-477A03128AED}"/>
              </a:ext>
            </a:extLst>
          </p:cNvPr>
          <p:cNvSpPr/>
          <p:nvPr/>
        </p:nvSpPr>
        <p:spPr>
          <a:xfrm>
            <a:off x="3207621" y="635190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8BE19D0-EDD1-4AF3-8677-E0E2F1E2FA57}"/>
              </a:ext>
            </a:extLst>
          </p:cNvPr>
          <p:cNvSpPr/>
          <p:nvPr/>
        </p:nvSpPr>
        <p:spPr>
          <a:xfrm>
            <a:off x="3378436" y="6349368"/>
            <a:ext cx="125730" cy="12573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4FEAE608-EA4B-45ED-8444-EEC38C44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745" y="6662081"/>
            <a:ext cx="10175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Google Cloud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5FBD5E2-9CD4-4672-8986-E1E5D62E8EE1}"/>
              </a:ext>
            </a:extLst>
          </p:cNvPr>
          <p:cNvSpPr/>
          <p:nvPr/>
        </p:nvSpPr>
        <p:spPr>
          <a:xfrm>
            <a:off x="2697716" y="653923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7F315B8-8E9E-4C58-B7DE-B9E00D7F614D}"/>
              </a:ext>
            </a:extLst>
          </p:cNvPr>
          <p:cNvSpPr/>
          <p:nvPr/>
        </p:nvSpPr>
        <p:spPr>
          <a:xfrm>
            <a:off x="2867896" y="653796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126224C5-CC2F-49CD-A641-9D7DDB45463F}"/>
              </a:ext>
            </a:extLst>
          </p:cNvPr>
          <p:cNvSpPr/>
          <p:nvPr/>
        </p:nvSpPr>
        <p:spPr>
          <a:xfrm>
            <a:off x="3037441" y="653796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chemeClr val="lt1"/>
              </a:solidFill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72B3C36-4D0A-4A68-A19E-9887BDC061F9}"/>
              </a:ext>
            </a:extLst>
          </p:cNvPr>
          <p:cNvSpPr/>
          <p:nvPr/>
        </p:nvSpPr>
        <p:spPr>
          <a:xfrm>
            <a:off x="3207621" y="6536058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chemeClr val="lt1"/>
              </a:solidFill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9861DE6-FB4D-415C-AD19-F39C2E39378D}"/>
              </a:ext>
            </a:extLst>
          </p:cNvPr>
          <p:cNvSpPr/>
          <p:nvPr/>
        </p:nvSpPr>
        <p:spPr>
          <a:xfrm>
            <a:off x="3377166" y="6536058"/>
            <a:ext cx="125730" cy="12573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A15D6ED-023E-404E-928A-AB275E07F2B9}"/>
              </a:ext>
            </a:extLst>
          </p:cNvPr>
          <p:cNvSpPr/>
          <p:nvPr/>
        </p:nvSpPr>
        <p:spPr>
          <a:xfrm>
            <a:off x="2697716" y="671512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8F7E4926-9BA2-4CC6-BD83-15DF0FE1670D}"/>
              </a:ext>
            </a:extLst>
          </p:cNvPr>
          <p:cNvSpPr/>
          <p:nvPr/>
        </p:nvSpPr>
        <p:spPr>
          <a:xfrm>
            <a:off x="2867896" y="671385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B84FB28-09CE-4D41-AF86-B7CBBDB1839E}"/>
              </a:ext>
            </a:extLst>
          </p:cNvPr>
          <p:cNvSpPr/>
          <p:nvPr/>
        </p:nvSpPr>
        <p:spPr>
          <a:xfrm>
            <a:off x="3037441" y="671385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5E35D25-683F-4780-A961-4BE3993B90AC}"/>
              </a:ext>
            </a:extLst>
          </p:cNvPr>
          <p:cNvSpPr/>
          <p:nvPr/>
        </p:nvSpPr>
        <p:spPr>
          <a:xfrm>
            <a:off x="3207621" y="67119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FC132BF2-2B48-44F4-B2CF-EE7C9FDD375C}"/>
              </a:ext>
            </a:extLst>
          </p:cNvPr>
          <p:cNvSpPr/>
          <p:nvPr/>
        </p:nvSpPr>
        <p:spPr>
          <a:xfrm>
            <a:off x="3377166" y="671195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52" name="TextBox 77">
            <a:extLst>
              <a:ext uri="{FF2B5EF4-FFF2-40B4-BE49-F238E27FC236}">
                <a16:creationId xmlns:a16="http://schemas.microsoft.com/office/drawing/2014/main" id="{6559BF20-EE8B-4F2A-8627-C7DCB2D3EBFB}"/>
              </a:ext>
            </a:extLst>
          </p:cNvPr>
          <p:cNvSpPr txBox="1"/>
          <p:nvPr/>
        </p:nvSpPr>
        <p:spPr>
          <a:xfrm>
            <a:off x="1910316" y="6505578"/>
            <a:ext cx="8324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00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2164B48-EC83-449F-B9F5-566AE8F1076A}"/>
              </a:ext>
            </a:extLst>
          </p:cNvPr>
          <p:cNvSpPr/>
          <p:nvPr/>
        </p:nvSpPr>
        <p:spPr>
          <a:xfrm>
            <a:off x="2697716" y="689165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083EBBD-E497-435C-AF01-513609241256}"/>
              </a:ext>
            </a:extLst>
          </p:cNvPr>
          <p:cNvSpPr/>
          <p:nvPr/>
        </p:nvSpPr>
        <p:spPr>
          <a:xfrm>
            <a:off x="2867896" y="68897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14D96750-DB9E-480C-8C3C-11C96D6FBC5C}"/>
              </a:ext>
            </a:extLst>
          </p:cNvPr>
          <p:cNvSpPr/>
          <p:nvPr/>
        </p:nvSpPr>
        <p:spPr>
          <a:xfrm>
            <a:off x="3036171" y="688784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583E49F-8F64-40DD-AB6F-21CF4542E206}"/>
              </a:ext>
            </a:extLst>
          </p:cNvPr>
          <p:cNvSpPr/>
          <p:nvPr/>
        </p:nvSpPr>
        <p:spPr>
          <a:xfrm>
            <a:off x="3210161" y="688784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EECF2D06-1380-4643-94F9-EF4BEF2D552A}"/>
              </a:ext>
            </a:extLst>
          </p:cNvPr>
          <p:cNvSpPr/>
          <p:nvPr/>
        </p:nvSpPr>
        <p:spPr>
          <a:xfrm>
            <a:off x="3377166" y="688848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C86438DF-A399-4D00-89B1-A1DD94C9BF89}"/>
              </a:ext>
            </a:extLst>
          </p:cNvPr>
          <p:cNvSpPr/>
          <p:nvPr/>
        </p:nvSpPr>
        <p:spPr>
          <a:xfrm>
            <a:off x="1156571" y="6798313"/>
            <a:ext cx="125730" cy="12573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A68EF0D6-7592-4AFA-8FF9-A5F7E4DF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1022" y="6470653"/>
            <a:ext cx="8509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52776ED5-273A-4F34-8E2C-DA447D40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04" y="6832921"/>
            <a:ext cx="1101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2164B48-EC83-449F-B9F5-566AE8F1076A}"/>
              </a:ext>
            </a:extLst>
          </p:cNvPr>
          <p:cNvSpPr/>
          <p:nvPr/>
        </p:nvSpPr>
        <p:spPr>
          <a:xfrm>
            <a:off x="2701526" y="706437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6083EBBD-E497-435C-AF01-513609241256}"/>
              </a:ext>
            </a:extLst>
          </p:cNvPr>
          <p:cNvSpPr/>
          <p:nvPr/>
        </p:nvSpPr>
        <p:spPr>
          <a:xfrm>
            <a:off x="2871706" y="706247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4D96750-DB9E-480C-8C3C-11C96D6FBC5C}"/>
              </a:ext>
            </a:extLst>
          </p:cNvPr>
          <p:cNvSpPr/>
          <p:nvPr/>
        </p:nvSpPr>
        <p:spPr>
          <a:xfrm>
            <a:off x="3041251" y="706247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9583E49F-8F64-40DD-AB6F-21CF4542E206}"/>
              </a:ext>
            </a:extLst>
          </p:cNvPr>
          <p:cNvSpPr/>
          <p:nvPr/>
        </p:nvSpPr>
        <p:spPr>
          <a:xfrm>
            <a:off x="3211431" y="706120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EECF2D06-1380-4643-94F9-EF4BEF2D552A}"/>
              </a:ext>
            </a:extLst>
          </p:cNvPr>
          <p:cNvSpPr/>
          <p:nvPr/>
        </p:nvSpPr>
        <p:spPr>
          <a:xfrm>
            <a:off x="3378436" y="7061838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63CF2994-1B6C-4901-8B35-376332A6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279" y="7005958"/>
            <a:ext cx="1101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DDFBC67D-A2C3-4152-9845-D447EDBA93A0}"/>
              </a:ext>
            </a:extLst>
          </p:cNvPr>
          <p:cNvSpPr/>
          <p:nvPr/>
        </p:nvSpPr>
        <p:spPr>
          <a:xfrm>
            <a:off x="808591" y="700532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2E5BC09-5F4C-49A2-90AC-C876CD6551B0}"/>
              </a:ext>
            </a:extLst>
          </p:cNvPr>
          <p:cNvSpPr/>
          <p:nvPr/>
        </p:nvSpPr>
        <p:spPr>
          <a:xfrm>
            <a:off x="977501" y="700532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7103557-0E97-40A3-AF41-74E5C24DCCD3}"/>
              </a:ext>
            </a:extLst>
          </p:cNvPr>
          <p:cNvSpPr/>
          <p:nvPr/>
        </p:nvSpPr>
        <p:spPr>
          <a:xfrm>
            <a:off x="1319131" y="699960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4385B529-488F-4604-9996-E83A4000B127}"/>
              </a:ext>
            </a:extLst>
          </p:cNvPr>
          <p:cNvSpPr/>
          <p:nvPr/>
        </p:nvSpPr>
        <p:spPr>
          <a:xfrm>
            <a:off x="1487406" y="699960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45904568-86C1-42BB-A11B-1E186C4F1B44}"/>
              </a:ext>
            </a:extLst>
          </p:cNvPr>
          <p:cNvSpPr/>
          <p:nvPr/>
        </p:nvSpPr>
        <p:spPr>
          <a:xfrm>
            <a:off x="1156571" y="699960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89C787-57C7-DDAB-A518-2FFF58641B8E}"/>
              </a:ext>
            </a:extLst>
          </p:cNvPr>
          <p:cNvGrpSpPr/>
          <p:nvPr/>
        </p:nvGrpSpPr>
        <p:grpSpPr>
          <a:xfrm>
            <a:off x="4340026" y="6333054"/>
            <a:ext cx="1967542" cy="200055"/>
            <a:chOff x="4340026" y="6333054"/>
            <a:chExt cx="1967542" cy="200055"/>
          </a:xfrm>
        </p:grpSpPr>
        <p:pic>
          <p:nvPicPr>
            <p:cNvPr id="1079" name="Picture 1">
              <a:hlinkClick r:id="rId7"/>
              <a:extLst>
                <a:ext uri="{FF2B5EF4-FFF2-40B4-BE49-F238E27FC236}">
                  <a16:creationId xmlns:a16="http://schemas.microsoft.com/office/drawing/2014/main" id="{A7E5D36A-9B0C-4BDA-963E-E5238470F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026" y="6346830"/>
              <a:ext cx="147607" cy="151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 Box 58">
              <a:extLst>
                <a:ext uri="{FF2B5EF4-FFF2-40B4-BE49-F238E27FC236}">
                  <a16:creationId xmlns:a16="http://schemas.microsoft.com/office/drawing/2014/main" id="{56606796-2026-47D4-8FC8-80E0A802B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5" y="6333054"/>
              <a:ext cx="1851903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Microsoft Azure Data Scientist Associate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7151AC8-F261-A0DF-A0B4-0262F4E89823}"/>
              </a:ext>
            </a:extLst>
          </p:cNvPr>
          <p:cNvGrpSpPr/>
          <p:nvPr/>
        </p:nvGrpSpPr>
        <p:grpSpPr>
          <a:xfrm>
            <a:off x="4340026" y="6540949"/>
            <a:ext cx="2282046" cy="200055"/>
            <a:chOff x="4340026" y="6594930"/>
            <a:chExt cx="2282046" cy="200055"/>
          </a:xfrm>
        </p:grpSpPr>
        <p:pic>
          <p:nvPicPr>
            <p:cNvPr id="1077" name="Picture 63">
              <a:extLst>
                <a:ext uri="{FF2B5EF4-FFF2-40B4-BE49-F238E27FC236}">
                  <a16:creationId xmlns:a16="http://schemas.microsoft.com/office/drawing/2014/main" id="{BE8C9D21-A167-44C7-9F99-83CCD5104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026" y="6610777"/>
              <a:ext cx="152528" cy="152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57">
              <a:extLst>
                <a:ext uri="{FF2B5EF4-FFF2-40B4-BE49-F238E27FC236}">
                  <a16:creationId xmlns:a16="http://schemas.microsoft.com/office/drawing/2014/main" id="{FB45C7E0-142D-4BDB-B1CE-70C6F4FC10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5" y="6594930"/>
              <a:ext cx="21664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Google Professional Machine Learning Engineer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F02F1C-BBB3-8643-74BA-785650FD7A35}"/>
              </a:ext>
            </a:extLst>
          </p:cNvPr>
          <p:cNvGrpSpPr/>
          <p:nvPr/>
        </p:nvGrpSpPr>
        <p:grpSpPr>
          <a:xfrm>
            <a:off x="4340026" y="7372530"/>
            <a:ext cx="2169869" cy="200055"/>
            <a:chOff x="4340026" y="7410630"/>
            <a:chExt cx="2169869" cy="200055"/>
          </a:xfrm>
        </p:grpSpPr>
        <p:pic>
          <p:nvPicPr>
            <p:cNvPr id="1078" name="Picture 61">
              <a:extLst>
                <a:ext uri="{FF2B5EF4-FFF2-40B4-BE49-F238E27FC236}">
                  <a16:creationId xmlns:a16="http://schemas.microsoft.com/office/drawing/2014/main" id="{3907EB9A-F1D2-4157-86D8-2AC9904A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0026" y="7429603"/>
              <a:ext cx="161665" cy="155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 Box 56">
              <a:extLst>
                <a:ext uri="{FF2B5EF4-FFF2-40B4-BE49-F238E27FC236}">
                  <a16:creationId xmlns:a16="http://schemas.microsoft.com/office/drawing/2014/main" id="{1D18C1D2-DCC3-4E2F-BFB6-C8DD78932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5" y="7410630"/>
              <a:ext cx="205423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Evolutionary AI - LEAF ESP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aphicFrame>
        <p:nvGraphicFramePr>
          <p:cNvPr id="269" name="Table 268">
            <a:extLst>
              <a:ext uri="{FF2B5EF4-FFF2-40B4-BE49-F238E27FC236}">
                <a16:creationId xmlns:a16="http://schemas.microsoft.com/office/drawing/2014/main" id="{2DCC0CD6-967B-4D4C-AF08-D377BAECC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95037"/>
              </p:ext>
            </p:extLst>
          </p:nvPr>
        </p:nvGraphicFramePr>
        <p:xfrm>
          <a:off x="37669" y="8309759"/>
          <a:ext cx="6779241" cy="15919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9569">
                  <a:extLst>
                    <a:ext uri="{9D8B030D-6E8A-4147-A177-3AD203B41FA5}">
                      <a16:colId xmlns:a16="http://schemas.microsoft.com/office/drawing/2014/main" val="2111520214"/>
                    </a:ext>
                  </a:extLst>
                </a:gridCol>
                <a:gridCol w="5329672">
                  <a:extLst>
                    <a:ext uri="{9D8B030D-6E8A-4147-A177-3AD203B41FA5}">
                      <a16:colId xmlns:a16="http://schemas.microsoft.com/office/drawing/2014/main" val="1407705423"/>
                    </a:ext>
                  </a:extLst>
                </a:gridCol>
              </a:tblGrid>
              <a:tr h="1591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International Telecommunication Union</a:t>
                      </a:r>
                      <a:endParaRPr lang="en-GB" sz="1000" b="0" i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Machine Learning Researcher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Environment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As part of </a:t>
                      </a:r>
                      <a:r>
                        <a:rPr lang="en-US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11"/>
                        </a:rPr>
                        <a:t>Project Resilience</a:t>
                      </a:r>
                      <a:r>
                        <a:rPr lang="en-US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, I am helping to build an MVP for an AI utility to help policy makers, NGOs, academics and others act on the UN Sustainability Development Goals. </a:t>
                      </a:r>
                      <a:b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6164314"/>
                  </a:ext>
                </a:extLst>
              </a:tr>
            </a:tbl>
          </a:graphicData>
        </a:graphic>
      </p:graphicFrame>
      <p:sp>
        <p:nvSpPr>
          <p:cNvPr id="270" name="TextBox 269">
            <a:extLst>
              <a:ext uri="{FF2B5EF4-FFF2-40B4-BE49-F238E27FC236}">
                <a16:creationId xmlns:a16="http://schemas.microsoft.com/office/drawing/2014/main" id="{CF4556E1-6338-4E33-9889-D2D2F92D5D25}"/>
              </a:ext>
            </a:extLst>
          </p:cNvPr>
          <p:cNvSpPr txBox="1"/>
          <p:nvPr/>
        </p:nvSpPr>
        <p:spPr>
          <a:xfrm>
            <a:off x="-104857" y="6554569"/>
            <a:ext cx="909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French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30A5A68-5255-44D0-A0E1-5DE921991E55}"/>
              </a:ext>
            </a:extLst>
          </p:cNvPr>
          <p:cNvSpPr txBox="1"/>
          <p:nvPr/>
        </p:nvSpPr>
        <p:spPr>
          <a:xfrm>
            <a:off x="-4209" y="6736996"/>
            <a:ext cx="8143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Spanish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6D922F7-3EBC-4FA0-BADA-9D93AF221DB0}"/>
              </a:ext>
            </a:extLst>
          </p:cNvPr>
          <p:cNvSpPr txBox="1"/>
          <p:nvPr/>
        </p:nvSpPr>
        <p:spPr>
          <a:xfrm>
            <a:off x="-97951" y="6940712"/>
            <a:ext cx="909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Portuguese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26BB49F-EAB0-42AF-A2B5-271E2DD0CFFF}"/>
              </a:ext>
            </a:extLst>
          </p:cNvPr>
          <p:cNvSpPr/>
          <p:nvPr/>
        </p:nvSpPr>
        <p:spPr>
          <a:xfrm>
            <a:off x="2701526" y="724535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51CCB35-8BFC-415F-8255-4CFFA050D0FB}"/>
              </a:ext>
            </a:extLst>
          </p:cNvPr>
          <p:cNvSpPr/>
          <p:nvPr/>
        </p:nvSpPr>
        <p:spPr>
          <a:xfrm>
            <a:off x="2871706" y="724344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84B5C2B-0BA6-433D-860B-0D5C19E61095}"/>
              </a:ext>
            </a:extLst>
          </p:cNvPr>
          <p:cNvSpPr/>
          <p:nvPr/>
        </p:nvSpPr>
        <p:spPr>
          <a:xfrm>
            <a:off x="3041251" y="7243448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chemeClr val="lt1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D77F405-0723-4A43-8130-B7CC6908D3E4}"/>
              </a:ext>
            </a:extLst>
          </p:cNvPr>
          <p:cNvSpPr/>
          <p:nvPr/>
        </p:nvSpPr>
        <p:spPr>
          <a:xfrm>
            <a:off x="3211431" y="7242178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>
              <a:solidFill>
                <a:schemeClr val="lt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5287B72-D610-4BD1-A0B4-C5ABC5D6EC7F}"/>
              </a:ext>
            </a:extLst>
          </p:cNvPr>
          <p:cNvSpPr/>
          <p:nvPr/>
        </p:nvSpPr>
        <p:spPr>
          <a:xfrm>
            <a:off x="3378436" y="724281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09" name="Text Box 18">
            <a:extLst>
              <a:ext uri="{FF2B5EF4-FFF2-40B4-BE49-F238E27FC236}">
                <a16:creationId xmlns:a16="http://schemas.microsoft.com/office/drawing/2014/main" id="{BD878F67-1DD7-4EBC-A279-A17F94AF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279" y="7186933"/>
            <a:ext cx="1101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</a:rPr>
              <a:t>SAS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E5596A4-667A-45CB-B454-23941C41A1DB}"/>
              </a:ext>
            </a:extLst>
          </p:cNvPr>
          <p:cNvSpPr/>
          <p:nvPr/>
        </p:nvSpPr>
        <p:spPr>
          <a:xfrm>
            <a:off x="2701526" y="7412993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3D8931B-0957-4AD6-BECC-AB3F3E36A5B8}"/>
              </a:ext>
            </a:extLst>
          </p:cNvPr>
          <p:cNvSpPr/>
          <p:nvPr/>
        </p:nvSpPr>
        <p:spPr>
          <a:xfrm>
            <a:off x="2871706" y="741108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760B23D-C819-4057-91FC-E55659D5CCD8}"/>
              </a:ext>
            </a:extLst>
          </p:cNvPr>
          <p:cNvSpPr/>
          <p:nvPr/>
        </p:nvSpPr>
        <p:spPr>
          <a:xfrm>
            <a:off x="3041251" y="741108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8940D35-4ADC-4533-AA84-B5C546AECD1D}"/>
              </a:ext>
            </a:extLst>
          </p:cNvPr>
          <p:cNvSpPr/>
          <p:nvPr/>
        </p:nvSpPr>
        <p:spPr>
          <a:xfrm>
            <a:off x="3211431" y="7409818"/>
            <a:ext cx="125730" cy="125730"/>
          </a:xfrm>
          <a:prstGeom prst="ellipse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3B238F8-7E8C-4900-8055-A13B19F53002}"/>
              </a:ext>
            </a:extLst>
          </p:cNvPr>
          <p:cNvSpPr/>
          <p:nvPr/>
        </p:nvSpPr>
        <p:spPr>
          <a:xfrm>
            <a:off x="3378436" y="7410453"/>
            <a:ext cx="125730" cy="1257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20" name="Text Box 18">
            <a:extLst>
              <a:ext uri="{FF2B5EF4-FFF2-40B4-BE49-F238E27FC236}">
                <a16:creationId xmlns:a16="http://schemas.microsoft.com/office/drawing/2014/main" id="{55844DD8-AC9A-47FC-9748-4F5140B6B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0279" y="7354573"/>
            <a:ext cx="1101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</a:rPr>
              <a:t>Dataiku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4E695E-A67B-CE9B-065A-3A0620713F20}"/>
              </a:ext>
            </a:extLst>
          </p:cNvPr>
          <p:cNvGrpSpPr/>
          <p:nvPr/>
        </p:nvGrpSpPr>
        <p:grpSpPr>
          <a:xfrm>
            <a:off x="4340026" y="6748844"/>
            <a:ext cx="2282045" cy="200055"/>
            <a:chOff x="4340026" y="6788717"/>
            <a:chExt cx="2282045" cy="20005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D39EFB1-AC28-4E87-A6CA-33213597BB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7" t="21145" r="52315" b="22648"/>
            <a:stretch/>
          </p:blipFill>
          <p:spPr bwMode="auto">
            <a:xfrm>
              <a:off x="4340026" y="6813629"/>
              <a:ext cx="155546" cy="14771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F70F9FAF-871A-4994-A7EB-57DB8D1F3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4" y="6788717"/>
              <a:ext cx="21664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7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Dataiku Advanced Designer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519738D-6A91-1131-3F81-07A7C40B1CA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373" y="102905"/>
            <a:ext cx="1424940" cy="34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58A39F8-A206-B291-9FBF-764273CEE7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9629" y="8332635"/>
            <a:ext cx="411832" cy="45422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745454F-FB5D-5972-7A46-1B1142D059CB}"/>
              </a:ext>
            </a:extLst>
          </p:cNvPr>
          <p:cNvGrpSpPr/>
          <p:nvPr/>
        </p:nvGrpSpPr>
        <p:grpSpPr>
          <a:xfrm>
            <a:off x="4340026" y="6956739"/>
            <a:ext cx="2282045" cy="200055"/>
            <a:chOff x="4340026" y="7017165"/>
            <a:chExt cx="2282045" cy="20005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86A359-FEBC-DF2B-8521-B2122E1BF8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7" t="21145" r="52315" b="22648"/>
            <a:stretch/>
          </p:blipFill>
          <p:spPr bwMode="auto">
            <a:xfrm>
              <a:off x="4340026" y="7042077"/>
              <a:ext cx="155546" cy="14771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56">
              <a:extLst>
                <a:ext uri="{FF2B5EF4-FFF2-40B4-BE49-F238E27FC236}">
                  <a16:creationId xmlns:a16="http://schemas.microsoft.com/office/drawing/2014/main" id="{E194BFB0-2D8D-FB65-4E34-EE79A45E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4" y="7017165"/>
              <a:ext cx="21664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7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Dataiku Developer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C50B96-ABAE-A991-05D0-CDA756BF61F9}"/>
              </a:ext>
            </a:extLst>
          </p:cNvPr>
          <p:cNvGrpSpPr/>
          <p:nvPr/>
        </p:nvGrpSpPr>
        <p:grpSpPr>
          <a:xfrm>
            <a:off x="4340026" y="7164634"/>
            <a:ext cx="2282045" cy="200055"/>
            <a:chOff x="4340026" y="7215248"/>
            <a:chExt cx="2282045" cy="2000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EF2E76-30DE-B583-3526-90F6EF89A6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07" t="21145" r="52315" b="22648"/>
            <a:stretch/>
          </p:blipFill>
          <p:spPr bwMode="auto">
            <a:xfrm>
              <a:off x="4340026" y="7240160"/>
              <a:ext cx="155546" cy="147712"/>
            </a:xfrm>
            <a:prstGeom prst="flowChartConnector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08DE019E-F3D6-5B7A-4F7A-89EE89F82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664" y="7215248"/>
              <a:ext cx="216640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7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Dataiku ML Ops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28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Connector 9"/>
          <p:cNvCxnSpPr/>
          <p:nvPr/>
        </p:nvCxnSpPr>
        <p:spPr>
          <a:xfrm>
            <a:off x="3361053" y="292516"/>
            <a:ext cx="3482134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Straight Connector 12"/>
          <p:cNvCxnSpPr/>
          <p:nvPr/>
        </p:nvCxnSpPr>
        <p:spPr>
          <a:xfrm>
            <a:off x="0" y="292516"/>
            <a:ext cx="640242" cy="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" name="Title 6"/>
          <p:cNvSpPr txBox="1">
            <a:spLocks/>
          </p:cNvSpPr>
          <p:nvPr/>
        </p:nvSpPr>
        <p:spPr>
          <a:xfrm>
            <a:off x="524751" y="204572"/>
            <a:ext cx="4968000" cy="176818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l" defTabSz="132075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" kern="1200" cap="all" spc="300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1100" b="1" dirty="0">
                <a:solidFill>
                  <a:schemeClr val="tx1">
                    <a:lumMod val="50000"/>
                  </a:schemeClr>
                </a:solidFill>
              </a:rPr>
              <a:t>Selected PROJECT EXPERIENCE PAST YEARS</a:t>
            </a:r>
            <a:endParaRPr lang="nl-NL" sz="1100" b="1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D4EE40-1279-4F1E-A9F3-2F6907700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99419"/>
              </p:ext>
            </p:extLst>
          </p:nvPr>
        </p:nvGraphicFramePr>
        <p:xfrm>
          <a:off x="61913" y="2380308"/>
          <a:ext cx="6719887" cy="75157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5447">
                  <a:extLst>
                    <a:ext uri="{9D8B030D-6E8A-4147-A177-3AD203B41FA5}">
                      <a16:colId xmlns:a16="http://schemas.microsoft.com/office/drawing/2014/main" val="2111520214"/>
                    </a:ext>
                  </a:extLst>
                </a:gridCol>
                <a:gridCol w="5654440">
                  <a:extLst>
                    <a:ext uri="{9D8B030D-6E8A-4147-A177-3AD203B41FA5}">
                      <a16:colId xmlns:a16="http://schemas.microsoft.com/office/drawing/2014/main" val="1407705423"/>
                    </a:ext>
                  </a:extLst>
                </a:gridCol>
              </a:tblGrid>
              <a:tr h="2173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L&amp;T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,</a:t>
                      </a:r>
                      <a:r>
                        <a:rPr lang="fr-FR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br>
                        <a:rPr lang="fr-FR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fr-FR" sz="10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Paris,France</a:t>
                      </a:r>
                      <a:r>
                        <a:rPr lang="fr-FR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2018 - 2020</a:t>
                      </a: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Data science pioneer – reduce costs and ensure quality compliance in water treatment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Pitched possibilities of data science to senior executives, engaged with 20+ field experts and prioritized top 3 commercial data opportunities in treatment within 3 months.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Ideated, developed and tested an algorithm based on deep neural networks using IoT and image data  to purify water, leading to 20% reduction of chemicals needed for cleaning. It was piloted on city with 85k inhabitants for real-time inference and continuous monitoring to maintain quality. This project was showcased in VIVA Tech Paris 2019 supported by AWS France (S3, DynamoDB, </a:t>
                      </a:r>
                      <a:r>
                        <a:rPr lang="en-GB" sz="10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Sagemaker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).   #Vivatech19 - Smart </a:t>
                      </a:r>
                      <a:r>
                        <a:rPr lang="en-GB" sz="10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Actiflo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® - EN: 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hlinkClick r:id="rId2"/>
                        </a:rPr>
                        <a:t>https://youtu.be/c3M1HLOpNlU</a:t>
                      </a: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Spearheaded development of algorithms that timely predict and identify root causes of malfunction in a water </a:t>
                      </a:r>
                      <a:r>
                        <a:rPr lang="en-GB" sz="1000" b="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ultrapurification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system in clinical pathology labs, reducing costs and unwarranted diagnosis risks.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748265"/>
                  </a:ext>
                </a:extLst>
              </a:tr>
              <a:tr h="18230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Mobileum</a:t>
                      </a: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Inc, </a:t>
                      </a:r>
                      <a:br>
                        <a:rPr lang="en-GB" sz="10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Lisbon,</a:t>
                      </a:r>
                      <a:b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Portugal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2017-2018</a:t>
                      </a: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Senior data scientist – maximize business value of data, voice and text message traffic</a:t>
                      </a:r>
                      <a:endParaRPr lang="en-GB" sz="10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Applied models for churn prediction in EMEA mobile operators +12million subscribers.   Developed a mobile plans/devices recommender system for a Brazilian mobile operator with 8 million subscribers.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Proposed a heuristic for the investment optimization on incremental 3G to 4G upgrades for a Portuguese operator with 5 million subscribers.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Conceived a fraud detection model that uses the human expertise on detected outliers to continuously train and evolve the performance - useful to prevent new types of frauds.</a:t>
                      </a: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161248"/>
                  </a:ext>
                </a:extLst>
              </a:tr>
              <a:tr h="2178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Buy It Now 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(BIN) </a:t>
                      </a:r>
                      <a:b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Oeiras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, Portugal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2008 – 2018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Entrepreneur, Founder </a:t>
                      </a:r>
                      <a:r>
                        <a:rPr lang="en-US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–</a:t>
                      </a: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Fintech </a:t>
                      </a:r>
                      <a:r>
                        <a:rPr lang="en-GB" sz="1000" b="1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startup</a:t>
                      </a:r>
                      <a:r>
                        <a:rPr lang="en-GB" sz="10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, Mobile Wallet Solutions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Wrote the business plan and pitched to venture capitalists, institutional investors and secured €350k EU funding.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Submitted a US Patent "System and Method for providing mobile prepaid/loyalty programs“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Shaped a team of 5 engineers, one marketer and one operations manager to create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QWallet</a:t>
                      </a:r>
                      <a:r>
                        <a:rPr lang="en-GB" sz="1000" baseline="30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™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 . Designed KPI dashboards to monitor performance on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QLoyalty</a:t>
                      </a:r>
                      <a:r>
                        <a:rPr lang="en-GB" sz="1000" baseline="30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™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campaigns and launched it on TV, broadcasted to 5 million | Financial institutions and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retaillers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campaigns. Conceived the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QPayments</a:t>
                      </a:r>
                      <a:r>
                        <a:rPr lang="en-GB" sz="1000" baseline="30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™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fraud detection system and piloted it as a closed loop payment network in a music festival with 160 k visitors. Winner of the GLINTT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Gbip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Awards, signed a development partnership to introduce </a:t>
                      </a:r>
                      <a:r>
                        <a:rPr lang="en-GB" sz="1000" dirty="0" err="1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QWallet</a:t>
                      </a:r>
                      <a:r>
                        <a:rPr lang="en-GB" sz="1000" baseline="30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™</a:t>
                      </a: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in some African countries.</a:t>
                      </a: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951134"/>
                  </a:ext>
                </a:extLst>
              </a:tr>
              <a:tr h="3663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ANACOM </a:t>
                      </a:r>
                      <a:br>
                        <a:rPr lang="nl-NL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nl-NL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2000-2011</a:t>
                      </a:r>
                      <a:endParaRPr lang="en-GB" sz="9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Technical expert </a:t>
                      </a:r>
                      <a:r>
                        <a:rPr lang="en-US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–</a:t>
                      </a:r>
                      <a:r>
                        <a:rPr lang="en-GB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 digital transformation Portuguese Telecom Regulator Authority / Citizens Portal</a:t>
                      </a:r>
                      <a:endParaRPr lang="en-GB" sz="9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692018"/>
                  </a:ext>
                </a:extLst>
              </a:tr>
              <a:tr h="7679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NOVABASE</a:t>
                      </a:r>
                      <a:br>
                        <a:rPr lang="nl-NL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nl-NL" sz="9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1997 – 2000</a:t>
                      </a:r>
                      <a:endParaRPr lang="en-GB" sz="9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b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Developer / Project Manager - Developed platforms for online learning</a:t>
                      </a:r>
                      <a:endParaRPr lang="en-GB" sz="900" b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3401736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98AEEE-25F4-4D48-B17B-482826423817}"/>
              </a:ext>
            </a:extLst>
          </p:cNvPr>
          <p:cNvCxnSpPr>
            <a:cxnSpLocks/>
          </p:cNvCxnSpPr>
          <p:nvPr/>
        </p:nvCxnSpPr>
        <p:spPr>
          <a:xfrm flipH="1">
            <a:off x="161927" y="6481215"/>
            <a:ext cx="656272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0E81F9-88F6-4C9A-AD65-9CFACB72DAC6}"/>
              </a:ext>
            </a:extLst>
          </p:cNvPr>
          <p:cNvCxnSpPr>
            <a:cxnSpLocks/>
          </p:cNvCxnSpPr>
          <p:nvPr/>
        </p:nvCxnSpPr>
        <p:spPr>
          <a:xfrm flipH="1">
            <a:off x="161927" y="8699588"/>
            <a:ext cx="656272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E57AAA-1860-4A1E-B837-49F0C01924A3}"/>
              </a:ext>
            </a:extLst>
          </p:cNvPr>
          <p:cNvCxnSpPr>
            <a:cxnSpLocks/>
          </p:cNvCxnSpPr>
          <p:nvPr/>
        </p:nvCxnSpPr>
        <p:spPr>
          <a:xfrm flipH="1">
            <a:off x="161927" y="4755920"/>
            <a:ext cx="656272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4963CD-C635-8C63-911D-A492F6410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66505"/>
              </p:ext>
            </p:extLst>
          </p:nvPr>
        </p:nvGraphicFramePr>
        <p:xfrm>
          <a:off x="30049" y="483417"/>
          <a:ext cx="6779241" cy="18546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20571">
                  <a:extLst>
                    <a:ext uri="{9D8B030D-6E8A-4147-A177-3AD203B41FA5}">
                      <a16:colId xmlns:a16="http://schemas.microsoft.com/office/drawing/2014/main" val="2111520214"/>
                    </a:ext>
                  </a:extLst>
                </a:gridCol>
                <a:gridCol w="5658670">
                  <a:extLst>
                    <a:ext uri="{9D8B030D-6E8A-4147-A177-3AD203B41FA5}">
                      <a16:colId xmlns:a16="http://schemas.microsoft.com/office/drawing/2014/main" val="1407705423"/>
                    </a:ext>
                  </a:extLst>
                </a:gridCol>
              </a:tblGrid>
              <a:tr h="9533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Cognizant </a:t>
                      </a:r>
                      <a:br>
                        <a:rPr lang="en-GB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GB" sz="1000" b="0" i="1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2020 - Present</a:t>
                      </a:r>
                      <a:endParaRPr lang="en-GB" sz="1000" b="0" i="1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5502" marR="231004" marT="29003" marB="2900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Data science - Engineer modern businesses to improve everyday life</a:t>
                      </a:r>
                      <a:endParaRPr lang="en-GB" sz="100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ORGANON - Assisted the Enterprise Data and Analytics team to deliver end-to-end analytics: Gather and consolidate business requirements; Create data ingestion and transformation pipelines; Define best practices and guidelines for the analytical environment; Pharmacovigilance solution to provide a ready-to-use interface to accelerate the discovery of potential Adverse Drug Reaction (ADR) signals (AWS S3, Snowflake, Snowpark and Dataiku).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EDF LUMINUS - Long Term Forecast of electricity and gas PODs by segment, product and region. Forecast pipeline conversion from SAS to Python to be integrated in AWS </a:t>
                      </a:r>
                      <a:r>
                        <a:rPr lang="en-GB" sz="1000" b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Cloud.</a:t>
                      </a:r>
                      <a:br>
                        <a:rPr lang="en-GB" sz="1000" b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</a:br>
                      <a:r>
                        <a:rPr lang="en-GB" sz="1000" b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SCIPHOL </a:t>
                      </a:r>
                      <a:r>
                        <a:rPr lang="en-GB" sz="1000" b="0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</a:rPr>
                        <a:t>(NL) - Helped the team in setting-up a new DWH environment in Microsoft Azure to deliver the existing on premises data ingestion and data analytics functionality into the cloud.</a:t>
                      </a:r>
                      <a:endParaRPr lang="en-GB" sz="1000" b="0" dirty="0">
                        <a:solidFill>
                          <a:schemeClr val="tx1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617" marR="35617" marT="29003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6164314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E31163-C0D0-6E38-313C-ADFE85FBDA1C}"/>
              </a:ext>
            </a:extLst>
          </p:cNvPr>
          <p:cNvCxnSpPr>
            <a:cxnSpLocks/>
          </p:cNvCxnSpPr>
          <p:nvPr/>
        </p:nvCxnSpPr>
        <p:spPr>
          <a:xfrm flipH="1">
            <a:off x="155258" y="2388053"/>
            <a:ext cx="656272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CDF05C-CC9A-8AE1-C28A-9F6669BF6144}"/>
              </a:ext>
            </a:extLst>
          </p:cNvPr>
          <p:cNvCxnSpPr>
            <a:cxnSpLocks/>
          </p:cNvCxnSpPr>
          <p:nvPr/>
        </p:nvCxnSpPr>
        <p:spPr>
          <a:xfrm flipH="1">
            <a:off x="137865" y="9125704"/>
            <a:ext cx="6562724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3930"/>
      </p:ext>
    </p:extLst>
  </p:cSld>
  <p:clrMapOvr>
    <a:masterClrMapping/>
  </p:clrMapOvr>
</p:sld>
</file>

<file path=ppt/theme/theme1.xml><?xml version="1.0" encoding="utf-8"?>
<a:theme xmlns:a="http://schemas.openxmlformats.org/drawingml/2006/main" name="Hedera_Template">
  <a:themeElements>
    <a:clrScheme name="Hedera_FinalColor">
      <a:dk1>
        <a:srgbClr val="FFFFFF"/>
      </a:dk1>
      <a:lt1>
        <a:srgbClr val="706F6F"/>
      </a:lt1>
      <a:dk2>
        <a:srgbClr val="FFFFFF"/>
      </a:dk2>
      <a:lt2>
        <a:srgbClr val="00A68B"/>
      </a:lt2>
      <a:accent1>
        <a:srgbClr val="00A68B"/>
      </a:accent1>
      <a:accent2>
        <a:srgbClr val="E6355A"/>
      </a:accent2>
      <a:accent3>
        <a:srgbClr val="B8DED7"/>
      </a:accent3>
      <a:accent4>
        <a:srgbClr val="F6A33B"/>
      </a:accent4>
      <a:accent5>
        <a:srgbClr val="7BC8EF"/>
      </a:accent5>
      <a:accent6>
        <a:srgbClr val="B7D79F"/>
      </a:accent6>
      <a:hlink>
        <a:srgbClr val="7BC8EF"/>
      </a:hlink>
      <a:folHlink>
        <a:srgbClr val="E6355A"/>
      </a:folHlink>
    </a:clrScheme>
    <a:fontScheme name="Hedera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dera_Template" id="{6BAC5483-654C-484F-921E-58685EFCD2F9}" vid="{AA981029-E110-4A5F-963A-2D353623A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1EB16E75FC0F41AB4EFEBDEF04EBFD" ma:contentTypeVersion="11" ma:contentTypeDescription="Create a new document." ma:contentTypeScope="" ma:versionID="bb020a1168a2d49a2a0dcd397fdca164">
  <xsd:schema xmlns:xsd="http://www.w3.org/2001/XMLSchema" xmlns:xs="http://www.w3.org/2001/XMLSchema" xmlns:p="http://schemas.microsoft.com/office/2006/metadata/properties" xmlns:ns2="c22cf3ca-652e-4d52-abb2-0408f36e7a51" xmlns:ns3="b9a4ccb1-2823-4ac7-bda1-65529e74403d" targetNamespace="http://schemas.microsoft.com/office/2006/metadata/properties" ma:root="true" ma:fieldsID="1df4717b98fc14c9b8c0046e448950e1" ns2:_="" ns3:_="">
    <xsd:import namespace="c22cf3ca-652e-4d52-abb2-0408f36e7a51"/>
    <xsd:import namespace="b9a4ccb1-2823-4ac7-bda1-65529e7440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cf3ca-652e-4d52-abb2-0408f36e7a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4ccb1-2823-4ac7-bda1-65529e74403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295B60-2E50-40DE-BB8F-6B9301950302}">
  <ds:schemaRefs>
    <ds:schemaRef ds:uri="http://purl.org/dc/elements/1.1/"/>
    <ds:schemaRef ds:uri="http://www.w3.org/XML/1998/namespace"/>
    <ds:schemaRef ds:uri="http://schemas.microsoft.com/office/2006/metadata/properties"/>
    <ds:schemaRef ds:uri="c22cf3ca-652e-4d52-abb2-0408f36e7a51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9a4ccb1-2823-4ac7-bda1-65529e74403d"/>
  </ds:schemaRefs>
</ds:datastoreItem>
</file>

<file path=customXml/itemProps2.xml><?xml version="1.0" encoding="utf-8"?>
<ds:datastoreItem xmlns:ds="http://schemas.openxmlformats.org/officeDocument/2006/customXml" ds:itemID="{DCC5C087-EC6D-4931-88AC-8AC1B37874DF}"/>
</file>

<file path=customXml/itemProps3.xml><?xml version="1.0" encoding="utf-8"?>
<ds:datastoreItem xmlns:ds="http://schemas.openxmlformats.org/officeDocument/2006/customXml" ds:itemID="{3CA2F15B-A8D0-456A-A266-B6301005F8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Hedera_Template</Template>
  <TotalTime>20082</TotalTime>
  <Words>903</Words>
  <Application>Microsoft Office PowerPoint</Application>
  <PresentationFormat>A4 Paper (210x297 mm)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 Light</vt:lpstr>
      <vt:lpstr>Hedera_Template</vt:lpstr>
      <vt:lpstr>Senior Data scientist Artificial Intelligence &amp; Analytics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 Reitsma (Business Guest)</dc:creator>
  <cp:lastModifiedBy>Cunha, Hugo Silveira DA Cunha (Cognizant)</cp:lastModifiedBy>
  <cp:revision>463</cp:revision>
  <cp:lastPrinted>2017-01-31T12:27:55Z</cp:lastPrinted>
  <dcterms:created xsi:type="dcterms:W3CDTF">2015-08-21T11:17:14Z</dcterms:created>
  <dcterms:modified xsi:type="dcterms:W3CDTF">2023-04-12T12:29:00Z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0x010100281EB16E75FC0F41AB4EFEBDEF04EBFD</vt:lpwstr>
  </property>
</Properties>
</file>