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8" r:id="rId5"/>
    <p:sldId id="259" r:id="rId6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6" autoAdjust="0"/>
    <p:restoredTop sz="94660"/>
  </p:normalViewPr>
  <p:slideViewPr>
    <p:cSldViewPr snapToGrid="0">
      <p:cViewPr>
        <p:scale>
          <a:sx n="70" d="100"/>
          <a:sy n="70" d="100"/>
        </p:scale>
        <p:origin x="1828" y="-25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C83412A-4AD3-47E5-A8CF-C0660802B898}" type="datetimeFigureOut">
              <a:rPr lang="nl-NL" smtClean="0"/>
              <a:pPr/>
              <a:t>3-5-2021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5322E69-7390-4F6A-BE11-6DE45836A8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Hedera_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6530" y="380776"/>
            <a:ext cx="1080000" cy="10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GB" dirty="0"/>
              <a:t>Insert photo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43" y="1703327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Twitter handle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64188" y="1703327"/>
            <a:ext cx="241617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4188" y="2017640"/>
            <a:ext cx="2416178" cy="295804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phone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26442" y="2017640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LinkedIn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59369" y="927391"/>
            <a:ext cx="4319588" cy="210854"/>
          </a:xfrm>
          <a:prstGeom prst="rect">
            <a:avLst/>
          </a:prstGeom>
        </p:spPr>
        <p:txBody>
          <a:bodyPr anchor="ctr"/>
          <a:lstStyle>
            <a:lvl1pPr>
              <a:defRPr sz="100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Role</a:t>
            </a:r>
            <a:endParaRPr lang="nl-NL" dirty="0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59369" y="598085"/>
            <a:ext cx="431958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651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71713" y="9636369"/>
            <a:ext cx="2314575" cy="16077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114768" y="9576080"/>
            <a:ext cx="1543050" cy="22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Page </a:t>
            </a:r>
            <a:fld id="{AA852E93-511B-46BC-B2A3-F94FC55A7936}" type="slidenum">
              <a:rPr lang="nl-NL" smtClean="0"/>
              <a:pPr/>
              <a:t>‹#›</a:t>
            </a:fld>
            <a:r>
              <a:rPr lang="nl-NL"/>
              <a:t> of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67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748851" y="4024331"/>
            <a:ext cx="5080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 smtClean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Senio</a:t>
            </a:r>
            <a:r>
              <a:rPr lang="en-US" sz="1000" b="1" kern="0" dirty="0" smtClean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 Python Rasa Developer</a:t>
            </a:r>
            <a:endParaRPr lang="en-US" sz="1000" b="1" kern="0" dirty="0">
              <a:solidFill>
                <a:srgbClr val="0033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Enabling next level customer experience by building and implementing virtual assistants using conversational A.I.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reusable, testable, and efficient code using 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Python.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and implement of low-latency, high-availability, and performant 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applications.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 of data storage 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solutions.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announced.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946358" y="688232"/>
            <a:ext cx="2770969" cy="258305"/>
          </a:xfrm>
        </p:spPr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rehan.saif@cognizant.com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46358" y="922428"/>
            <a:ext cx="2416178" cy="314235"/>
          </a:xfrm>
        </p:spPr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+31616215161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46358" y="1219501"/>
            <a:ext cx="2882864" cy="305979"/>
          </a:xfrm>
        </p:spPr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https://www.linkedin.com/in/rehan-saif-a72835112/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151" y="1041293"/>
            <a:ext cx="1853999" cy="309787"/>
          </a:xfrm>
        </p:spPr>
        <p:txBody>
          <a:bodyPr/>
          <a:lstStyle/>
          <a:p>
            <a:r>
              <a:rPr lang="nl-NL" dirty="0" smtClean="0"/>
              <a:t>SR. Python Rasa Developer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607115" y="688232"/>
            <a:ext cx="1936185" cy="325168"/>
          </a:xfrm>
        </p:spPr>
        <p:txBody>
          <a:bodyPr/>
          <a:lstStyle/>
          <a:p>
            <a:r>
              <a:rPr lang="en-AU" sz="1400" dirty="0" smtClean="0"/>
              <a:t>Rehan </a:t>
            </a:r>
            <a:r>
              <a:rPr lang="en-AU" sz="1400" dirty="0" err="1" smtClean="0"/>
              <a:t>Saif</a:t>
            </a:r>
            <a:endParaRPr lang="nl-NL" sz="1400" dirty="0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CA84600F-925F-49B0-A1B6-029FA4CDCFC2}"/>
              </a:ext>
            </a:extLst>
          </p:cNvPr>
          <p:cNvGrpSpPr/>
          <p:nvPr/>
        </p:nvGrpSpPr>
        <p:grpSpPr>
          <a:xfrm>
            <a:off x="0" y="1562101"/>
            <a:ext cx="6858000" cy="457203"/>
            <a:chOff x="-1" y="1314375"/>
            <a:chExt cx="6911165" cy="161102"/>
          </a:xfrm>
        </p:grpSpPr>
        <p:sp>
          <p:nvSpPr>
            <p:cNvPr id="33" name="Title 6"/>
            <p:cNvSpPr txBox="1">
              <a:spLocks/>
            </p:cNvSpPr>
            <p:nvPr/>
          </p:nvSpPr>
          <p:spPr>
            <a:xfrm>
              <a:off x="494481" y="1314375"/>
              <a:ext cx="2481159" cy="161102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 smtClean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Profile SUMMARY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8" name="Straight Connector 127"/>
            <p:cNvCxnSpPr>
              <a:cxnSpLocks/>
              <a:stCxn id="33" idx="3"/>
            </p:cNvCxnSpPr>
            <p:nvPr/>
          </p:nvCxnSpPr>
          <p:spPr>
            <a:xfrm flipV="1">
              <a:off x="2975639" y="1392304"/>
              <a:ext cx="3935525" cy="26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  <a:endCxn id="33" idx="1"/>
            </p:cNvCxnSpPr>
            <p:nvPr/>
          </p:nvCxnSpPr>
          <p:spPr>
            <a:xfrm>
              <a:off x="-1" y="1394924"/>
              <a:ext cx="494482" cy="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1623" y="3678605"/>
            <a:ext cx="6854754" cy="369332"/>
            <a:chOff x="0" y="2755874"/>
            <a:chExt cx="6854754" cy="284470"/>
          </a:xfrm>
        </p:grpSpPr>
        <p:sp>
          <p:nvSpPr>
            <p:cNvPr id="35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EXPERIENCE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35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0C88DAF4-E7B4-47A7-A1EA-E0A264DF09E0}"/>
              </a:ext>
            </a:extLst>
          </p:cNvPr>
          <p:cNvGrpSpPr/>
          <p:nvPr/>
        </p:nvGrpSpPr>
        <p:grpSpPr>
          <a:xfrm>
            <a:off x="175002" y="1863152"/>
            <a:ext cx="6600447" cy="1343045"/>
            <a:chOff x="257885" y="1523818"/>
            <a:chExt cx="5265126" cy="1450098"/>
          </a:xfrm>
        </p:grpSpPr>
        <p:sp>
          <p:nvSpPr>
            <p:cNvPr id="97" name="TextBox 96"/>
            <p:cNvSpPr txBox="1"/>
            <p:nvPr/>
          </p:nvSpPr>
          <p:spPr>
            <a:xfrm>
              <a:off x="257885" y="1544986"/>
              <a:ext cx="3008381" cy="1428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Rehan is a Python Rasa Developer with three years of experience as a M</a:t>
              </a: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achine Learning Engineer 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and </a:t>
              </a: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Data Scientist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. He has the leadership and communication skills to work excellently in a team and to be able to switch between technology and business. He is specialized in and enthusiastic about conversational artificial intelligence, as this is an enabler for a data-driven customer-centered approach, which </a:t>
              </a:r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is </a:t>
              </a:r>
              <a:r>
                <a:rPr lang="en-US" sz="1000" smtClean="0">
                  <a:latin typeface="Segoe UI" panose="020B0502040204020203" pitchFamily="34" charset="0"/>
                  <a:cs typeface="Segoe UI" panose="020B0502040204020203" pitchFamily="34" charset="0"/>
                </a:rPr>
                <a:t>crucial 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in today’s business environment. 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91966" y="1523818"/>
              <a:ext cx="2231045" cy="1262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000" b="1" kern="0" dirty="0">
                  <a:solidFill>
                    <a:srgbClr val="0033A0"/>
                  </a:solidFill>
                  <a:latin typeface="Segoe UI (Body)"/>
                  <a:cs typeface="Segoe UI" panose="020B0502040204020203" pitchFamily="34" charset="0"/>
                </a:rPr>
                <a:t>Areas of </a:t>
              </a:r>
              <a:r>
                <a:rPr lang="en-US" sz="1000" b="1" kern="0" dirty="0" smtClean="0">
                  <a:solidFill>
                    <a:srgbClr val="0033A0"/>
                  </a:solidFill>
                  <a:latin typeface="Segoe UI (Body)"/>
                  <a:cs typeface="Segoe UI" panose="020B0502040204020203" pitchFamily="34" charset="0"/>
                </a:rPr>
                <a:t>expertise</a:t>
              </a:r>
            </a:p>
            <a:p>
              <a:pPr>
                <a:buClr>
                  <a:schemeClr val="tx2"/>
                </a:buClr>
              </a:pPr>
              <a:endParaRPr lang="en-US" sz="1000" b="1" kern="0" dirty="0">
                <a:solidFill>
                  <a:srgbClr val="0033A0"/>
                </a:solidFill>
                <a:latin typeface="Segoe UI (Body)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Natural Language Processing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Conversational A.I.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Predictive Modelling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Machine Learning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9" name="TextBox 91"/>
          <p:cNvSpPr txBox="1"/>
          <p:nvPr/>
        </p:nvSpPr>
        <p:spPr>
          <a:xfrm>
            <a:off x="-25791" y="4330625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04 2021 - present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D4958C44-D249-4A0C-A2DD-51276FEF74B9}"/>
              </a:ext>
            </a:extLst>
          </p:cNvPr>
          <p:cNvGrpSpPr/>
          <p:nvPr/>
        </p:nvGrpSpPr>
        <p:grpSpPr>
          <a:xfrm>
            <a:off x="3755488" y="688233"/>
            <a:ext cx="223088" cy="804222"/>
            <a:chOff x="7356310" y="695139"/>
            <a:chExt cx="223088" cy="798399"/>
          </a:xfrm>
        </p:grpSpPr>
        <p:pic>
          <p:nvPicPr>
            <p:cNvPr id="115" name="Picture 9">
              <a:extLst>
                <a:ext uri="{FF2B5EF4-FFF2-40B4-BE49-F238E27FC236}">
                  <a16:creationId xmlns:a16="http://schemas.microsoft.com/office/drawing/2014/main" id="{27334BCC-8E8E-40CC-AEA1-60CE9F64F9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0" y="695139"/>
              <a:ext cx="216000" cy="216000"/>
            </a:xfrm>
            <a:prstGeom prst="rect">
              <a:avLst/>
            </a:prstGeom>
          </p:spPr>
        </p:pic>
        <p:pic>
          <p:nvPicPr>
            <p:cNvPr id="114" name="Picture 8">
              <a:extLst>
                <a:ext uri="{FF2B5EF4-FFF2-40B4-BE49-F238E27FC236}">
                  <a16:creationId xmlns:a16="http://schemas.microsoft.com/office/drawing/2014/main" id="{3FD0C634-51A7-44EC-9A91-480C9E0694C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398" y="993427"/>
              <a:ext cx="216000" cy="216000"/>
            </a:xfrm>
            <a:prstGeom prst="rect">
              <a:avLst/>
            </a:prstGeom>
          </p:spPr>
        </p:pic>
        <p:pic>
          <p:nvPicPr>
            <p:cNvPr id="116" name="Picture 154">
              <a:extLst>
                <a:ext uri="{FF2B5EF4-FFF2-40B4-BE49-F238E27FC236}">
                  <a16:creationId xmlns:a16="http://schemas.microsoft.com/office/drawing/2014/main" id="{0A166DBF-2EA3-4280-8EED-29A0E19BBD5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4"/>
            <a:stretch/>
          </p:blipFill>
          <p:spPr>
            <a:xfrm>
              <a:off x="7363398" y="1277538"/>
              <a:ext cx="216000" cy="216000"/>
            </a:xfrm>
            <a:prstGeom prst="rect">
              <a:avLst/>
            </a:prstGeom>
          </p:spPr>
        </p:pic>
      </p:grpSp>
      <p:pic>
        <p:nvPicPr>
          <p:cNvPr id="109" name="Picture 108" descr="cid:image007.png@01D424B1.ABB47A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6" y="4067187"/>
            <a:ext cx="973494" cy="2634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81376" y="5410479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5">
            <a:extLst>
              <a:ext uri="{FF2B5EF4-FFF2-40B4-BE49-F238E27FC236}">
                <a16:creationId xmlns:a16="http://schemas.microsoft.com/office/drawing/2014/main" id="{76349CB8-3EB5-45B1-B4AE-9621D68C4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64810"/>
            <a:ext cx="6858000" cy="241191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>
          <a:xfrm>
            <a:off x="461180" y="417668"/>
            <a:ext cx="1079500" cy="1079500"/>
          </a:xfrm>
        </p:spPr>
      </p:pic>
      <p:sp>
        <p:nvSpPr>
          <p:cNvPr id="42" name="TextBox 41"/>
          <p:cNvSpPr txBox="1"/>
          <p:nvPr/>
        </p:nvSpPr>
        <p:spPr>
          <a:xfrm>
            <a:off x="1774642" y="5948381"/>
            <a:ext cx="5080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 smtClean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 / Project Leader</a:t>
            </a:r>
            <a:endParaRPr lang="en-US" sz="1000" b="1" kern="0" dirty="0">
              <a:solidFill>
                <a:srgbClr val="0033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accelerate the use of proactive services and, Rehan and his 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developed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application to enable proactive housing registration. </a:t>
            </a:r>
            <a:endParaRPr lang="en-US" sz="1000" dirty="0" smtClean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 smtClean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Responsibilities: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configuration of NLU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pipeline.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of CI/CD pipeline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between management and the technical team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Delivered proof of concept and prototype within deadline to achieve consensus between participating actors.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91"/>
          <p:cNvSpPr txBox="1"/>
          <p:nvPr/>
        </p:nvSpPr>
        <p:spPr>
          <a:xfrm>
            <a:off x="0" y="6254675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6 months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91"/>
          <p:cNvSpPr txBox="1"/>
          <p:nvPr/>
        </p:nvSpPr>
        <p:spPr>
          <a:xfrm>
            <a:off x="0" y="5949875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Digicampus</a:t>
            </a:r>
            <a:r>
              <a:rPr lang="en-US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(Ministry of Internal Affairs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4642" y="7805756"/>
            <a:ext cx="508037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 smtClean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Engineer</a:t>
            </a:r>
            <a:endParaRPr lang="en-US" sz="1000" b="1" kern="0" dirty="0">
              <a:solidFill>
                <a:srgbClr val="0033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generate insights around the online reputation of 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multinationals based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public text data sources, Rehan developed a smart tool 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the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  <a:endParaRPr lang="en-US" sz="1000" dirty="0" smtClean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develop and maintain ETL pipeline. 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topic modeling and sentiment analysis. 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 learning model (variation on Google's BERT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elivered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 is used internally to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opportunities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projects.</a:t>
            </a:r>
          </a:p>
          <a:p>
            <a:pPr>
              <a:spcAft>
                <a:spcPts val="600"/>
              </a:spcAft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91"/>
          <p:cNvSpPr txBox="1"/>
          <p:nvPr/>
        </p:nvSpPr>
        <p:spPr>
          <a:xfrm>
            <a:off x="0" y="8112050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11 months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91"/>
          <p:cNvSpPr txBox="1"/>
          <p:nvPr/>
        </p:nvSpPr>
        <p:spPr>
          <a:xfrm>
            <a:off x="0" y="7807250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Kirkman</a:t>
            </a:r>
            <a:r>
              <a:rPr lang="en-US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Company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30">
            <a:extLst>
              <a:ext uri="{FF2B5EF4-FFF2-40B4-BE49-F238E27FC236}">
                <a16:creationId xmlns:a16="http://schemas.microsoft.com/office/drawing/2014/main" id="{FA56A9AF-C76B-4766-B2F7-89AD0790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87422"/>
              </p:ext>
            </p:extLst>
          </p:nvPr>
        </p:nvGraphicFramePr>
        <p:xfrm>
          <a:off x="0" y="4489973"/>
          <a:ext cx="6616530" cy="2751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492">
                  <a:extLst>
                    <a:ext uri="{9D8B030D-6E8A-4147-A177-3AD203B41FA5}">
                      <a16:colId xmlns:a16="http://schemas.microsoft.com/office/drawing/2014/main" val="1268665047"/>
                    </a:ext>
                  </a:extLst>
                </a:gridCol>
                <a:gridCol w="4817038">
                  <a:extLst>
                    <a:ext uri="{9D8B030D-6E8A-4147-A177-3AD203B41FA5}">
                      <a16:colId xmlns:a16="http://schemas.microsoft.com/office/drawing/2014/main" val="3639650196"/>
                    </a:ext>
                  </a:extLst>
                </a:gridCol>
              </a:tblGrid>
              <a:tr h="1688034">
                <a:tc>
                  <a:txBody>
                    <a:bodyPr/>
                    <a:lstStyle/>
                    <a:p>
                      <a:pPr algn="r"/>
                      <a:r>
                        <a:rPr lang="en-US" sz="1000" b="1" baseline="0" noProof="0" dirty="0" smtClean="0">
                          <a:solidFill>
                            <a:schemeClr val="tx1"/>
                          </a:solidFill>
                        </a:rPr>
                        <a:t>Master of Science</a:t>
                      </a:r>
                      <a:endParaRPr lang="nl-NL" sz="1000" b="1" baseline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GB" sz="1000" b="0" i="1" dirty="0" smtClean="0">
                          <a:solidFill>
                            <a:schemeClr val="tx1"/>
                          </a:solidFill>
                        </a:rPr>
                        <a:t>2017- 2019</a:t>
                      </a:r>
                    </a:p>
                    <a:p>
                      <a:pPr algn="r"/>
                      <a:endParaRPr lang="en-GB" sz="1000" b="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nl-NL" sz="1000" b="1" i="0" dirty="0" smtClean="0">
                          <a:solidFill>
                            <a:schemeClr val="tx1"/>
                          </a:solidFill>
                        </a:rPr>
                        <a:t>Bachelor</a:t>
                      </a:r>
                    </a:p>
                    <a:p>
                      <a:pPr marL="0" marR="0" lvl="0" indent="0" algn="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1" dirty="0" smtClean="0">
                          <a:solidFill>
                            <a:schemeClr val="tx1"/>
                          </a:solidFill>
                        </a:rPr>
                        <a:t>2013- 2017</a:t>
                      </a:r>
                    </a:p>
                    <a:p>
                      <a:pPr marL="0" marR="0" lvl="0" indent="0" algn="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nl-NL" sz="1000" b="1" i="0" dirty="0" smtClean="0">
                          <a:solidFill>
                            <a:schemeClr val="tx1"/>
                          </a:solidFill>
                        </a:rPr>
                        <a:t>RASA Advanced</a:t>
                      </a:r>
                      <a:r>
                        <a:rPr lang="nl-NL" sz="1000" b="1" i="0" baseline="0" dirty="0" smtClean="0">
                          <a:solidFill>
                            <a:schemeClr val="tx1"/>
                          </a:solidFill>
                        </a:rPr>
                        <a:t> Workshop</a:t>
                      </a:r>
                      <a:endParaRPr lang="nl-NL" sz="10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1" dirty="0" smtClean="0">
                          <a:solidFill>
                            <a:schemeClr val="tx1"/>
                          </a:solidFill>
                        </a:rPr>
                        <a:t>02-2021</a:t>
                      </a:r>
                    </a:p>
                    <a:p>
                      <a:pPr algn="r"/>
                      <a:endParaRPr lang="nl-NL" sz="10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GB" sz="10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GB" sz="10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GB" sz="1000" b="1" i="0" dirty="0" smtClean="0">
                          <a:solidFill>
                            <a:schemeClr val="tx1"/>
                          </a:solidFill>
                        </a:rPr>
                        <a:t>Interests</a:t>
                      </a:r>
                    </a:p>
                  </a:txBody>
                  <a:tcPr marL="144000" marR="36000" marT="144000" marB="36000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/>
                      </a:r>
                      <a:b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Data</a:t>
                      </a:r>
                      <a:r>
                        <a:rPr lang="en-GB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S</a:t>
                      </a:r>
                      <a:r>
                        <a:rPr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cience &amp; Entrepreneurship</a:t>
                      </a:r>
                      <a:br>
                        <a:rPr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Eindhoven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</a:t>
                      </a: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University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of Technology</a:t>
                      </a:r>
                      <a:b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endParaRPr lang="en-GB" sz="1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Technology, Policy and Management</a:t>
                      </a:r>
                      <a:br>
                        <a:rPr lang="en-GB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Delft University of Technology</a:t>
                      </a: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/>
                      </a:r>
                      <a:br>
                        <a:rPr lang="en-GB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Deployment</a:t>
                      </a: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Custom Actions, Forms, &amp; Responses</a:t>
                      </a: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endParaRPr lang="en-GB" sz="1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/>
                      </a:r>
                      <a:br>
                        <a:rPr lang="en-GB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/>
                      </a:r>
                      <a:b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Football &amp; Chess</a:t>
                      </a:r>
                      <a:endParaRPr lang="en-GB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71391168"/>
                  </a:ext>
                </a:extLst>
              </a:tr>
              <a:tr h="579409">
                <a:tc>
                  <a:txBody>
                    <a:bodyPr/>
                    <a:lstStyle/>
                    <a:p>
                      <a:pPr algn="r"/>
                      <a:endParaRPr lang="nl-NL" sz="1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nl-NL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36000" marT="144000" marB="36000" anchor="b"/>
                </a:tc>
                <a:tc>
                  <a:txBody>
                    <a:bodyPr/>
                    <a:lstStyle/>
                    <a:p>
                      <a:pPr marL="17780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  <a:defRPr/>
                      </a:pPr>
                      <a:endParaRPr lang="nl-NL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09514955"/>
                  </a:ext>
                </a:extLst>
              </a:tr>
            </a:tbl>
          </a:graphicData>
        </a:graphic>
      </p:graphicFrame>
      <p:grpSp>
        <p:nvGrpSpPr>
          <p:cNvPr id="3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3246" y="4135805"/>
            <a:ext cx="6854754" cy="369332"/>
            <a:chOff x="0" y="2755874"/>
            <a:chExt cx="6854754" cy="284470"/>
          </a:xfrm>
        </p:grpSpPr>
        <p:sp>
          <p:nvSpPr>
            <p:cNvPr id="4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 smtClean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DETAIL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4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774642" y="338156"/>
            <a:ext cx="5080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 smtClean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</a:t>
            </a:r>
            <a:endParaRPr lang="en-US" sz="1000" b="1" kern="0" dirty="0">
              <a:solidFill>
                <a:srgbClr val="0033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Rehan developed an innovative machine learning model to predict 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often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book will be sold based on different data sources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Literature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regarding similar problems.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enrichment based on Wikipedia and Google search data.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machine learning model.</a:t>
            </a: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Proof of Concept had an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deviation of 55% between sold and predicted books.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91"/>
          <p:cNvSpPr txBox="1"/>
          <p:nvPr/>
        </p:nvSpPr>
        <p:spPr>
          <a:xfrm>
            <a:off x="0" y="644450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 months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91"/>
          <p:cNvSpPr txBox="1"/>
          <p:nvPr/>
        </p:nvSpPr>
        <p:spPr>
          <a:xfrm>
            <a:off x="0" y="339650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Audax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4642" y="2166956"/>
            <a:ext cx="50803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20759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b="1" kern="0" dirty="0" smtClean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 Intern</a:t>
            </a:r>
            <a:endParaRPr lang="en-US" sz="1000" b="1" kern="0" dirty="0">
              <a:solidFill>
                <a:srgbClr val="0033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Rehan has been working on an algorithm to classify whether a horse </a:t>
            </a: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injured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healthy based on time series analysis on rein sensor data. </a:t>
            </a:r>
            <a:endParaRPr lang="en-US" sz="1000" dirty="0" smtClean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Design and develop a pipeline for data preprocessing, data segmentation, feature extraction and feature selection. </a:t>
            </a:r>
            <a:endParaRPr lang="en-US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Implementation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supervised (Random Forest, XGB, Decision Tree) and unsupervised (KNN, Dynamic Time Warping) learning.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Implementation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 automated fine-tuning of hyper-parameters using grid-search.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 </a:t>
            </a:r>
          </a:p>
          <a:p>
            <a:pPr marL="171450" lvl="0" indent="-171450">
              <a:spcAft>
                <a:spcPts val="0"/>
              </a:spcAft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resulted </a:t>
            </a:r>
            <a:r>
              <a:rPr lang="en-US" sz="10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 innovative algorithm with 94% accuracy.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91"/>
          <p:cNvSpPr txBox="1"/>
          <p:nvPr/>
        </p:nvSpPr>
        <p:spPr>
          <a:xfrm>
            <a:off x="0" y="2473250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11 months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91"/>
          <p:cNvSpPr txBox="1"/>
          <p:nvPr/>
        </p:nvSpPr>
        <p:spPr>
          <a:xfrm>
            <a:off x="0" y="2168450"/>
            <a:ext cx="1566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IPOS Technology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79306"/>
      </p:ext>
    </p:extLst>
  </p:cSld>
  <p:clrMapOvr>
    <a:masterClrMapping/>
  </p:clrMapOvr>
</p:sld>
</file>

<file path=ppt/theme/theme1.xml><?xml version="1.0" encoding="utf-8"?>
<a:theme xmlns:a="http://schemas.openxmlformats.org/drawingml/2006/main" name="Hedera_Template">
  <a:themeElements>
    <a:clrScheme name="Hedera_FinalColor">
      <a:dk1>
        <a:srgbClr val="FFFFFF"/>
      </a:dk1>
      <a:lt1>
        <a:srgbClr val="706F6F"/>
      </a:lt1>
      <a:dk2>
        <a:srgbClr val="FFFFFF"/>
      </a:dk2>
      <a:lt2>
        <a:srgbClr val="00A68B"/>
      </a:lt2>
      <a:accent1>
        <a:srgbClr val="00A68B"/>
      </a:accent1>
      <a:accent2>
        <a:srgbClr val="E6355A"/>
      </a:accent2>
      <a:accent3>
        <a:srgbClr val="B8DED7"/>
      </a:accent3>
      <a:accent4>
        <a:srgbClr val="F6A33B"/>
      </a:accent4>
      <a:accent5>
        <a:srgbClr val="7BC8EF"/>
      </a:accent5>
      <a:accent6>
        <a:srgbClr val="B7D79F"/>
      </a:accent6>
      <a:hlink>
        <a:srgbClr val="7BC8EF"/>
      </a:hlink>
      <a:folHlink>
        <a:srgbClr val="E6355A"/>
      </a:folHlink>
    </a:clrScheme>
    <a:fontScheme name="Heder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dera_Template" id="{6BAC5483-654C-484F-921E-58685EFCD2F9}" vid="{AA981029-E110-4A5F-963A-2D353623A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2" ma:contentTypeDescription="Create a new document." ma:contentTypeScope="" ma:versionID="05eb15f3274993b3fa855334db734280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4e9e844cdc9ee7ac78347ca672e35e47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295B60-2E50-40DE-BB8F-6B9301950302}">
  <ds:schemaRefs>
    <ds:schemaRef ds:uri="http://purl.org/dc/terms/"/>
    <ds:schemaRef ds:uri="http://purl.org/dc/dcmitype/"/>
    <ds:schemaRef ds:uri="57e5a999-ed59-492c-991b-c3680a074cb6"/>
    <ds:schemaRef ds:uri="http://schemas.microsoft.com/office/2006/documentManagement/types"/>
    <ds:schemaRef ds:uri="4ff46a65-3601-483f-abd1-e25478b48703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A2F15B-A8D0-456A-A266-B6301005F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AFE7B3-EDEC-4BE4-B133-6C4009A31297}"/>
</file>

<file path=docProps/app.xml><?xml version="1.0" encoding="utf-8"?>
<Properties xmlns="http://schemas.openxmlformats.org/officeDocument/2006/extended-properties" xmlns:vt="http://schemas.openxmlformats.org/officeDocument/2006/docPropsVTypes">
  <Template>Hedera_Template</Template>
  <TotalTime>11210</TotalTime>
  <Words>540</Words>
  <Application>Microsoft Office PowerPoint</Application>
  <PresentationFormat>A4 Paper (210x297 mm)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Microsoft Sans Serif</vt:lpstr>
      <vt:lpstr>Segoe UI</vt:lpstr>
      <vt:lpstr>Segoe UI (Body)</vt:lpstr>
      <vt:lpstr>Segoe UI Light</vt:lpstr>
      <vt:lpstr>Wingdings</vt:lpstr>
      <vt:lpstr>Hedera_Template</vt:lpstr>
      <vt:lpstr>SR. Python Rasa Developer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 Reitsma (Business Guest)</dc:creator>
  <cp:lastModifiedBy>Saif, Rehan (Cognizant)</cp:lastModifiedBy>
  <cp:revision>597</cp:revision>
  <cp:lastPrinted>2017-01-31T12:27:55Z</cp:lastPrinted>
  <dcterms:created xsi:type="dcterms:W3CDTF">2015-08-21T11:17:14Z</dcterms:created>
  <dcterms:modified xsi:type="dcterms:W3CDTF">2021-05-03T12:36:56Z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