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04A78-7219-4636-84CF-87E03521D3CA}" v="73" dt="2022-06-23T16:01:4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6885-AC01-4702-B1A3-5AD2A114783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61A1-0098-46E3-85A7-F220500CE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61A1-0098-46E3-85A7-F220500CE3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59" y="96025"/>
            <a:ext cx="11180064" cy="106070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497" y="6400800"/>
            <a:ext cx="1219200" cy="207264"/>
          </a:xfrm>
        </p:spPr>
        <p:txBody>
          <a:bodyPr/>
          <a:lstStyle/>
          <a:p>
            <a:fld id="{87947146-9954-4458-9279-AA08A3B071C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2" y="6400800"/>
            <a:ext cx="3839940" cy="207264"/>
          </a:xfrm>
        </p:spPr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376092" y="6375133"/>
            <a:ext cx="1704217" cy="36576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70891" y="735307"/>
            <a:ext cx="4095759" cy="5429368"/>
            <a:chOff x="70889" y="735306"/>
            <a:chExt cx="3783055" cy="577307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33239" y="735306"/>
              <a:ext cx="996969" cy="132768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>
              <a:off x="3853944" y="767559"/>
              <a:ext cx="0" cy="574081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1422750" y="815975"/>
              <a:ext cx="1" cy="4344369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6" name="Rectangle 15"/>
            <p:cNvSpPr/>
            <p:nvPr userDrawn="1"/>
          </p:nvSpPr>
          <p:spPr>
            <a:xfrm>
              <a:off x="70889" y="5290456"/>
              <a:ext cx="3739322" cy="121792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481783" y="735306"/>
              <a:ext cx="2328428" cy="442503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9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851" y="63226"/>
            <a:ext cx="11180064" cy="106070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Mohamed Cherif Dani – Data Science Specialist &amp; Solution Architect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3442" y="6321288"/>
            <a:ext cx="3839940" cy="207264"/>
          </a:xfrm>
        </p:spPr>
        <p:txBody>
          <a:bodyPr/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</a:t>
            </a:r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2022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064" y="6321288"/>
            <a:ext cx="304800" cy="207264"/>
          </a:xfrm>
        </p:spPr>
        <p:txBody>
          <a:bodyPr/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B1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14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58926" y="726700"/>
            <a:ext cx="7809581" cy="588304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2915" tIns="46457" rIns="92915" bIns="46457" rtlCol="0" anchor="t"/>
          <a:lstStyle/>
          <a:p>
            <a:pPr marL="0" marR="0" lvl="0" indent="0" algn="just" defTabSz="12184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33B4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Profile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33B4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33B4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Snapshot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ea typeface="+mn-ea"/>
              <a:cs typeface="Calibri" panose="020F0502020204030204" pitchFamily="34" charset="0"/>
            </a:endParaRPr>
          </a:p>
          <a:p>
            <a:pPr marL="355600" lvl="1" indent="-177800" algn="just" defTabSz="936574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Wingdings"/>
              <a:buChar char="§"/>
              <a:tabLst>
                <a:tab pos="1371498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cs typeface="Calibri"/>
              </a:rPr>
              <a:t>Data Science manager &amp; Solution Architect across Cognizant’s industry verticals in Switzerland</a:t>
            </a:r>
          </a:p>
          <a:p>
            <a:pPr marL="355600" lvl="1" indent="-177800" algn="just" defTabSz="936574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1371498" algn="l"/>
              </a:tabLst>
              <a:defRPr/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10+ years of  data analytics experience in consulting and delivery from different countries &amp; industries (Airbus, Engie, Shell, Intel, Thales, etc.). 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355600" lvl="1" indent="-177800" algn="just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sz="1050" dirty="0">
              <a:solidFill>
                <a:srgbClr val="000000"/>
              </a:solidFill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0" dirty="0">
                <a:solidFill>
                  <a:srgbClr val="0033B4"/>
                </a:solidFill>
                <a:cs typeface="Calibri" panose="020F0502020204030204" pitchFamily="34" charset="0"/>
              </a:rPr>
              <a:t>Representative Experience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050" dirty="0">
                <a:solidFill>
                  <a:srgbClr val="000000"/>
                </a:solidFill>
                <a:cs typeface="Calibri"/>
              </a:rPr>
              <a:t>Leverage robust hands-on data mining, modeling, and regression analysis to oversee architecture of products and services tailored to client needs. Lead alignment of core analytics adoption products and execute strategies encompassing data-led thinking for go-to-market and investor readiness.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1050" dirty="0">
                <a:solidFill>
                  <a:srgbClr val="000000"/>
                </a:solidFill>
                <a:cs typeface="Calibri"/>
              </a:rPr>
              <a:t>Rebuilt Gas trading solutions (Python, Flask API, Oracle, etc.), and participated to the global digital transformation.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Led multiple AI projects for different departments for an energy group in Amsterdam, as: AutoML project, XAI project, 3D localization using point cloud, sentiment analysis, price &amp; competitors price analysis, Data versioning &amp; pipeline using databricks and pachyderm.io, etc.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Led predictive maintenance project using IoT and supply chain data: Built multiple proof-of-concepts to predict RUL of machines equipment’s, Built d</a:t>
            </a:r>
            <a:r>
              <a:rPr lang="en-US" sz="1050" dirty="0" err="1">
                <a:solidFill>
                  <a:srgbClr val="000000"/>
                </a:solidFill>
                <a:cs typeface="Calibri"/>
              </a:rPr>
              <a:t>ata</a:t>
            </a:r>
            <a:r>
              <a:rPr lang="fr-FR" sz="1050" dirty="0">
                <a:solidFill>
                  <a:srgbClr val="000000"/>
                </a:solidFill>
                <a:cs typeface="Calibri"/>
              </a:rPr>
              <a:t> infrastructure </a:t>
            </a:r>
            <a:r>
              <a:rPr lang="en-US" sz="1050" dirty="0">
                <a:solidFill>
                  <a:srgbClr val="000000"/>
                </a:solidFill>
                <a:cs typeface="Calibri"/>
              </a:rPr>
              <a:t>based </a:t>
            </a:r>
            <a:r>
              <a:rPr lang="fr-FR" sz="1050" dirty="0">
                <a:solidFill>
                  <a:srgbClr val="000000"/>
                </a:solidFill>
                <a:cs typeface="Calibri"/>
              </a:rPr>
              <a:t>on azure for IoT data, </a:t>
            </a:r>
            <a:r>
              <a:rPr lang="en-GB" sz="1050" dirty="0">
                <a:solidFill>
                  <a:srgbClr val="000000"/>
                </a:solidFill>
                <a:cs typeface="Calibri"/>
              </a:rPr>
              <a:t>Text mining on supply chain data, time series analysis, derived data roadmap &amp; strategy, etc.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Led multiple AI and Machine learning projects, Built proof-of-concepts for different clients and sectors as avionics, aerospace, energy, cybersecurity, in Toulouse, France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Held responsibility for the portfolio of analytical projects (client &amp; team management, requirements gathering, scoping for changes, planning, negotiating) for top avionics companies in France.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Led a health monitoring solution development for HPC, logs analysis (classification, anomaly detection &amp; failure prediction) of more than 14gb of daily' logs, for CEA (Atomic Energy Centre group) in Paris, France &amp; Carry, USA.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Performed analysis on aircraft condition monitoring system (ACMS) and related data to enable prognostic health monitoring systems (PHM) with anomaly, fault, failure detection, clustering, classification, and remaining useful life estimation.  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GB" sz="1050" dirty="0">
                <a:solidFill>
                  <a:srgbClr val="000000"/>
                </a:solidFill>
                <a:cs typeface="Calibri"/>
              </a:rPr>
              <a:t>Ranked 4</a:t>
            </a:r>
            <a:r>
              <a:rPr lang="en-GB" sz="1050" baseline="30000" dirty="0">
                <a:solidFill>
                  <a:srgbClr val="000000"/>
                </a:solidFill>
                <a:cs typeface="Calibri"/>
              </a:rPr>
              <a:t>th</a:t>
            </a:r>
            <a:r>
              <a:rPr lang="en-GB" sz="1050" dirty="0">
                <a:solidFill>
                  <a:srgbClr val="000000"/>
                </a:solidFill>
                <a:cs typeface="Calibri"/>
              </a:rPr>
              <a:t> in AI for medical challenges HACKATHON organized by PIERRE FABRE, Castre, France</a:t>
            </a:r>
            <a:endParaRPr lang="en-US" sz="1050" dirty="0">
              <a:solidFill>
                <a:srgbClr val="000000"/>
              </a:solidFill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30443" y="766673"/>
            <a:ext cx="2522220" cy="4591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4" tIns="45720" rIns="9144" bIns="45720" anchor="t"/>
          <a:lstStyle/>
          <a:p>
            <a:pPr marL="0" marR="0" lvl="0" indent="-123825" defTabSz="743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C8D5"/>
              </a:buClr>
              <a:buSzPct val="75000"/>
              <a:buFontTx/>
              <a:buNone/>
              <a:tabLst/>
              <a:defRPr/>
            </a:pPr>
            <a:r>
              <a:rPr kumimoji="0" lang="en-GB" sz="1465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ＭＳ Ｐゴシック" pitchFamily="-111" charset="-128"/>
                <a:cs typeface="Calibri" panose="020F0502020204030204" pitchFamily="34" charset="0"/>
              </a:rPr>
              <a:t>Skills / Competencies</a:t>
            </a:r>
            <a:endParaRPr lang="de-DE"/>
          </a:p>
          <a:p>
            <a:pPr marL="232410" lvl="2" indent="-158115" defTabSz="1219140" fontAlgn="base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Calibri" panose="020F0502020204030204" pitchFamily="34" charset="0"/>
              </a:rPr>
              <a:t>Consulting/Advisory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Arial"/>
              </a:rPr>
              <a:t>Data Science, ML, DL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Calibri"/>
              </a:rPr>
              <a:t>Data Engineering</a:t>
            </a:r>
            <a:endParaRPr lang="en-GB" sz="1200" dirty="0">
              <a:solidFill>
                <a:srgbClr val="000000"/>
              </a:solidFill>
              <a:cs typeface="Arial"/>
            </a:endParaRP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Arial"/>
              </a:rPr>
              <a:t>Machine </a:t>
            </a:r>
            <a:r>
              <a:rPr lang="en-US" sz="1200" dirty="0">
                <a:solidFill>
                  <a:srgbClr val="000000"/>
                </a:solidFill>
                <a:cs typeface="Arial"/>
              </a:rPr>
              <a:t>&amp; Deep 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Learning 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Arial"/>
              </a:rPr>
              <a:t>Predictive Maintenance &amp; analytics</a:t>
            </a:r>
            <a:endParaRPr lang="en-US" sz="1200" dirty="0">
              <a:cs typeface="Arial"/>
            </a:endParaRP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pl-PL" sz="1200" dirty="0" err="1">
                <a:solidFill>
                  <a:srgbClr val="000000"/>
                </a:solidFill>
                <a:cs typeface="Arial"/>
              </a:rPr>
              <a:t>Cloud</a:t>
            </a:r>
            <a:r>
              <a:rPr lang="pl-PL" sz="1200" dirty="0">
                <a:solidFill>
                  <a:srgbClr val="000000"/>
                </a:solidFill>
                <a:cs typeface="Arial"/>
              </a:rPr>
              <a:t> data </a:t>
            </a:r>
            <a:r>
              <a:rPr lang="pl-PL" sz="1200" dirty="0" err="1">
                <a:solidFill>
                  <a:srgbClr val="000000"/>
                </a:solidFill>
                <a:cs typeface="Arial"/>
              </a:rPr>
              <a:t>solutions</a:t>
            </a:r>
            <a:r>
              <a:rPr lang="pl-PL" sz="1200" dirty="0">
                <a:solidFill>
                  <a:srgbClr val="000000"/>
                </a:solidFill>
                <a:cs typeface="Arial"/>
              </a:rPr>
              <a:t> 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(Azure)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Databricks &amp; Apache Spark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Arial"/>
              </a:rPr>
              <a:t>SQL</a:t>
            </a:r>
            <a:r>
              <a:rPr lang="pl-PL" sz="1200" dirty="0">
                <a:solidFill>
                  <a:srgbClr val="000000"/>
                </a:solidFill>
                <a:cs typeface="Arial"/>
              </a:rPr>
              <a:t> (PL/SQL, </a:t>
            </a:r>
            <a:r>
              <a:rPr lang="fr-FR" sz="1200" dirty="0" err="1">
                <a:solidFill>
                  <a:srgbClr val="000000"/>
                </a:solidFill>
                <a:cs typeface="Arial"/>
              </a:rPr>
              <a:t>My</a:t>
            </a:r>
            <a:r>
              <a:rPr lang="pl-PL" sz="1200" dirty="0">
                <a:solidFill>
                  <a:srgbClr val="000000"/>
                </a:solidFill>
                <a:cs typeface="Arial"/>
              </a:rPr>
              <a:t>-SQL)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Arial"/>
              </a:rPr>
              <a:t>SAS</a:t>
            </a:r>
            <a:r>
              <a:rPr lang="en-US" sz="1200" dirty="0">
                <a:cs typeface="Arial"/>
              </a:rPr>
              <a:t>, 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R, Python (Pandas,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Keras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sklearn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tensorflow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MLLib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)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GB" sz="1200" dirty="0" err="1">
                <a:solidFill>
                  <a:srgbClr val="000000"/>
                </a:solidFill>
                <a:cs typeface="Arial"/>
              </a:rPr>
              <a:t>AutoML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  &amp; XAI, H2O.AI,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AzureML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</a:t>
            </a:r>
            <a:r>
              <a:rPr lang="en-GB" sz="1200" dirty="0" err="1">
                <a:solidFill>
                  <a:srgbClr val="000000"/>
                </a:solidFill>
                <a:cs typeface="Arial"/>
              </a:rPr>
              <a:t>AutoKeras</a:t>
            </a:r>
            <a:r>
              <a:rPr lang="en-GB" sz="1200" dirty="0">
                <a:solidFill>
                  <a:srgbClr val="000000"/>
                </a:solidFill>
                <a:cs typeface="Arial"/>
              </a:rPr>
              <a:t>, , XAI (Lime, Shap, etc.)</a:t>
            </a:r>
            <a:endParaRPr lang="en-US" sz="1200" dirty="0">
              <a:cs typeface="Arial"/>
            </a:endParaRPr>
          </a:p>
          <a:p>
            <a:pPr marL="232410" lvl="2" indent="-158115" defTabSz="743351">
              <a:spcBef>
                <a:spcPts val="267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GB" sz="1200" dirty="0">
              <a:solidFill>
                <a:srgbClr val="000000"/>
              </a:solidFill>
              <a:ea typeface="ＭＳ Ｐゴシック" pitchFamily="-111" charset="-128"/>
              <a:cs typeface="Arial"/>
            </a:endParaRPr>
          </a:p>
          <a:p>
            <a:pPr lvl="0" indent="-123825" defTabSz="743351">
              <a:buClr>
                <a:srgbClr val="88C8D5"/>
              </a:buClr>
              <a:buSzPct val="75000"/>
              <a:defRPr/>
            </a:pPr>
            <a:r>
              <a:rPr lang="en-GB" sz="1465" b="1" dirty="0">
                <a:solidFill>
                  <a:srgbClr val="FFFFFF">
                    <a:lumMod val="50000"/>
                  </a:srgbClr>
                </a:solidFill>
                <a:ea typeface="ＭＳ Ｐゴシック" pitchFamily="-111" charset="-128"/>
                <a:cs typeface="Calibri" panose="020F0502020204030204" pitchFamily="34" charset="0"/>
              </a:rPr>
              <a:t>Specialization Areas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Calibri"/>
              </a:rPr>
              <a:t>Energy , Oil &amp; Gas</a:t>
            </a:r>
          </a:p>
          <a:p>
            <a:pPr marL="232410" lvl="2" indent="-158115" defTabSz="1219140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  <a:cs typeface="Calibri"/>
              </a:rPr>
              <a:t>Aerospace &amp; Avionics</a:t>
            </a:r>
            <a:endParaRPr lang="pl-PL" sz="1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4889" y="5002254"/>
            <a:ext cx="3916344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4" tIns="45720" rIns="9144" bIns="45720" anchor="t"/>
          <a:lstStyle/>
          <a:p>
            <a:pPr marL="0" marR="0" lvl="0" indent="0" algn="l" defTabSz="743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C8D5"/>
              </a:buClr>
              <a:buSzPct val="75000"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3871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rPr>
              <a:t>Education / Professional Certification</a:t>
            </a:r>
          </a:p>
          <a:p>
            <a:pPr marL="339090" lvl="1" indent="-163195" algn="just" defTabSz="914332" fontAlgn="base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71532" algn="l"/>
              </a:tabLst>
              <a:defRPr/>
            </a:pPr>
            <a:r>
              <a:rPr lang="fr-FR" sz="1150" dirty="0">
                <a:solidFill>
                  <a:schemeClr val="tx2"/>
                </a:solidFill>
                <a:cs typeface="Calibri"/>
              </a:rPr>
              <a:t>PhD in Data Science </a:t>
            </a:r>
          </a:p>
          <a:p>
            <a:pPr marL="339090" lvl="1" indent="-163195" algn="just" defTabSz="914332" fontAlgn="base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71532" algn="l"/>
              </a:tabLst>
              <a:defRPr/>
            </a:pPr>
            <a:r>
              <a:rPr lang="fr-FR" sz="1150" dirty="0" err="1">
                <a:solidFill>
                  <a:schemeClr val="tx2"/>
                </a:solidFill>
                <a:cs typeface="Calibri"/>
              </a:rPr>
              <a:t>Msc</a:t>
            </a:r>
            <a:r>
              <a:rPr lang="fr-FR" sz="1150" dirty="0">
                <a:solidFill>
                  <a:schemeClr val="tx2"/>
                </a:solidFill>
                <a:cs typeface="Calibri"/>
              </a:rPr>
              <a:t> in Machine Learning</a:t>
            </a:r>
          </a:p>
          <a:p>
            <a:pPr marL="339090" lvl="1" indent="-163195" algn="just" defTabSz="914332" fontAlgn="base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71532" algn="l"/>
              </a:tabLst>
              <a:defRPr/>
            </a:pPr>
            <a:r>
              <a:rPr lang="fr-FR" sz="1150" dirty="0" err="1">
                <a:solidFill>
                  <a:schemeClr val="tx2"/>
                </a:solidFill>
                <a:cs typeface="Calibri"/>
              </a:rPr>
              <a:t>Msc</a:t>
            </a:r>
            <a:r>
              <a:rPr lang="fr-FR" sz="1150" dirty="0">
                <a:solidFill>
                  <a:schemeClr val="tx2"/>
                </a:solidFill>
                <a:cs typeface="Calibri"/>
              </a:rPr>
              <a:t> in </a:t>
            </a:r>
            <a:r>
              <a:rPr lang="fr-FR" sz="1150" dirty="0" err="1">
                <a:solidFill>
                  <a:schemeClr val="tx2"/>
                </a:solidFill>
                <a:cs typeface="Calibri"/>
              </a:rPr>
              <a:t>Economics</a:t>
            </a:r>
            <a:r>
              <a:rPr lang="fr-FR" sz="1150" dirty="0">
                <a:solidFill>
                  <a:schemeClr val="tx2"/>
                </a:solidFill>
                <a:cs typeface="Calibri"/>
              </a:rPr>
              <a:t> &amp; Management</a:t>
            </a:r>
          </a:p>
          <a:p>
            <a:pPr marL="339090" lvl="1" indent="-163195" algn="just" defTabSz="914332" fontAlgn="base">
              <a:spcBef>
                <a:spcPts val="267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371532" algn="l"/>
              </a:tabLst>
              <a:defRPr/>
            </a:pPr>
            <a:r>
              <a:rPr lang="fr-FR" sz="1150" dirty="0">
                <a:solidFill>
                  <a:schemeClr val="tx2"/>
                </a:solidFill>
                <a:cs typeface="Calibri"/>
              </a:rPr>
              <a:t>MBA </a:t>
            </a:r>
            <a:r>
              <a:rPr lang="en-US" sz="1150" dirty="0">
                <a:solidFill>
                  <a:schemeClr val="tx2"/>
                </a:solidFill>
                <a:cs typeface="Calibri"/>
              </a:rPr>
              <a:t>– General management </a:t>
            </a:r>
            <a:endParaRPr lang="fr-FR" sz="115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1588" y="726973"/>
            <a:ext cx="7766984" cy="5439589"/>
          </a:xfrm>
          <a:prstGeom prst="rect">
            <a:avLst/>
          </a:prstGeom>
          <a:noFill/>
          <a:ln w="12700" cap="flat" cmpd="sng" algn="ctr">
            <a:solidFill>
              <a:srgbClr val="C5C5C5"/>
            </a:solidFill>
            <a:prstDash val="sysDash"/>
            <a:miter lim="800000"/>
          </a:ln>
          <a:effectLst/>
        </p:spPr>
        <p:txBody>
          <a:bodyPr lIns="45719" tIns="18287" rIns="9144" bIns="18287" rtlCol="0" anchor="t"/>
          <a:lstStyle/>
          <a:p>
            <a:pPr marL="0" marR="0" lvl="0" indent="0" algn="l" defTabSz="3809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endParaRPr kumimoji="0" lang="en-US" sz="1333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personne, homme, arbre, extérieur&#10;&#10;Description générée automatiquement">
            <a:extLst>
              <a:ext uri="{FF2B5EF4-FFF2-40B4-BE49-F238E27FC236}">
                <a16:creationId xmlns:a16="http://schemas.microsoft.com/office/drawing/2014/main" id="{3911E156-1462-4BF9-9FC0-933569268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382" r="12500" b="19466"/>
          <a:stretch/>
        </p:blipFill>
        <p:spPr>
          <a:xfrm>
            <a:off x="212361" y="723877"/>
            <a:ext cx="1131424" cy="13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7636"/>
      </p:ext>
    </p:extLst>
  </p:cSld>
  <p:clrMapOvr>
    <a:masterClrMapping/>
  </p:clrMapOvr>
</p:sld>
</file>

<file path=ppt/theme/theme1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9a4ccb1-2823-4ac7-bda1-65529e74403d">
      <UserInfo>
        <DisplayName>Shinde, Supriya (Cognizant)</DisplayName>
        <AccountId>209</AccountId>
        <AccountType/>
      </UserInfo>
      <UserInfo>
        <DisplayName>Crispie, Gerard (Cognizant)</DisplayName>
        <AccountId>20</AccountId>
        <AccountType/>
      </UserInfo>
      <UserInfo>
        <DisplayName>Thorand, Benjamin (Cognizant)</DisplayName>
        <AccountId>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855A9B2-2D7E-4D5E-9895-312A5846D3B9}"/>
</file>

<file path=customXml/itemProps2.xml><?xml version="1.0" encoding="utf-8"?>
<ds:datastoreItem xmlns:ds="http://schemas.openxmlformats.org/officeDocument/2006/customXml" ds:itemID="{33E8099D-6F90-4E1E-938C-19651CBD91A7}"/>
</file>

<file path=customXml/itemProps3.xml><?xml version="1.0" encoding="utf-8"?>
<ds:datastoreItem xmlns:ds="http://schemas.openxmlformats.org/officeDocument/2006/customXml" ds:itemID="{ABBDAAE5-3F12-4545-89E2-D82900F7D989}"/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508</Words>
  <Application>Microsoft Office PowerPoint</Application>
  <PresentationFormat>Breitbild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1_Cognizant</vt:lpstr>
      <vt:lpstr>Mohamed Cherif Dani – Data Science Specialist &amp; Solution Architect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&lt;&lt;Name&gt;&gt; – &lt;&lt;Role&gt;&gt;</dc:title>
  <dc:creator>Kuruvilla, Rohin (Cognizant)</dc:creator>
  <cp:lastModifiedBy>Dani, Mohamed (Cognizant)</cp:lastModifiedBy>
  <cp:revision>479</cp:revision>
  <dcterms:created xsi:type="dcterms:W3CDTF">2019-02-15T05:22:58Z</dcterms:created>
  <dcterms:modified xsi:type="dcterms:W3CDTF">2022-06-23T16:01:47Z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