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71" r:id="rId4"/>
    <p:sldId id="272" r:id="rId5"/>
    <p:sldId id="266" r:id="rId6"/>
    <p:sldId id="267" r:id="rId7"/>
    <p:sldId id="258" r:id="rId8"/>
    <p:sldId id="274" r:id="rId9"/>
    <p:sldId id="275" r:id="rId10"/>
    <p:sldId id="259" r:id="rId11"/>
    <p:sldId id="276" r:id="rId12"/>
    <p:sldId id="268" r:id="rId13"/>
    <p:sldId id="260" r:id="rId14"/>
    <p:sldId id="269" r:id="rId15"/>
    <p:sldId id="262" r:id="rId16"/>
    <p:sldId id="265" r:id="rId17"/>
    <p:sldId id="263" r:id="rId18"/>
    <p:sldId id="273" r:id="rId19"/>
  </p:sldIdLst>
  <p:sldSz cx="9144000" cy="6858000" type="screen4x3"/>
  <p:notesSz cx="6858000" cy="97139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3ED651-8DE3-453A-8884-3A3FAC43D46A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2655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226550"/>
            <a:ext cx="2971800" cy="4857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80AB660-2202-4B7A-B6B9-D1125E68FFE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86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654D55-786B-4466-A43B-CFCB379E847F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655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226550"/>
            <a:ext cx="2971800" cy="4857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71A7BD-5061-4227-8D1B-322E6C8747C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0766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54A4D3-CC76-4862-926C-011BD2E6BD33}" type="slidenum">
              <a:rPr lang="pt-BR" altLang="pt-BR">
                <a:latin typeface="Calibri" panose="020F0502020204030204" pitchFamily="34" charset="0"/>
              </a:rPr>
              <a:pPr eaLnBrk="1" hangingPunct="1"/>
              <a:t>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6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4AE054-2A57-4FBD-B6EB-3024304404FB}" type="slidenum">
              <a:rPr lang="pt-BR" altLang="pt-BR">
                <a:latin typeface="Calibri" panose="020F0502020204030204" pitchFamily="34" charset="0"/>
              </a:rPr>
              <a:pPr eaLnBrk="1" hangingPunct="1"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4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A28CEB-2F11-42C0-9750-90F952DF2265}" type="slidenum">
              <a:rPr lang="pt-BR" altLang="pt-BR">
                <a:latin typeface="Calibri" panose="020F0502020204030204" pitchFamily="34" charset="0"/>
              </a:rPr>
              <a:pPr eaLnBrk="1" hangingPunct="1"/>
              <a:t>10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4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6D9DCC-8333-4995-A0FC-76413E30DC55}" type="slidenum">
              <a:rPr lang="pt-BR" altLang="pt-BR">
                <a:latin typeface="Calibri" panose="020F0502020204030204" pitchFamily="34" charset="0"/>
              </a:rPr>
              <a:pPr eaLnBrk="1" hangingPunct="1"/>
              <a:t>13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9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237DA4-65AE-490B-9A61-2E370D0D69E0}" type="slidenum">
              <a:rPr lang="pt-BR" altLang="pt-BR">
                <a:latin typeface="Calibri" panose="020F0502020204030204" pitchFamily="34" charset="0"/>
              </a:rPr>
              <a:pPr eaLnBrk="1" hangingPunct="1"/>
              <a:t>14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4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17B3AF-FC90-4F41-AAA1-EF220559DE3E}" type="slidenum">
              <a:rPr lang="pt-BR" altLang="pt-BR">
                <a:latin typeface="Calibri" panose="020F0502020204030204" pitchFamily="34" charset="0"/>
              </a:rPr>
              <a:pPr eaLnBrk="1" hangingPunct="1"/>
              <a:t>15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7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C9990E-9CE4-4BC0-8FD3-7AC0DC6D6AF1}" type="slidenum">
              <a:rPr lang="pt-BR" altLang="pt-BR">
                <a:latin typeface="Calibri" panose="020F0502020204030204" pitchFamily="34" charset="0"/>
              </a:rPr>
              <a:pPr eaLnBrk="1" hangingPunct="1"/>
              <a:t>16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5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2EDACB-7818-476F-9A4C-1D4297942DE8}" type="slidenum">
              <a:rPr lang="pt-BR" altLang="pt-BR">
                <a:latin typeface="Calibri" panose="020F0502020204030204" pitchFamily="34" charset="0"/>
              </a:rPr>
              <a:pPr eaLnBrk="1" hangingPunct="1"/>
              <a:t>17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2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F8FF9-B4CB-441D-9380-EFC09D24D6AE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5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6DC118A-2314-42CF-A5AD-4F50802C87A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5188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CE408-0B65-4449-AB65-D985A6A4A33D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8375C-5048-4D01-83A9-6911666A30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63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D9D67-F138-47D5-89E1-5C856B9397A3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3F659-C8AD-4809-B2A3-F0E382E58BC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051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CD89B-7D75-4DBF-A311-14FD4B45D67F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F66A2-DC61-4521-9D69-3B510BD4B6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563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45030-EEDC-4E17-A88F-F5B19053E3B1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715E65DE-F38F-4CEE-A47A-42E18C09F51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534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DAAE5-58C0-4540-810F-CE20E0FBF14F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8DB9F-FCEC-40B2-934D-BCCE4CFD460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759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726B1-FD95-45D2-A44A-5518D57FA5D1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8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C286C-6EDC-4681-9257-9E118DDD097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90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E4644-E234-4219-8B64-620832157E9F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7C3A2-8D01-457B-A74F-4CD941DD570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032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4EA2-ACB6-436E-9E90-1399DE4E1873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1145B-BD11-46A7-9205-5B1856D25A1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56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9B95A-8037-4CA8-9795-A15EC9C0BD9F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F6908-28DB-4F55-A0F7-E4004D64E1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062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riângulo retângulo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5722C-BD1C-4241-BB1C-59CBC2D9F5C6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10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33E481A-80B8-4233-BFA9-9A9A7AD010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193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  <a:endParaRPr lang="en-US" altLang="pt-BR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6991803-99C3-44CB-AF55-4685D3EDA0EC}" type="datetimeFigureOut">
              <a:rPr lang="pt-BR"/>
              <a:pPr>
                <a:defRPr/>
              </a:pPr>
              <a:t>24/11/2015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2488CF50-E64D-4095-8040-094E73FC7288}" type="slidenum">
              <a:rPr lang="pt-BR" altLang="pt-BR"/>
              <a:pPr/>
              <a:t>‹nº›</a:t>
            </a:fld>
            <a:endParaRPr lang="pt-BR" altLang="pt-BR"/>
          </a:p>
        </p:txBody>
      </p:sp>
      <p:grpSp>
        <p:nvGrpSpPr>
          <p:cNvPr id="1033" name="Grupo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74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5" r:id="rId9"/>
    <p:sldLayoutId id="2147483971" r:id="rId10"/>
    <p:sldLayoutId id="21474839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2169" y="2636912"/>
            <a:ext cx="7762279" cy="1077838"/>
          </a:xfrm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000" dirty="0" smtClean="0"/>
              <a:t>Sistema de Gerenciamento de Estacionamento - </a:t>
            </a:r>
            <a:r>
              <a:rPr lang="pt-BR" sz="4000" dirty="0" err="1" smtClean="0"/>
              <a:t>Stacione</a:t>
            </a:r>
            <a:endParaRPr lang="pt-BR" sz="4000" dirty="0"/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4643438" y="5468938"/>
            <a:ext cx="3786187" cy="500062"/>
          </a:xfrm>
        </p:spPr>
        <p:txBody>
          <a:bodyPr/>
          <a:lstStyle/>
          <a:p>
            <a:pPr marR="0" algn="ctr" eaLnBrk="1" hangingPunct="1">
              <a:lnSpc>
                <a:spcPct val="80000"/>
              </a:lnSpc>
            </a:pPr>
            <a:r>
              <a:rPr lang="pt-BR" altLang="pt-BR" sz="1100" smtClean="0"/>
              <a:t>Orientador</a:t>
            </a:r>
          </a:p>
          <a:p>
            <a:pPr marR="0" algn="ctr" eaLnBrk="1" hangingPunct="1">
              <a:lnSpc>
                <a:spcPct val="80000"/>
              </a:lnSpc>
            </a:pPr>
            <a:r>
              <a:rPr lang="pt-BR" altLang="pt-BR" sz="1600" smtClean="0"/>
              <a:t>Prof. Sérgio Lima</a:t>
            </a:r>
          </a:p>
        </p:txBody>
      </p:sp>
      <p:sp>
        <p:nvSpPr>
          <p:cNvPr id="5124" name="Retângulo 5"/>
          <p:cNvSpPr>
            <a:spLocks noChangeArrowheads="1"/>
          </p:cNvSpPr>
          <p:nvPr/>
        </p:nvSpPr>
        <p:spPr bwMode="auto">
          <a:xfrm>
            <a:off x="4214813" y="3714750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Trabalho de Conclusão de Curso - TCC apresentada ao Departamento de Sistemas de Informação da Faculdade Fortium, como parte das exigências do curso de “Bacharel em Sistemas de Informação”.</a:t>
            </a:r>
          </a:p>
        </p:txBody>
      </p:sp>
      <p:sp>
        <p:nvSpPr>
          <p:cNvPr id="5125" name="CaixaDeTexto 6"/>
          <p:cNvSpPr txBox="1">
            <a:spLocks noChangeArrowheads="1"/>
          </p:cNvSpPr>
          <p:nvPr/>
        </p:nvSpPr>
        <p:spPr bwMode="auto">
          <a:xfrm>
            <a:off x="1763713" y="2205038"/>
            <a:ext cx="5929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Gabriel Cabral de Almeida e Wagner de Araújo Alves</a:t>
            </a:r>
          </a:p>
        </p:txBody>
      </p:sp>
      <p:sp>
        <p:nvSpPr>
          <p:cNvPr id="5126" name="CaixaDeTexto 6"/>
          <p:cNvSpPr txBox="1">
            <a:spLocks noChangeArrowheads="1"/>
          </p:cNvSpPr>
          <p:nvPr/>
        </p:nvSpPr>
        <p:spPr bwMode="auto">
          <a:xfrm>
            <a:off x="3714750" y="6488113"/>
            <a:ext cx="185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JULHO 2015</a:t>
            </a:r>
          </a:p>
        </p:txBody>
      </p:sp>
      <p:pic>
        <p:nvPicPr>
          <p:cNvPr id="5127" name="Picture 11" descr="http://fortium.com.br/asa_sul/wp-content/uploads/2014/07/logoo4.png"/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-171450"/>
            <a:ext cx="4826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TECNOLOGIAS UTILIZADAS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 smtClean="0"/>
              <a:t>LINGUAGENS DE PROGRAMAÇÃO </a:t>
            </a:r>
          </a:p>
          <a:p>
            <a:pPr eaLnBrk="1" hangingPunct="1">
              <a:defRPr/>
            </a:pPr>
            <a:r>
              <a:rPr lang="pt-BR" altLang="pt-BR" dirty="0" smtClean="0"/>
              <a:t>PHP,  JQUERY,  ANGULARJS , JAVASCRIPT  </a:t>
            </a:r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r>
              <a:rPr lang="pt-BR" altLang="pt-BR" dirty="0" smtClean="0"/>
              <a:t>LINGUAGUEM DE MARCAÇÃO</a:t>
            </a:r>
          </a:p>
          <a:p>
            <a:pPr eaLnBrk="1" hangingPunct="1">
              <a:defRPr/>
            </a:pPr>
            <a:r>
              <a:rPr lang="pt-BR" altLang="pt-BR" dirty="0" smtClean="0"/>
              <a:t>HTML e CSS</a:t>
            </a:r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r>
              <a:rPr lang="pt-BR" altLang="pt-BR" dirty="0" smtClean="0"/>
              <a:t>GERENCIADOR DE BANCO DE DADOS</a:t>
            </a:r>
          </a:p>
          <a:p>
            <a:pPr eaLnBrk="1" hangingPunct="1">
              <a:defRPr/>
            </a:pPr>
            <a:r>
              <a:rPr lang="pt-BR" altLang="pt-BR" dirty="0" smtClean="0"/>
              <a:t>MySQL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smtClean="0"/>
              <a:t>TECNOLOGIAS UTILIZADAS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FERRAMENTAS</a:t>
            </a:r>
          </a:p>
          <a:p>
            <a:r>
              <a:rPr lang="pt-BR" altLang="pt-BR" smtClean="0"/>
              <a:t>Astah Community</a:t>
            </a:r>
          </a:p>
          <a:p>
            <a:r>
              <a:rPr lang="en-US" altLang="pt-BR" smtClean="0"/>
              <a:t>NetBeans Integrated Development Environment (IDE)</a:t>
            </a:r>
          </a:p>
          <a:p>
            <a:r>
              <a:rPr lang="pt-BR" altLang="pt-BR" smtClean="0"/>
              <a:t>MySQL Workbench</a:t>
            </a:r>
          </a:p>
          <a:p>
            <a:r>
              <a:rPr lang="pt-BR" altLang="pt-BR" smtClean="0"/>
              <a:t>XAMPP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GERENCIAMENTO DO PROJETO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O projeto vai ser gerenciado  em 3 etapas:</a:t>
            </a:r>
          </a:p>
          <a:p>
            <a:pPr eaLnBrk="1" hangingPunct="1"/>
            <a:r>
              <a:rPr lang="pt-BR" altLang="pt-BR" dirty="0" smtClean="0"/>
              <a:t>Elaboração</a:t>
            </a:r>
            <a:br>
              <a:rPr lang="pt-BR" altLang="pt-BR" dirty="0" smtClean="0"/>
            </a:br>
            <a:r>
              <a:rPr lang="pt-BR" sz="1800" dirty="0"/>
              <a:t>Modelagem de </a:t>
            </a:r>
            <a:r>
              <a:rPr lang="pt-BR" sz="1800" dirty="0" smtClean="0"/>
              <a:t>negócios</a:t>
            </a:r>
            <a:br>
              <a:rPr lang="pt-BR" sz="1800" dirty="0" smtClean="0"/>
            </a:br>
            <a:r>
              <a:rPr lang="pt-BR" sz="1800" dirty="0" smtClean="0"/>
              <a:t>Requisitos</a:t>
            </a:r>
          </a:p>
          <a:p>
            <a:pPr eaLnBrk="1" hangingPunct="1"/>
            <a:r>
              <a:rPr lang="pt-BR" dirty="0" smtClean="0"/>
              <a:t>Implementação</a:t>
            </a:r>
            <a:br>
              <a:rPr lang="pt-BR" dirty="0" smtClean="0"/>
            </a:br>
            <a:r>
              <a:rPr lang="pt-BR" sz="1800" dirty="0"/>
              <a:t>Análise e Projeto (Design)</a:t>
            </a:r>
            <a:br>
              <a:rPr lang="pt-BR" sz="1800" dirty="0"/>
            </a:br>
            <a:r>
              <a:rPr lang="pt-BR" sz="1800" dirty="0"/>
              <a:t>Desenvolvimento (Programação)</a:t>
            </a:r>
            <a:br>
              <a:rPr lang="pt-BR" sz="1800" dirty="0"/>
            </a:br>
            <a:r>
              <a:rPr lang="pt-BR" sz="1800" dirty="0"/>
              <a:t>Teste</a:t>
            </a:r>
          </a:p>
          <a:p>
            <a:pPr eaLnBrk="1" hangingPunct="1"/>
            <a:r>
              <a:rPr lang="pt-BR" dirty="0" smtClean="0"/>
              <a:t>Implantação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1800" dirty="0" smtClean="0"/>
              <a:t>Software </a:t>
            </a:r>
            <a:r>
              <a:rPr lang="pt-BR" sz="1800" dirty="0"/>
              <a:t>ao usuário </a:t>
            </a:r>
            <a:r>
              <a:rPr lang="pt-BR" sz="1800" dirty="0" smtClean="0"/>
              <a:t>final</a:t>
            </a:r>
            <a:br>
              <a:rPr lang="pt-BR" sz="1800" dirty="0" smtClean="0"/>
            </a:br>
            <a:r>
              <a:rPr lang="pt-BR" sz="1800" dirty="0"/>
              <a:t>Gerenciamento de configuração e mudança</a:t>
            </a:r>
            <a:br>
              <a:rPr lang="pt-BR" sz="1800" dirty="0"/>
            </a:br>
            <a:r>
              <a:rPr lang="pt-BR" sz="1800" dirty="0"/>
              <a:t>Ambiente</a:t>
            </a:r>
            <a:br>
              <a:rPr lang="pt-BR" sz="1800" dirty="0"/>
            </a:br>
            <a:r>
              <a:rPr lang="pt-BR" sz="1800" dirty="0"/>
              <a:t>Gerenciamento de projeto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FUNCIONALIDADES - DIAGRAMA DE CASO DE USO</a:t>
            </a:r>
          </a:p>
        </p:txBody>
      </p:sp>
      <p:pic>
        <p:nvPicPr>
          <p:cNvPr id="17411" name="Espaço Reservado para Conteú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4225" y="1935163"/>
            <a:ext cx="5035550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DIAGRAMA DE CLASSE</a:t>
            </a:r>
          </a:p>
        </p:txBody>
      </p:sp>
      <p:pic>
        <p:nvPicPr>
          <p:cNvPr id="18435" name="Espaço Reservado para Conteú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" t="2864" r="1"/>
          <a:stretch/>
        </p:blipFill>
        <p:spPr>
          <a:xfrm>
            <a:off x="1190997" y="2132856"/>
            <a:ext cx="6762006" cy="42637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MODELO ENTIDADE RELACIONAMENTO - MER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47" y="1935163"/>
            <a:ext cx="473370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BENEFICIOS ESPERADOS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O maior benefícios , o controle de entrada e saída de veículos e controle de caixa.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40968"/>
            <a:ext cx="3148955" cy="3000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CONCLUSÃO</a:t>
            </a:r>
            <a:endParaRPr lang="pt-BR" altLang="pt-BR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pt-BR" altLang="pt-BR" dirty="0" smtClean="0"/>
              <a:t>Por ser um sistema web voltado para a automação de serviços e principalmente quanto à segurança do sistema, será adotada a segurança por ‘perfis’. Ao ser cadastrado um novo usuário no sistema, um </a:t>
            </a:r>
            <a:r>
              <a:rPr lang="pt-BR" altLang="pt-BR" dirty="0" err="1"/>
              <a:t>login</a:t>
            </a:r>
            <a:r>
              <a:rPr lang="pt-BR" altLang="pt-BR" dirty="0"/>
              <a:t> e uma senha serão criados </a:t>
            </a:r>
            <a:r>
              <a:rPr lang="pt-BR" altLang="pt-BR" dirty="0" smtClean="0"/>
              <a:t>limitando este usuário às suas respectivas funcionalidades.</a:t>
            </a:r>
          </a:p>
          <a:p>
            <a:pPr algn="just" eaLnBrk="1" hangingPunct="1">
              <a:defRPr/>
            </a:pPr>
            <a:r>
              <a:rPr lang="pt-BR" altLang="pt-BR" dirty="0" smtClean="0"/>
              <a:t>Outra grande vantagem do STACIONE é a geração de relatórios. Estes relatórios facilitarão a visualização de ações importantes realizadas no sistema, como fluxo de caixa, alteração de preços e resultados.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pt-BR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CONCLUSÃO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pt-BR" altLang="pt-BR" dirty="0" smtClean="0"/>
              <a:t>Todos serão beneficiados com o STACIONE, uma vez que a tecnologia está disponível para facilitar a gestão dos empresários, valorizar o trabalho dos funcionários e agilizar o atendimento aos clientes, favorecendo na qualidade de vida dos envolvidos.</a:t>
            </a:r>
          </a:p>
          <a:p>
            <a:pPr algn="just" eaLnBrk="1" hangingPunct="1"/>
            <a:r>
              <a:rPr lang="pt-BR" altLang="pt-BR" dirty="0" smtClean="0"/>
              <a:t>Futuramente, o sistema passará por diversas melhorias, de acordo com os requisitos dos usuários, dentre elas, o cadastro de mensalistas e leitor de código de barras e outras mudanças solicitada pelo cliente.</a:t>
            </a:r>
          </a:p>
          <a:p>
            <a:endParaRPr lang="pt-BR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INTRODUÇÃO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pt-BR" altLang="pt-BR" dirty="0" smtClean="0"/>
              <a:t>Junto ao constante aumento da frota de carros nas ruas e a diminuição das áreas para estacionar, esses espaços devem ser geridos de modo a facilitar o fluxo dos automóveis otimizando principalmente tempo e garantindo a satisfação do cliente.</a:t>
            </a:r>
          </a:p>
          <a:p>
            <a:pPr algn="just" eaLnBrk="1" hangingPunct="1"/>
            <a:r>
              <a:rPr lang="pt-BR" altLang="pt-BR" dirty="0" smtClean="0"/>
              <a:t>Elaboramos o Sistema de Gerenciamento de Estacionamento – </a:t>
            </a:r>
            <a:r>
              <a:rPr lang="pt-BR" altLang="pt-BR" dirty="0" smtClean="0">
                <a:solidFill>
                  <a:srgbClr val="FF0000"/>
                </a:solidFill>
              </a:rPr>
              <a:t>STACIONE</a:t>
            </a:r>
            <a:r>
              <a:rPr lang="pt-BR" altLang="pt-BR" dirty="0" smtClean="0"/>
              <a:t> para auxiliar a gestão de um estacionamento.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 smtClean="0"/>
              <a:t>DESCRIÇÃO DO PROBLEMA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pt-BR" altLang="pt-BR" smtClean="0"/>
              <a:t>Atualmente a empresa Estaciomentos LTDA trabalha de forma antiquada gerando inconsistências no registro de entrada e saída de veículos no estacionamento. Além disso, o controle de caixa e relatórios é feito manualmente podendo haver distorções e erros no controle financeiro.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 smtClean="0"/>
              <a:t>PRODUTO DE SOFTWARE PROPOSTO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dirty="0" smtClean="0"/>
              <a:t>O STACIONE  vem com o proposito, de facilitar o controle dos estacionamentos particulares.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29000"/>
            <a:ext cx="5336815" cy="2791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 smtClean="0"/>
              <a:t> RECURSOS DO PRODUTO DE SOFTWARE 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O Sistema STACIONE oferece um melhor controle de entrada  e saída  de veículos, assim como o controle  de vagas, controle de  pagamentos, controle de funcionários, geração de relatórios e demonstração de gráficos.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585619"/>
            <a:ext cx="1882552" cy="134831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21387"/>
            <a:ext cx="1594520" cy="159452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56" y="4503503"/>
            <a:ext cx="1430288" cy="1430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RESUMO DOS ENVOLVIDOS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163"/>
            <a:ext cx="4114800" cy="4389437"/>
          </a:xfrm>
        </p:spPr>
        <p:txBody>
          <a:bodyPr/>
          <a:lstStyle/>
          <a:p>
            <a:pPr eaLnBrk="1" hangingPunct="1"/>
            <a:r>
              <a:rPr lang="pt-BR" altLang="pt-BR" b="1" dirty="0" smtClean="0"/>
              <a:t>Perfil Gerente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endParaRPr lang="pt-BR" altLang="pt-BR" dirty="0" smtClean="0"/>
          </a:p>
          <a:p>
            <a:pPr eaLnBrk="1" hangingPunct="1"/>
            <a:endParaRPr lang="pt-BR" altLang="pt-BR" dirty="0"/>
          </a:p>
          <a:p>
            <a:pPr eaLnBrk="1" hangingPunct="1"/>
            <a:endParaRPr lang="pt-BR" altLang="pt-BR" dirty="0" smtClean="0"/>
          </a:p>
          <a:p>
            <a:pPr eaLnBrk="1" hangingPunct="1"/>
            <a:endParaRPr lang="pt-BR" altLang="pt-BR" dirty="0" smtClean="0"/>
          </a:p>
          <a:p>
            <a:pPr eaLnBrk="1" hangingPunct="1"/>
            <a:r>
              <a:rPr lang="pt-BR" altLang="pt-BR" b="1" dirty="0" smtClean="0"/>
              <a:t>Perfil funcionário</a:t>
            </a:r>
            <a:endParaRPr lang="pt-BR" alt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4139952" y="2087563"/>
            <a:ext cx="469924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1800" dirty="0" smtClean="0"/>
              <a:t>Responsabilidades </a:t>
            </a:r>
          </a:p>
          <a:p>
            <a:pPr marL="366713" lvl="1" indent="0" eaLnBrk="1" hangingPunct="1">
              <a:buNone/>
            </a:pPr>
            <a:r>
              <a:rPr lang="pt-BR" altLang="pt-BR" sz="1600" dirty="0" smtClean="0"/>
              <a:t>Manter o usuário </a:t>
            </a:r>
          </a:p>
          <a:p>
            <a:pPr marL="366713" lvl="1" indent="0" eaLnBrk="1" hangingPunct="1">
              <a:buNone/>
            </a:pPr>
            <a:r>
              <a:rPr lang="pt-BR" altLang="pt-BR" sz="1600" dirty="0"/>
              <a:t>G</a:t>
            </a:r>
            <a:r>
              <a:rPr lang="pt-BR" altLang="pt-BR" sz="1600" dirty="0" smtClean="0"/>
              <a:t>erar o relatórios  </a:t>
            </a:r>
          </a:p>
          <a:p>
            <a:pPr marL="366713" lvl="1" indent="0" eaLnBrk="1" hangingPunct="1">
              <a:buNone/>
            </a:pPr>
            <a:r>
              <a:rPr lang="pt-BR" altLang="pt-BR" sz="1600" dirty="0"/>
              <a:t>G</a:t>
            </a:r>
            <a:r>
              <a:rPr lang="pt-BR" altLang="pt-BR" sz="1600" dirty="0" smtClean="0"/>
              <a:t>erar demonstração de gráficos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endParaRPr lang="pt-BR" altLang="pt-BR" dirty="0" smtClean="0"/>
          </a:p>
          <a:p>
            <a:pPr marL="0" indent="0" eaLnBrk="1" hangingPunct="1">
              <a:buNone/>
            </a:pPr>
            <a:endParaRPr lang="pt-BR" altLang="pt-BR" dirty="0"/>
          </a:p>
          <a:p>
            <a:pPr eaLnBrk="1" hangingPunct="1"/>
            <a:r>
              <a:rPr lang="pt-BR" altLang="pt-BR" sz="1800" dirty="0" smtClean="0"/>
              <a:t>Responsabilidades </a:t>
            </a:r>
          </a:p>
          <a:p>
            <a:pPr marL="366713" lvl="1" indent="0" eaLnBrk="1" hangingPunct="1">
              <a:buNone/>
            </a:pPr>
            <a:r>
              <a:rPr lang="pt-BR" altLang="pt-BR" sz="1600" dirty="0" smtClean="0"/>
              <a:t> dar </a:t>
            </a:r>
            <a:r>
              <a:rPr lang="pt-BR" altLang="pt-BR" sz="1600" dirty="0"/>
              <a:t>a entrada </a:t>
            </a:r>
            <a:r>
              <a:rPr lang="pt-BR" altLang="pt-BR" sz="1600" dirty="0" smtClean="0"/>
              <a:t>do veiculo </a:t>
            </a:r>
          </a:p>
          <a:p>
            <a:pPr marL="366713" lvl="1" indent="0" eaLnBrk="1" hangingPunct="1">
              <a:buNone/>
            </a:pPr>
            <a:r>
              <a:rPr lang="pt-BR" altLang="pt-BR" sz="1600" dirty="0" smtClean="0"/>
              <a:t> dar a saída do veiculo </a:t>
            </a:r>
          </a:p>
          <a:p>
            <a:pPr marL="0" indent="0" eaLnBrk="1" hangingPunct="1">
              <a:buNone/>
            </a:pPr>
            <a:endParaRPr lang="pt-BR" altLang="pt-BR" sz="1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METODOLOGIAS UTILIZADAS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IRUP</a:t>
            </a:r>
          </a:p>
          <a:p>
            <a:pPr algn="just" eaLnBrk="1" hangingPunct="1"/>
            <a:r>
              <a:rPr lang="pt-BR" altLang="pt-BR" smtClean="0"/>
              <a:t>O RUP é um processo de engenharia de software bem definido e bem estruturado. Ele define claramente quem é responsável pelo que, como as coisas devem ser feitas e quando fazê-las. O RUP também provê uma estrutura bem definida para o ciclo de vida de um projeto, articulando claramente os marcos essenciais e pontos de decisão.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smtClean="0"/>
              <a:t>METODOLOGIAS UTILIZADAS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UML permite que desenvolvedores visualizem os produtos de seus trabalhos em diagramas padronizados. Junto com uma notação gráfica, a UML também especifica significados, isto é, semântica. É uma notação independente de processos, embora o RUP tenha sido especificamente desenvolvido utilizando a UML.</a:t>
            </a:r>
          </a:p>
          <a:p>
            <a:pPr eaLnBrk="1" hangingPunct="1"/>
            <a:endParaRPr lang="pt-BR" alt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800" smtClean="0"/>
              <a:t>METODOLOGIAS UTILIZADAS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PADRÕES</a:t>
            </a:r>
          </a:p>
          <a:p>
            <a:pPr algn="just"/>
            <a:r>
              <a:rPr lang="pt-BR" altLang="pt-BR" dirty="0" smtClean="0"/>
              <a:t>A utilização de padrões como forma de solucionar problemas, busca garantir qualidade e segurança a equipe de trabalho, ao invés de se reinventar, adota-se uma estrutura que já existe e é comprovadamente eficaz, e nesta estrutura pode-se proceder alterações para adaptá-la à realidade do problema em questão.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988</TotalTime>
  <Words>667</Words>
  <Application>Microsoft Office PowerPoint</Application>
  <PresentationFormat>Apresentação na tela (4:3)</PresentationFormat>
  <Paragraphs>76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Constantia</vt:lpstr>
      <vt:lpstr>Wingdings 2</vt:lpstr>
      <vt:lpstr>Fluxo</vt:lpstr>
      <vt:lpstr>Sistema de Gerenciamento de Estacionamento - Stacione</vt:lpstr>
      <vt:lpstr>INTRODUÇÃO</vt:lpstr>
      <vt:lpstr>DESCRIÇÃO DO PROBLEMA</vt:lpstr>
      <vt:lpstr>PRODUTO DE SOFTWARE PROPOSTO</vt:lpstr>
      <vt:lpstr> RECURSOS DO PRODUTO DE SOFTWARE </vt:lpstr>
      <vt:lpstr>RESUMO DOS ENVOLVIDOS</vt:lpstr>
      <vt:lpstr>METODOLOGIAS UTILIZADAS</vt:lpstr>
      <vt:lpstr>METODOLOGIAS UTILIZADAS</vt:lpstr>
      <vt:lpstr>METODOLOGIAS UTILIZADAS</vt:lpstr>
      <vt:lpstr>TECNOLOGIAS UTILIZADAS</vt:lpstr>
      <vt:lpstr>TECNOLOGIAS UTILIZADAS</vt:lpstr>
      <vt:lpstr>GERENCIAMENTO DO PROJETO</vt:lpstr>
      <vt:lpstr>FUNCIONALIDADES - DIAGRAMA DE CASO DE USO</vt:lpstr>
      <vt:lpstr>DIAGRAMA DE CLASSE</vt:lpstr>
      <vt:lpstr>MODELO ENTIDADE RELACIONAMENTO - MER</vt:lpstr>
      <vt:lpstr>BENEFICIOS ESPERADOS</vt:lpstr>
      <vt:lpstr>CONCLUSÃO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SEGURANÇA DA INFORMAÇÃO</dc:title>
  <dc:creator>Wagner</dc:creator>
  <cp:lastModifiedBy>GABRIEL CABRAL</cp:lastModifiedBy>
  <cp:revision>275</cp:revision>
  <dcterms:modified xsi:type="dcterms:W3CDTF">2015-11-24T16:20:44Z</dcterms:modified>
</cp:coreProperties>
</file>