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95" r:id="rId5"/>
    <p:sldId id="283" r:id="rId6"/>
    <p:sldId id="297" r:id="rId7"/>
    <p:sldId id="304" r:id="rId8"/>
    <p:sldId id="294" r:id="rId9"/>
    <p:sldId id="301" r:id="rId10"/>
    <p:sldId id="305" r:id="rId11"/>
    <p:sldId id="299" r:id="rId12"/>
    <p:sldId id="306" r:id="rId13"/>
    <p:sldId id="300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0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574" autoAdjust="0"/>
  </p:normalViewPr>
  <p:slideViewPr>
    <p:cSldViewPr snapToGrid="0">
      <p:cViewPr varScale="1">
        <p:scale>
          <a:sx n="61" d="100"/>
          <a:sy n="61" d="100"/>
        </p:scale>
        <p:origin x="15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 dirty="0"/>
              <a:t>DADOS REFERENTES AO SETOR HOTELEIRO NO BRASIL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Dados referentes ao setor hoteleiro no Brasil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4-4E5E-ACEC-23EF53E0F4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4-4E5E-ACEC-23EF53E0F4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14-4E5E-ACEC-23EF53E0F4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14-4E5E-ACEC-23EF53E0F4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Hoteis de marcas nacionais</c:v>
                </c:pt>
                <c:pt idx="1">
                  <c:v>Hoteis de marcas internacionais</c:v>
                </c:pt>
                <c:pt idx="2">
                  <c:v>Hoteis independentes com até 20 quartos </c:v>
                </c:pt>
                <c:pt idx="3">
                  <c:v>Hoteis independentes com mais de 20 quartos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5.4</c:v>
                </c:pt>
                <c:pt idx="1">
                  <c:v>5.5</c:v>
                </c:pt>
                <c:pt idx="2">
                  <c:v>36</c:v>
                </c:pt>
                <c:pt idx="3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D-4418-B24F-EEFC0385F5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Oferta hoteleira</a:t>
            </a:r>
            <a:r>
              <a:rPr lang="pt-BR" baseline="0" dirty="0"/>
              <a:t> qualificada (2018-2022)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Oferta Atual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Belo Horizonte</c:v>
                </c:pt>
                <c:pt idx="1">
                  <c:v>São Paulo</c:v>
                </c:pt>
                <c:pt idx="2">
                  <c:v>Rio de Janeiro</c:v>
                </c:pt>
                <c:pt idx="3">
                  <c:v>Brasília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17044</c:v>
                </c:pt>
                <c:pt idx="1">
                  <c:v>42710</c:v>
                </c:pt>
                <c:pt idx="2">
                  <c:v>31492</c:v>
                </c:pt>
                <c:pt idx="3">
                  <c:v>12870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4-48B2-A76A-E3492401F93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Oferta Futura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B8E742E-3CD3-4CF5-BD67-8A8298E3ABA0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6D4-48B2-A76A-E3492401F9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36A948-1134-4F06-966E-C9D9D9C5D393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D4-48B2-A76A-E3492401F9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71A5E49-3506-4887-8E95-4CECE25505C6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6D4-48B2-A76A-E3492401F9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A092C04-CCAD-4366-8F59-CCB19DA47E10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6D4-48B2-A76A-E3492401F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Belo Horizonte</c:v>
                </c:pt>
                <c:pt idx="1">
                  <c:v>São Paulo</c:v>
                </c:pt>
                <c:pt idx="2">
                  <c:v>Rio de Janeiro</c:v>
                </c:pt>
                <c:pt idx="3">
                  <c:v>Brasília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928</c:v>
                </c:pt>
                <c:pt idx="1">
                  <c:v>2521</c:v>
                </c:pt>
                <c:pt idx="2">
                  <c:v>290</c:v>
                </c:pt>
                <c:pt idx="3">
                  <c:v>1554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4-48B2-A76A-E3492401F9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30576912"/>
        <c:axId val="330575600"/>
      </c:barChart>
      <c:catAx>
        <c:axId val="33057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0575600"/>
        <c:crosses val="autoZero"/>
        <c:auto val="1"/>
        <c:lblAlgn val="ctr"/>
        <c:lblOffset val="100"/>
        <c:noMultiLvlLbl val="0"/>
      </c:catAx>
      <c:valAx>
        <c:axId val="330575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057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780099" y="6425858"/>
            <a:ext cx="1979897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ELEGANCE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Hospedagem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brielaotto.com.br/blog/nova-era-da-tecnologia-hoteleira/" TargetMode="External"/><Relationship Id="rId2" Type="http://schemas.openxmlformats.org/officeDocument/2006/relationships/hyperlink" Target="https://www.revistahoteis.com.br/novas-tecnologias-impactam-nos-servicos-hoteleiro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rtaleducacao.com.br/conteudo/artigos/turismo-e-hotelaria/perspectivas-e-tendencias-da-hotelaria-mundial/29527" TargetMode="External"/><Relationship Id="rId5" Type="http://schemas.openxmlformats.org/officeDocument/2006/relationships/hyperlink" Target="https://www.revistahoteis.com.br/perspectiva-do-setor-hoteleiro-no-brasil-e-apresentada-em-evento-do-fohb/" TargetMode="External"/><Relationship Id="rId4" Type="http://schemas.openxmlformats.org/officeDocument/2006/relationships/hyperlink" Target="http://blog.hospedin.com/5-problemas-que-rondam-o-mundo-do-gerenciamento-hotelei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27B60C-0839-474D-B6A9-6D47C87C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780587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Hospedagem Elegance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Sistema de Hospedagem e Interface atrativa para Clientes</a:t>
            </a:r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024567"/>
            <a:ext cx="1402741" cy="67119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BR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ctr" rtl="0">
              <a:lnSpc>
                <a:spcPts val="1000"/>
              </a:lnSpc>
            </a:pPr>
            <a:endParaRPr lang="pt-BR" sz="2800" b="1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 rtl="0">
              <a:lnSpc>
                <a:spcPts val="1000"/>
              </a:lnSpc>
            </a:pPr>
            <a:r>
              <a:rPr lang="pt-BR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pt-BR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</a:t>
            </a:r>
            <a:endParaRPr lang="pt-BR" sz="14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83096DF-2337-44C6-B6A9-A57C6AFAD2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 b="3809"/>
          <a:stretch/>
        </p:blipFill>
        <p:spPr>
          <a:xfrm>
            <a:off x="440038" y="1150886"/>
            <a:ext cx="11311923" cy="52204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3600" dirty="0"/>
              <a:t>Mapa do site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61904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600" dirty="0"/>
              <a:t>Bibliografia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222613"/>
            <a:ext cx="11328000" cy="4790125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pt-BR" sz="2000" dirty="0">
                <a:hlinkClick r:id="rId2"/>
              </a:rPr>
              <a:t>https://www.revistahoteis.com.br/novas-tecnologias-impactam-nos-servicos-hoteleiros/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>
                <a:hlinkClick r:id="rId3"/>
              </a:rPr>
              <a:t>http://gabrielaotto.com.br/blog/nova-era-da-tecnologia-hoteleira/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>
                <a:hlinkClick r:id="rId4"/>
              </a:rPr>
              <a:t>http://blog.hospedin.com/5-problemas-que-rondam-o-mundo-do-gerenciamento-hoteleiro/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>
                <a:hlinkClick r:id="rId5"/>
              </a:rPr>
              <a:t>https://www.revistahoteis.com.br/perspectiva-do-setor-hoteleiro-no-brasil-e-apresentada-em-evento-do-fohb/</a:t>
            </a:r>
            <a:endParaRPr lang="pt-BR" sz="2000" dirty="0"/>
          </a:p>
          <a:p>
            <a:pPr>
              <a:lnSpc>
                <a:spcPct val="200000"/>
              </a:lnSpc>
            </a:pPr>
            <a:r>
              <a:rPr lang="pt-BR" sz="2000" dirty="0">
                <a:hlinkClick r:id="rId6"/>
              </a:rPr>
              <a:t>https://www.portaleducacao.com.br/conteudo/artigos/turismo-e-hotelaria/perspectivas-e-tendencias-da-hotelaria-mundial/29527</a:t>
            </a:r>
            <a:endParaRPr lang="pt-BR" sz="200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38984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600" dirty="0"/>
              <a:t>Equipe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sz="2000" dirty="0"/>
              <a:t>Integrantes da equipe e suas funções.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B4EE082-5D2A-438B-80C1-9FE6D48A5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56931"/>
              </p:ext>
            </p:extLst>
          </p:nvPr>
        </p:nvGraphicFramePr>
        <p:xfrm>
          <a:off x="917068" y="2052232"/>
          <a:ext cx="10357864" cy="3308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8932">
                  <a:extLst>
                    <a:ext uri="{9D8B030D-6E8A-4147-A177-3AD203B41FA5}">
                      <a16:colId xmlns:a16="http://schemas.microsoft.com/office/drawing/2014/main" val="3362132064"/>
                    </a:ext>
                  </a:extLst>
                </a:gridCol>
                <a:gridCol w="5178932">
                  <a:extLst>
                    <a:ext uri="{9D8B030D-6E8A-4147-A177-3AD203B41FA5}">
                      <a16:colId xmlns:a16="http://schemas.microsoft.com/office/drawing/2014/main" val="1957030723"/>
                    </a:ext>
                  </a:extLst>
                </a:gridCol>
              </a:tblGrid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Nome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Função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2843907618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Ana </a:t>
                      </a:r>
                      <a:r>
                        <a:rPr lang="pt-BR" sz="2000" dirty="0" err="1"/>
                        <a:t>Camily</a:t>
                      </a:r>
                      <a:r>
                        <a:rPr lang="pt-BR" sz="2000" dirty="0"/>
                        <a:t> Ribeiro Garrido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Análise e Documentação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2695452838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Carlos Alberto Lima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Design/Front-</a:t>
                      </a:r>
                      <a:r>
                        <a:rPr lang="pt-BR" sz="2000" dirty="0" err="1"/>
                        <a:t>end</a:t>
                      </a:r>
                      <a:endParaRPr lang="pt-BR" sz="2000" dirty="0"/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2097704028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Gabriel da Silva Calasans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Programação e Banco de Dados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886244938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Guilherme Fernandes Santos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Banco de Dados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3967860341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Igor Santos de Oliveira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Desenvolvimento/Programação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3542798767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Pedro Luiz Azevedo Frati</a:t>
                      </a:r>
                    </a:p>
                  </a:txBody>
                  <a:tcPr marL="116526" marR="116526" marT="58263" marB="58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Design e Photoshop</a:t>
                      </a:r>
                    </a:p>
                  </a:txBody>
                  <a:tcPr marL="116526" marR="116526" marT="58263" marB="58263"/>
                </a:tc>
                <a:extLst>
                  <a:ext uri="{0D108BD9-81ED-4DB2-BD59-A6C34878D82A}">
                    <a16:rowId xmlns:a16="http://schemas.microsoft.com/office/drawing/2014/main" val="171887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8009"/>
            <a:ext cx="5472000" cy="2693917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3200" b="1" dirty="0"/>
              <a:t>Ideia do projeto</a:t>
            </a:r>
          </a:p>
          <a:p>
            <a:pPr rtl="0">
              <a:lnSpc>
                <a:spcPct val="200000"/>
              </a:lnSpc>
            </a:pPr>
            <a:r>
              <a:rPr lang="pt-BR" sz="2000" dirty="0"/>
              <a:t>Site da pousada </a:t>
            </a:r>
            <a:r>
              <a:rPr lang="pt-BR" sz="2000" b="1" dirty="0"/>
              <a:t>Hospedagem</a:t>
            </a:r>
            <a:r>
              <a:rPr lang="pt-BR" sz="2000" dirty="0"/>
              <a:t> </a:t>
            </a:r>
            <a:r>
              <a:rPr lang="pt-BR" sz="2000" b="1" dirty="0"/>
              <a:t>Elegance</a:t>
            </a:r>
            <a:r>
              <a:rPr lang="pt-BR" sz="2000" dirty="0"/>
              <a:t>;</a:t>
            </a:r>
          </a:p>
          <a:p>
            <a:pPr rtl="0">
              <a:lnSpc>
                <a:spcPct val="200000"/>
              </a:lnSpc>
            </a:pPr>
            <a:r>
              <a:rPr lang="pt-BR" sz="2000" dirty="0"/>
              <a:t>Sistema de reserva de quartos;</a:t>
            </a:r>
          </a:p>
          <a:p>
            <a:pPr rtl="0">
              <a:lnSpc>
                <a:spcPct val="200000"/>
              </a:lnSpc>
            </a:pPr>
            <a:r>
              <a:rPr lang="pt-BR" sz="2000" dirty="0"/>
              <a:t>Interfaces de usuário e do administrador. </a:t>
            </a:r>
          </a:p>
        </p:txBody>
      </p:sp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Hospedagem Elegance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603907"/>
          </a:xfrm>
        </p:spPr>
        <p:txBody>
          <a:bodyPr rtlCol="0"/>
          <a:lstStyle/>
          <a:p>
            <a:pPr rtl="0"/>
            <a:r>
              <a:rPr lang="pt-BR" dirty="0"/>
              <a:t>Gerenciador e Website para a Pousada.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583CAB9-3E53-42CD-9F61-5F80E9DD57CF}"/>
              </a:ext>
            </a:extLst>
          </p:cNvPr>
          <p:cNvSpPr txBox="1">
            <a:spLocks/>
          </p:cNvSpPr>
          <p:nvPr/>
        </p:nvSpPr>
        <p:spPr>
          <a:xfrm>
            <a:off x="432000" y="3104855"/>
            <a:ext cx="5472000" cy="29994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Soluções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Sistema intuitivo para o cliente e administrador;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Ampliação do acesso de possíveis clientes;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Independência dos sites de </a:t>
            </a:r>
            <a:r>
              <a:rPr lang="pt-BR" sz="2000" dirty="0" err="1"/>
              <a:t>metabusca</a:t>
            </a:r>
            <a:r>
              <a:rPr lang="pt-BR" sz="2000" dirty="0"/>
              <a:t>.</a:t>
            </a:r>
          </a:p>
        </p:txBody>
      </p:sp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3EBC41A7-CA1C-491B-9463-C2962D86325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9F8246C1-F0BB-4B8C-8C04-BFE872D41AE3}"/>
              </a:ext>
            </a:extLst>
          </p:cNvPr>
          <p:cNvSpPr/>
          <p:nvPr/>
        </p:nvSpPr>
        <p:spPr>
          <a:xfrm>
            <a:off x="9023960" y="1279041"/>
            <a:ext cx="2886293" cy="6366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DCF4BE0F-F23A-4D06-BE31-39B509E21C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/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3050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38235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Fundamentações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2962581"/>
            <a:ext cx="6641626" cy="590155"/>
          </a:xfrm>
        </p:spPr>
        <p:txBody>
          <a:bodyPr rtlCol="0"/>
          <a:lstStyle/>
          <a:p>
            <a:pPr rtl="0"/>
            <a:r>
              <a:rPr lang="pt-BR" dirty="0"/>
              <a:t>Pesquisas referentes ao setor hoteleiro no Brasil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60" y="3971543"/>
            <a:ext cx="5472000" cy="2077674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pt-BR" sz="2200" dirty="0"/>
              <a:t>Tendências na hotelaria mundial;</a:t>
            </a:r>
          </a:p>
          <a:p>
            <a:pPr>
              <a:lnSpc>
                <a:spcPct val="250000"/>
              </a:lnSpc>
            </a:pPr>
            <a:r>
              <a:rPr lang="pt-BR" sz="2200" dirty="0"/>
              <a:t>A importância da tecnologia nesse setor.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600" dirty="0"/>
              <a:t>Fundamentações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25256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1" y="1736002"/>
            <a:ext cx="30479" cy="411615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252560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34DF4C4F-3C3B-4E26-B90C-68D884B8F6D5}"/>
              </a:ext>
            </a:extLst>
          </p:cNvPr>
          <p:cNvSpPr txBox="1">
            <a:spLocks/>
          </p:cNvSpPr>
          <p:nvPr/>
        </p:nvSpPr>
        <p:spPr>
          <a:xfrm>
            <a:off x="6307667" y="1595341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importância da Tecnologia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27DA8ABB-DE3C-4485-BD43-CB828B40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67" y="2103175"/>
            <a:ext cx="5472000" cy="3796894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pt-BR" sz="2000" dirty="0"/>
              <a:t>Permite o cadastro de clientes integrado com rotinas de envio de mensagens (contato);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Permite segmentar seu público-alvo;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Permite elaborar melhores projetos de gestão;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“</a:t>
            </a:r>
            <a:r>
              <a:rPr lang="pt-BR" sz="2000" i="1" dirty="0"/>
              <a:t>A tecnologia é cada vez mais acessível e oferece soluções para todos os tamanhos de empreendimentos.</a:t>
            </a:r>
            <a:r>
              <a:rPr lang="pt-BR" sz="2000" dirty="0"/>
              <a:t>” – Trícia Neves, 2018.</a:t>
            </a:r>
          </a:p>
          <a:p>
            <a:pPr rtl="0"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4E028F38-84B3-4B93-900C-4492ED235A6C}"/>
              </a:ext>
            </a:extLst>
          </p:cNvPr>
          <p:cNvSpPr txBox="1">
            <a:spLocks/>
          </p:cNvSpPr>
          <p:nvPr/>
        </p:nvSpPr>
        <p:spPr>
          <a:xfrm>
            <a:off x="432000" y="1595183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Tendências da hotelaria mundial </a:t>
            </a:r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10F564CB-E942-45DD-A86C-34ABD4EC2F6F}"/>
              </a:ext>
            </a:extLst>
          </p:cNvPr>
          <p:cNvSpPr txBox="1">
            <a:spLocks/>
          </p:cNvSpPr>
          <p:nvPr/>
        </p:nvSpPr>
        <p:spPr>
          <a:xfrm>
            <a:off x="432000" y="2103017"/>
            <a:ext cx="5472000" cy="4479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/>
              <a:t>Antecipação dos meios de hospedagem às circunstâncias e demandas do mercado;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Atendimento especializado e customizado serão cada vez mais requisitados;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Diminuição da padronização de estilos e conceitos do hotel;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“[...] </a:t>
            </a:r>
            <a:r>
              <a:rPr lang="pt-BR" sz="2000" i="1" dirty="0"/>
              <a:t>O hóspede futuro exigirá um meio de hospedagem personalizado.</a:t>
            </a:r>
            <a:r>
              <a:rPr lang="pt-BR" sz="2000" dirty="0"/>
              <a:t>” – Site Portal Educação.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8236341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build="p"/>
      <p:bldP spid="16" grpId="0" build="p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5C90AEB-9F94-461A-B2F4-45C330BE8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201266"/>
              </p:ext>
            </p:extLst>
          </p:nvPr>
        </p:nvGraphicFramePr>
        <p:xfrm>
          <a:off x="-472979" y="520261"/>
          <a:ext cx="6733320" cy="5615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Conector reto 12" descr="Divisor de slide">
            <a:extLst>
              <a:ext uri="{FF2B5EF4-FFF2-40B4-BE49-F238E27FC236}">
                <a16:creationId xmlns:a16="http://schemas.microsoft.com/office/drawing/2014/main" id="{6471F448-101B-4A67-828A-3295367CA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591489" y="378372"/>
            <a:ext cx="0" cy="57570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A13A9C18-3BBA-407B-9A66-414F7D1F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147558"/>
              </p:ext>
            </p:extLst>
          </p:nvPr>
        </p:nvGraphicFramePr>
        <p:xfrm>
          <a:off x="5880000" y="449315"/>
          <a:ext cx="6096000" cy="575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08BC602D-5742-4BE1-91AF-701BFD9CF48F}"/>
              </a:ext>
            </a:extLst>
          </p:cNvPr>
          <p:cNvSpPr txBox="1"/>
          <p:nvPr/>
        </p:nvSpPr>
        <p:spPr>
          <a:xfrm>
            <a:off x="6448097" y="3870149"/>
            <a:ext cx="56755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+12%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920907E-78DB-47A1-83C3-17242E5651C0}"/>
              </a:ext>
            </a:extLst>
          </p:cNvPr>
          <p:cNvSpPr txBox="1"/>
          <p:nvPr/>
        </p:nvSpPr>
        <p:spPr>
          <a:xfrm>
            <a:off x="7924800" y="1610423"/>
            <a:ext cx="56755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+6%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B6769E-DED4-4A75-A05D-355E0EC05B58}"/>
              </a:ext>
            </a:extLst>
          </p:cNvPr>
          <p:cNvSpPr txBox="1"/>
          <p:nvPr/>
        </p:nvSpPr>
        <p:spPr>
          <a:xfrm>
            <a:off x="9359462" y="2714010"/>
            <a:ext cx="56755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+1%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C0E9A9-5963-4173-8E07-34AC010BD171}"/>
              </a:ext>
            </a:extLst>
          </p:cNvPr>
          <p:cNvSpPr txBox="1"/>
          <p:nvPr/>
        </p:nvSpPr>
        <p:spPr>
          <a:xfrm>
            <a:off x="10841421" y="4177171"/>
            <a:ext cx="56755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+5%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8" grpId="0">
        <p:bldAsOne/>
      </p:bldGraphic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600" dirty="0"/>
              <a:t>Objetivos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25421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96833"/>
            <a:ext cx="5472000" cy="360000"/>
          </a:xfrm>
        </p:spPr>
        <p:txBody>
          <a:bodyPr rtlCol="0"/>
          <a:lstStyle/>
          <a:p>
            <a:pPr rtl="0"/>
            <a:r>
              <a:rPr lang="pt-BR" sz="2800" dirty="0"/>
              <a:t>Objetivo geral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104667"/>
            <a:ext cx="5472000" cy="3796894"/>
          </a:xfrm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pt-BR" sz="2000" dirty="0"/>
              <a:t>Potencializar a divulgação e o gerenciamento da Pousada Elegance em Itanhaém, através da criação de um Website e divulgação em plataformas de marketing digital.</a:t>
            </a:r>
            <a:endParaRPr lang="pt-BR" sz="2400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92001" y="1905821"/>
            <a:ext cx="203999" cy="368461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25421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97358"/>
            <a:ext cx="5472000" cy="358775"/>
          </a:xfrm>
        </p:spPr>
        <p:txBody>
          <a:bodyPr rtlCol="0"/>
          <a:lstStyle/>
          <a:p>
            <a:pPr rtl="0"/>
            <a:r>
              <a:rPr lang="pt-BR" sz="2800" dirty="0"/>
              <a:t>Objetivo específico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101357"/>
            <a:ext cx="5472113" cy="3658307"/>
          </a:xfrm>
        </p:spPr>
        <p:txBody>
          <a:bodyPr rtlCol="0"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• Identificar o avanço da tecnologia no setor hoteleiro;</a:t>
            </a:r>
            <a:br>
              <a:rPr lang="pt-BR" sz="2000" dirty="0"/>
            </a:br>
            <a:r>
              <a:rPr lang="pt-BR" sz="2000" dirty="0"/>
              <a:t>• Analisar as deficiências do sistema de gerenciamento atual;</a:t>
            </a:r>
            <a:br>
              <a:rPr lang="pt-BR" sz="2000" dirty="0"/>
            </a:br>
            <a:r>
              <a:rPr lang="pt-BR" sz="2000" dirty="0"/>
              <a:t>• Analisar a viabilidade de implementação de um sistema de gerenciamento online personalizado;</a:t>
            </a:r>
            <a:br>
              <a:rPr lang="pt-BR" sz="2000" dirty="0"/>
            </a:br>
            <a:r>
              <a:rPr lang="pt-BR" sz="2000" dirty="0"/>
              <a:t>• Pesquisar e implementar métodos promissores de marketing digital.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65887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build="p"/>
      <p:bldP spid="5" grpId="0" build="p"/>
      <p:bldP spid="13" grpId="0" animBg="1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600" dirty="0"/>
              <a:t>Levantamento de requisitos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1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1" y="1736002"/>
            <a:ext cx="30479" cy="411615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1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27DA8ABB-DE3C-4485-BD43-CB828B40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67" y="1412171"/>
            <a:ext cx="5472000" cy="5331546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pt-BR" sz="2000" dirty="0"/>
              <a:t>Edição do status de quartos;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Exclusão de quartos;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Modificação de anúncios de quartos;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Verificação de reservas;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Cancelamento de reservas;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Geração de estatísticas de lucro e reservas;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Adição de fotos à galeria;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Exclusão de fotos da galeria.</a:t>
            </a:r>
          </a:p>
          <a:p>
            <a:pPr rtl="0">
              <a:lnSpc>
                <a:spcPct val="150000"/>
              </a:lnSpc>
            </a:pPr>
            <a:r>
              <a:rPr lang="pt-BR" sz="2000" dirty="0"/>
              <a:t>Contato via e-mail.</a:t>
            </a:r>
          </a:p>
          <a:p>
            <a:pPr rtl="0"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10F564CB-E942-45DD-A86C-34ABD4EC2F6F}"/>
              </a:ext>
            </a:extLst>
          </p:cNvPr>
          <p:cNvSpPr txBox="1">
            <a:spLocks/>
          </p:cNvSpPr>
          <p:nvPr/>
        </p:nvSpPr>
        <p:spPr>
          <a:xfrm>
            <a:off x="432000" y="1433787"/>
            <a:ext cx="5472000" cy="51911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/>
              <a:t>Cadastro de usuário;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Login de usuário;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Login do administrador;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Efetivação de reserva;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Cancelamento de reserva;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Modificação de reserva;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Visualização de reserva;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Listagem de quartos;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Adição de quartos;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5349567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3600" dirty="0"/>
              <a:t>Cronograma do projeto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F95B439-E11D-46E5-8574-1A92B904EC24}"/>
              </a:ext>
            </a:extLst>
          </p:cNvPr>
          <p:cNvGrpSpPr/>
          <p:nvPr/>
        </p:nvGrpSpPr>
        <p:grpSpPr>
          <a:xfrm>
            <a:off x="98736" y="1072055"/>
            <a:ext cx="12034283" cy="4627176"/>
            <a:chOff x="57199" y="1251489"/>
            <a:chExt cx="12034283" cy="352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9120776E-B9B8-4CC8-8912-3A80BBFBC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0314" b="549"/>
            <a:stretch/>
          </p:blipFill>
          <p:spPr>
            <a:xfrm>
              <a:off x="57199" y="1251489"/>
              <a:ext cx="5976881" cy="3524033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6595180-36DF-4041-8D13-649474C6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7171" y="1590128"/>
              <a:ext cx="6074311" cy="318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92588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FFE203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office/2006/metadata/properties"/>
    <ds:schemaRef ds:uri="http://schemas.microsoft.com/sharepoint/v3"/>
    <ds:schemaRef ds:uri="6dc4bcd6-49db-4c07-9060-8acfc67cef9f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Excelente apresentação profissional</Template>
  <TotalTime>0</TotalTime>
  <Words>485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Tema do Office</vt:lpstr>
      <vt:lpstr>Hospedagem Elegance</vt:lpstr>
      <vt:lpstr>Equipe</vt:lpstr>
      <vt:lpstr>Hospedagem Elegance</vt:lpstr>
      <vt:lpstr>Fundamentações</vt:lpstr>
      <vt:lpstr>Fundamentações</vt:lpstr>
      <vt:lpstr>Apresentação do PowerPoint</vt:lpstr>
      <vt:lpstr>Objetivos</vt:lpstr>
      <vt:lpstr>Levantamento de requisitos</vt:lpstr>
      <vt:lpstr>Cronograma do projeto</vt:lpstr>
      <vt:lpstr>Mapa do site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2019-04-27T19:11:55Z</dcterms:created>
  <dcterms:modified xsi:type="dcterms:W3CDTF">2019-09-11T02:45:00Z</dcterms:modified>
</cp:coreProperties>
</file>