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57" d="100"/>
          <a:sy n="57" d="100"/>
        </p:scale>
        <p:origin x="7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48CFE3C-F408-4948-B07F-B3E738601DDC}" type="datetimeFigureOut">
              <a:rPr lang="es-GT" smtClean="0"/>
              <a:t>31/05/2019</a:t>
            </a:fld>
            <a:endParaRPr lang="es-GT"/>
          </a:p>
        </p:txBody>
      </p:sp>
      <p:sp>
        <p:nvSpPr>
          <p:cNvPr id="5" name="Footer Placeholder 4"/>
          <p:cNvSpPr>
            <a:spLocks noGrp="1"/>
          </p:cNvSpPr>
          <p:nvPr>
            <p:ph type="ftr" sz="quarter" idx="11"/>
          </p:nvPr>
        </p:nvSpPr>
        <p:spPr>
          <a:xfrm>
            <a:off x="3962399" y="5870575"/>
            <a:ext cx="4893958" cy="377825"/>
          </a:xfrm>
        </p:spPr>
        <p:txBody>
          <a:bodyPr/>
          <a:lstStyle/>
          <a:p>
            <a:endParaRPr lang="es-GT"/>
          </a:p>
        </p:txBody>
      </p:sp>
      <p:sp>
        <p:nvSpPr>
          <p:cNvPr id="6" name="Slide Number Placeholder 5"/>
          <p:cNvSpPr>
            <a:spLocks noGrp="1"/>
          </p:cNvSpPr>
          <p:nvPr>
            <p:ph type="sldNum" sz="quarter" idx="12"/>
          </p:nvPr>
        </p:nvSpPr>
        <p:spPr>
          <a:xfrm>
            <a:off x="10608958" y="5870575"/>
            <a:ext cx="551167" cy="377825"/>
          </a:xfrm>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22330882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48CFE3C-F408-4948-B07F-B3E738601DDC}" type="datetimeFigureOut">
              <a:rPr lang="es-GT" smtClean="0"/>
              <a:t>31/05/2019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347447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48CFE3C-F408-4948-B07F-B3E738601DDC}" type="datetimeFigureOut">
              <a:rPr lang="es-GT" smtClean="0"/>
              <a:t>31/05/2019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1614946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48CFE3C-F408-4948-B07F-B3E738601DDC}" type="datetimeFigureOut">
              <a:rPr lang="es-GT" smtClean="0"/>
              <a:t>31/05/2019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1594408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48CFE3C-F408-4948-B07F-B3E738601DDC}" type="datetimeFigureOut">
              <a:rPr lang="es-GT" smtClean="0"/>
              <a:t>31/05/2019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142761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48CFE3C-F408-4948-B07F-B3E738601DDC}" type="datetimeFigureOut">
              <a:rPr lang="es-GT" smtClean="0"/>
              <a:t>31/05/2019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1215667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48CFE3C-F408-4948-B07F-B3E738601DDC}" type="datetimeFigureOut">
              <a:rPr lang="es-GT" smtClean="0"/>
              <a:t>31/05/2019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364516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48CFE3C-F408-4948-B07F-B3E738601DDC}" type="datetimeFigureOut">
              <a:rPr lang="es-GT" smtClean="0"/>
              <a:t>31/05/2019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9DCD8-2A2F-4BF5-A203-126D1E740573}" type="slidenum">
              <a:rPr lang="es-GT" smtClean="0"/>
              <a:t>‹Nº›</a:t>
            </a:fld>
            <a:endParaRPr lang="es-GT"/>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3637701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48CFE3C-F408-4948-B07F-B3E738601DDC}" type="datetimeFigureOut">
              <a:rPr lang="es-GT" smtClean="0"/>
              <a:t>31/05/2019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329116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48CFE3C-F408-4948-B07F-B3E738601DDC}" type="datetimeFigureOut">
              <a:rPr lang="es-GT" smtClean="0"/>
              <a:t>31/05/2019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389673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48CFE3C-F408-4948-B07F-B3E738601DDC}" type="datetimeFigureOut">
              <a:rPr lang="es-GT" smtClean="0"/>
              <a:t>31/05/2019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857250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48CFE3C-F408-4948-B07F-B3E738601DDC}" type="datetimeFigureOut">
              <a:rPr lang="es-GT" smtClean="0"/>
              <a:t>31/05/2019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4030425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48CFE3C-F408-4948-B07F-B3E738601DDC}" type="datetimeFigureOut">
              <a:rPr lang="es-GT" smtClean="0"/>
              <a:t>31/05/2019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358987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48CFE3C-F408-4948-B07F-B3E738601DDC}" type="datetimeFigureOut">
              <a:rPr lang="es-GT" smtClean="0"/>
              <a:t>31/05/2019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6551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48CFE3C-F408-4948-B07F-B3E738601DDC}" type="datetimeFigureOut">
              <a:rPr lang="es-GT" smtClean="0"/>
              <a:t>31/05/2019</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725599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48CFE3C-F408-4948-B07F-B3E738601DDC}" type="datetimeFigureOut">
              <a:rPr lang="es-GT" smtClean="0"/>
              <a:t>31/05/2019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97084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48CFE3C-F408-4948-B07F-B3E738601DDC}" type="datetimeFigureOut">
              <a:rPr lang="es-GT" smtClean="0"/>
              <a:t>31/05/2019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CA9DCD8-2A2F-4BF5-A203-126D1E740573}" type="slidenum">
              <a:rPr lang="es-GT" smtClean="0"/>
              <a:t>‹Nº›</a:t>
            </a:fld>
            <a:endParaRPr lang="es-GT"/>
          </a:p>
        </p:txBody>
      </p:sp>
    </p:spTree>
    <p:extLst>
      <p:ext uri="{BB962C8B-B14F-4D97-AF65-F5344CB8AC3E}">
        <p14:creationId xmlns:p14="http://schemas.microsoft.com/office/powerpoint/2010/main" val="10182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8CFE3C-F408-4948-B07F-B3E738601DDC}" type="datetimeFigureOut">
              <a:rPr lang="es-GT" smtClean="0"/>
              <a:t>31/05/2019</a:t>
            </a:fld>
            <a:endParaRPr lang="es-GT"/>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A9DCD8-2A2F-4BF5-A203-126D1E740573}" type="slidenum">
              <a:rPr lang="es-GT" smtClean="0"/>
              <a:t>‹Nº›</a:t>
            </a:fld>
            <a:endParaRPr lang="es-GT"/>
          </a:p>
        </p:txBody>
      </p:sp>
    </p:spTree>
    <p:extLst>
      <p:ext uri="{BB962C8B-B14F-4D97-AF65-F5344CB8AC3E}">
        <p14:creationId xmlns:p14="http://schemas.microsoft.com/office/powerpoint/2010/main" val="21263743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l"/>
            <a:r>
              <a:rPr lang="es-GT" sz="6000" dirty="0" smtClean="0">
                <a:solidFill>
                  <a:srgbClr val="FF0000"/>
                </a:solidFill>
              </a:rPr>
              <a:t>DEFINICION DE HTML JAVA SCRIPT</a:t>
            </a:r>
            <a:br>
              <a:rPr lang="es-GT" sz="6000" dirty="0" smtClean="0">
                <a:solidFill>
                  <a:srgbClr val="FF0000"/>
                </a:solidFill>
              </a:rPr>
            </a:br>
            <a:r>
              <a:rPr lang="es-GT" sz="6000" dirty="0" smtClean="0">
                <a:solidFill>
                  <a:srgbClr val="FF0000"/>
                </a:solidFill>
              </a:rPr>
              <a:t>CSS</a:t>
            </a:r>
            <a:endParaRPr lang="es-GT" sz="6000" dirty="0">
              <a:solidFill>
                <a:srgbClr val="FF0000"/>
              </a:solidFill>
            </a:endParaRPr>
          </a:p>
        </p:txBody>
      </p:sp>
      <p:pic>
        <p:nvPicPr>
          <p:cNvPr id="9" name="Marcador de contenido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51000" y="2384413"/>
            <a:ext cx="7617887" cy="3902087"/>
          </a:xfrm>
        </p:spPr>
      </p:pic>
    </p:spTree>
    <p:extLst>
      <p:ext uri="{BB962C8B-B14F-4D97-AF65-F5344CB8AC3E}">
        <p14:creationId xmlns:p14="http://schemas.microsoft.com/office/powerpoint/2010/main" val="3851743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solidFill>
                  <a:srgbClr val="FF0000"/>
                </a:solidFill>
              </a:rPr>
              <a:t>Para qué sirve el </a:t>
            </a:r>
            <a:r>
              <a:rPr lang="es-GT" b="1" dirty="0" err="1">
                <a:solidFill>
                  <a:srgbClr val="FF0000"/>
                </a:solidFill>
              </a:rPr>
              <a:t>Javascript</a:t>
            </a:r>
            <a:r>
              <a:rPr lang="es-GT" b="1" dirty="0"/>
              <a:t/>
            </a:r>
            <a:br>
              <a:rPr lang="es-GT" b="1" dirty="0"/>
            </a:br>
            <a:endParaRPr lang="es-GT" dirty="0"/>
          </a:p>
        </p:txBody>
      </p:sp>
      <p:sp>
        <p:nvSpPr>
          <p:cNvPr id="3" name="Marcador de contenido 2"/>
          <p:cNvSpPr>
            <a:spLocks noGrp="1"/>
          </p:cNvSpPr>
          <p:nvPr>
            <p:ph idx="1"/>
          </p:nvPr>
        </p:nvSpPr>
        <p:spPr/>
        <p:txBody>
          <a:bodyPr/>
          <a:lstStyle/>
          <a:p>
            <a:r>
              <a:rPr lang="es-GT" dirty="0" err="1"/>
              <a:t>Javascript</a:t>
            </a:r>
            <a:r>
              <a:rPr lang="es-GT" dirty="0"/>
              <a:t> sirve para que en una página web se consiga un mayor índice de interactividad con los usuarios y, por tanto, la experiencia de estos sea mucho mejor y más enriquecida. Es algo que se emplea para dotar de más funciones, facilitar la comunicación y, además, otorgar todas las mejoras posibles sin apenas incidir en el peso de la página, lo que garantiza una mayor velocidad de carga y una mejor reputación a ojos de Google.</a:t>
            </a:r>
          </a:p>
        </p:txBody>
      </p:sp>
    </p:spTree>
    <p:extLst>
      <p:ext uri="{BB962C8B-B14F-4D97-AF65-F5344CB8AC3E}">
        <p14:creationId xmlns:p14="http://schemas.microsoft.com/office/powerpoint/2010/main" val="1897479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solidFill>
                  <a:srgbClr val="FF0000"/>
                </a:solidFill>
              </a:rPr>
              <a:t>Ejemplos de </a:t>
            </a:r>
            <a:r>
              <a:rPr lang="es-GT" b="1" dirty="0" err="1">
                <a:solidFill>
                  <a:srgbClr val="FF0000"/>
                </a:solidFill>
              </a:rPr>
              <a:t>Javascript</a:t>
            </a:r>
            <a:r>
              <a:rPr lang="es-GT" b="1" dirty="0"/>
              <a:t/>
            </a:r>
            <a:br>
              <a:rPr lang="es-GT" b="1" dirty="0"/>
            </a:br>
            <a:endParaRPr lang="es-GT" dirty="0"/>
          </a:p>
        </p:txBody>
      </p:sp>
      <p:sp>
        <p:nvSpPr>
          <p:cNvPr id="3" name="Marcador de contenido 2"/>
          <p:cNvSpPr>
            <a:spLocks noGrp="1"/>
          </p:cNvSpPr>
          <p:nvPr>
            <p:ph idx="1"/>
          </p:nvPr>
        </p:nvSpPr>
        <p:spPr>
          <a:xfrm>
            <a:off x="685801" y="2142067"/>
            <a:ext cx="10261599" cy="4246033"/>
          </a:xfrm>
        </p:spPr>
        <p:txBody>
          <a:bodyPr>
            <a:normAutofit fontScale="92500" lnSpcReduction="20000"/>
          </a:bodyPr>
          <a:lstStyle/>
          <a:p>
            <a:r>
              <a:rPr lang="es-GT" dirty="0"/>
              <a:t>Dar ejemplos de </a:t>
            </a:r>
            <a:r>
              <a:rPr lang="es-GT" dirty="0" err="1"/>
              <a:t>Javascript</a:t>
            </a:r>
            <a:r>
              <a:rPr lang="es-GT" dirty="0"/>
              <a:t> es algo que puede hacerse con entrar en cualquier web moderna, ya que prácticamente todas recurren a este lenguaje para implementar todas las funciones que necesitan. Aún así, vamos a elaborar un pequeño ejemplo para entender mejor cómo quedaría un código que usara este idioma.</a:t>
            </a:r>
          </a:p>
          <a:p>
            <a:r>
              <a:rPr lang="es-GT" dirty="0"/>
              <a:t>&lt;</a:t>
            </a:r>
            <a:r>
              <a:rPr lang="es-GT" dirty="0" err="1"/>
              <a:t>html</a:t>
            </a:r>
            <a:r>
              <a:rPr lang="es-GT" dirty="0"/>
              <a:t>&gt;</a:t>
            </a:r>
          </a:p>
          <a:p>
            <a:r>
              <a:rPr lang="es-GT" dirty="0"/>
              <a:t>&lt;head&gt;</a:t>
            </a:r>
          </a:p>
          <a:p>
            <a:r>
              <a:rPr lang="es-GT" dirty="0"/>
              <a:t>&lt;</a:t>
            </a:r>
            <a:r>
              <a:rPr lang="es-GT" dirty="0" err="1"/>
              <a:t>title</a:t>
            </a:r>
            <a:r>
              <a:rPr lang="es-GT" dirty="0"/>
              <a:t>&gt;Neoattack.com – Usando JavaScript&lt;/</a:t>
            </a:r>
            <a:r>
              <a:rPr lang="es-GT" dirty="0" err="1"/>
              <a:t>title</a:t>
            </a:r>
            <a:r>
              <a:rPr lang="es-GT" dirty="0"/>
              <a:t>&gt;</a:t>
            </a:r>
          </a:p>
          <a:p>
            <a:r>
              <a:rPr lang="es-GT" dirty="0"/>
              <a:t>&lt;/head&gt;</a:t>
            </a:r>
          </a:p>
          <a:p>
            <a:r>
              <a:rPr lang="es-GT" dirty="0"/>
              <a:t>&lt;</a:t>
            </a:r>
            <a:r>
              <a:rPr lang="es-GT" dirty="0" err="1"/>
              <a:t>body</a:t>
            </a:r>
            <a:r>
              <a:rPr lang="es-GT" dirty="0"/>
              <a:t>&gt;</a:t>
            </a:r>
          </a:p>
          <a:p>
            <a:r>
              <a:rPr lang="es-GT" dirty="0"/>
              <a:t>&lt;script </a:t>
            </a:r>
            <a:r>
              <a:rPr lang="es-GT" dirty="0" err="1"/>
              <a:t>type</a:t>
            </a:r>
            <a:r>
              <a:rPr lang="es-GT" dirty="0"/>
              <a:t> = “</a:t>
            </a:r>
            <a:r>
              <a:rPr lang="es-GT" dirty="0" err="1"/>
              <a:t>text</a:t>
            </a:r>
            <a:r>
              <a:rPr lang="es-GT" dirty="0"/>
              <a:t>/</a:t>
            </a:r>
            <a:r>
              <a:rPr lang="es-GT" dirty="0" err="1"/>
              <a:t>javascript</a:t>
            </a:r>
            <a:r>
              <a:rPr lang="es-GT" dirty="0"/>
              <a:t>”&gt;</a:t>
            </a:r>
          </a:p>
          <a:p>
            <a:r>
              <a:rPr lang="es-GT" dirty="0" err="1"/>
              <a:t>document.write</a:t>
            </a:r>
            <a:r>
              <a:rPr lang="es-GT" dirty="0"/>
              <a:t> (‘Texto de prueba de </a:t>
            </a:r>
            <a:r>
              <a:rPr lang="es-GT" dirty="0" err="1"/>
              <a:t>NeoAttack</a:t>
            </a:r>
            <a:r>
              <a:rPr lang="es-GT" dirty="0"/>
              <a:t> en JS’);</a:t>
            </a:r>
          </a:p>
          <a:p>
            <a:r>
              <a:rPr lang="es-GT" dirty="0"/>
              <a:t>&lt;/script&gt;</a:t>
            </a:r>
          </a:p>
          <a:p>
            <a:r>
              <a:rPr lang="es-GT" dirty="0"/>
              <a:t>&lt;/</a:t>
            </a:r>
            <a:r>
              <a:rPr lang="es-GT" dirty="0" err="1"/>
              <a:t>body</a:t>
            </a:r>
            <a:r>
              <a:rPr lang="es-GT" dirty="0"/>
              <a:t>&gt;</a:t>
            </a:r>
          </a:p>
          <a:p>
            <a:r>
              <a:rPr lang="es-GT" dirty="0"/>
              <a:t>&lt;/</a:t>
            </a:r>
            <a:r>
              <a:rPr lang="es-GT" dirty="0" err="1"/>
              <a:t>html</a:t>
            </a:r>
            <a:r>
              <a:rPr lang="es-GT" dirty="0"/>
              <a:t>&gt;</a:t>
            </a:r>
          </a:p>
          <a:p>
            <a:endParaRPr lang="es-GT" dirty="0"/>
          </a:p>
        </p:txBody>
      </p:sp>
    </p:spTree>
    <p:extLst>
      <p:ext uri="{BB962C8B-B14F-4D97-AF65-F5344CB8AC3E}">
        <p14:creationId xmlns:p14="http://schemas.microsoft.com/office/powerpoint/2010/main" val="3067652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pic>
        <p:nvPicPr>
          <p:cNvPr id="3074" name="Picture 2" descr="Resultado de imagen para java scri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000" y="2065867"/>
            <a:ext cx="11455399" cy="4542947"/>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35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rgbClr val="FF0000"/>
                </a:solidFill>
              </a:rPr>
              <a:t>Que es </a:t>
            </a:r>
            <a:r>
              <a:rPr lang="es-GT" dirty="0" err="1" smtClean="0">
                <a:solidFill>
                  <a:srgbClr val="FF0000"/>
                </a:solidFill>
              </a:rPr>
              <a:t>css</a:t>
            </a:r>
            <a:endParaRPr lang="es-GT" dirty="0">
              <a:solidFill>
                <a:srgbClr val="FF0000"/>
              </a:solidFill>
            </a:endParaRPr>
          </a:p>
        </p:txBody>
      </p:sp>
      <p:sp>
        <p:nvSpPr>
          <p:cNvPr id="3" name="Marcador de contenido 2"/>
          <p:cNvSpPr>
            <a:spLocks noGrp="1"/>
          </p:cNvSpPr>
          <p:nvPr>
            <p:ph idx="1"/>
          </p:nvPr>
        </p:nvSpPr>
        <p:spPr/>
        <p:txBody>
          <a:bodyPr/>
          <a:lstStyle/>
          <a:p>
            <a:r>
              <a:rPr lang="es-GT" dirty="0"/>
              <a:t>CSS, es una tecnología que nos permite crear páginas web de una manera más exacta. Gracias a las CSS somos mucho más dueños de los resultados finales de la página, pudiendo hacer muchas cosas que no se podía hacer utilizando solamente HTML, como incluir márgenes, tipos de letra, fondos, colores...</a:t>
            </a:r>
          </a:p>
          <a:p>
            <a:endParaRPr lang="es-GT" dirty="0"/>
          </a:p>
          <a:p>
            <a:r>
              <a:rPr lang="es-GT" dirty="0"/>
              <a:t>CSS son las siglas de </a:t>
            </a:r>
            <a:r>
              <a:rPr lang="es-GT" dirty="0" err="1"/>
              <a:t>Cascading</a:t>
            </a:r>
            <a:r>
              <a:rPr lang="es-GT" dirty="0"/>
              <a:t> Style </a:t>
            </a:r>
            <a:r>
              <a:rPr lang="es-GT" dirty="0" err="1"/>
              <a:t>Sheets</a:t>
            </a:r>
            <a:r>
              <a:rPr lang="es-GT" dirty="0"/>
              <a:t>, en español Hojas de estilo en Cascada. En este reportaje vamos a ver algunos de los efectos que se pueden crear con las CSS sin necesidad de conocer la tecnología entera.</a:t>
            </a:r>
          </a:p>
        </p:txBody>
      </p:sp>
    </p:spTree>
    <p:extLst>
      <p:ext uri="{BB962C8B-B14F-4D97-AF65-F5344CB8AC3E}">
        <p14:creationId xmlns:p14="http://schemas.microsoft.com/office/powerpoint/2010/main" val="2208442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solidFill>
                  <a:srgbClr val="FF0000"/>
                </a:solidFill>
              </a:rPr>
              <a:t>Para empezar</a:t>
            </a:r>
          </a:p>
        </p:txBody>
      </p:sp>
      <p:sp>
        <p:nvSpPr>
          <p:cNvPr id="3" name="Marcador de contenido 2"/>
          <p:cNvSpPr>
            <a:spLocks noGrp="1"/>
          </p:cNvSpPr>
          <p:nvPr>
            <p:ph idx="1"/>
          </p:nvPr>
        </p:nvSpPr>
        <p:spPr/>
        <p:txBody>
          <a:bodyPr/>
          <a:lstStyle/>
          <a:p>
            <a:r>
              <a:rPr lang="es-GT" dirty="0"/>
              <a:t>Las Hojas de Estilo en Cascada se escriben dentro del código HTML de la página web, solo en casos avanzados se pueden escribir en un archivo a parte y enlazar la página con ese archivo. En un principio vamos a utilizar la manera más directa de aplicar estilos a los elementos de la página, mas adelante veremos la declaración en archivos externos. Para ello, y esto es la primera lección de este artículo, vamos a conocer un nuevo atributo que se puede utilizar en casi todas las etiquetas HTML: </a:t>
            </a:r>
            <a:r>
              <a:rPr lang="es-GT" dirty="0" err="1"/>
              <a:t>style</a:t>
            </a:r>
            <a:r>
              <a:rPr lang="es-GT" dirty="0"/>
              <a:t>.</a:t>
            </a:r>
          </a:p>
        </p:txBody>
      </p:sp>
    </p:spTree>
    <p:extLst>
      <p:ext uri="{BB962C8B-B14F-4D97-AF65-F5344CB8AC3E}">
        <p14:creationId xmlns:p14="http://schemas.microsoft.com/office/powerpoint/2010/main" val="2844961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
            </a:r>
            <a:br>
              <a:rPr lang="es-GT" b="1" dirty="0"/>
            </a:br>
            <a:r>
              <a:rPr lang="es-GT" b="1" dirty="0"/>
              <a:t>¿</a:t>
            </a:r>
            <a:r>
              <a:rPr lang="es-GT" b="1" dirty="0">
                <a:solidFill>
                  <a:srgbClr val="FF0000"/>
                </a:solidFill>
              </a:rPr>
              <a:t>Qué es realmente CSS?</a:t>
            </a:r>
            <a:endParaRPr lang="es-GT" dirty="0">
              <a:solidFill>
                <a:srgbClr val="FF0000"/>
              </a:solidFill>
            </a:endParaRPr>
          </a:p>
        </p:txBody>
      </p:sp>
      <p:sp>
        <p:nvSpPr>
          <p:cNvPr id="3" name="Marcador de contenido 2"/>
          <p:cNvSpPr>
            <a:spLocks noGrp="1"/>
          </p:cNvSpPr>
          <p:nvPr>
            <p:ph idx="1"/>
          </p:nvPr>
        </p:nvSpPr>
        <p:spPr/>
        <p:txBody>
          <a:bodyPr/>
          <a:lstStyle/>
          <a:p>
            <a:r>
              <a:rPr lang="es-GT" dirty="0"/>
              <a:t>Si te gusta el mundo del diseño web o tienes curiosidad por empezar en este ámbito, probablemente ya habrás escuchado el término </a:t>
            </a:r>
            <a:r>
              <a:rPr lang="es-GT" b="1" dirty="0"/>
              <a:t>CSS</a:t>
            </a:r>
            <a:r>
              <a:rPr lang="es-GT" dirty="0"/>
              <a:t>. Se trata de una tecnología utilizada para dotar de </a:t>
            </a:r>
            <a:r>
              <a:rPr lang="es-GT" b="1" dirty="0"/>
              <a:t>cualidades visuales y estéticas</a:t>
            </a:r>
            <a:r>
              <a:rPr lang="es-GT" dirty="0"/>
              <a:t> a una página web. Si nunca has tocado esta materia, comprobarás que se trata de una forma analítica, lógica y casi matemática de crear páginas web, pero gracias a ella podemos simplificar la creación de páginas y conseguir exactamente lo que buscamos.</a:t>
            </a:r>
          </a:p>
          <a:p>
            <a:r>
              <a:rPr lang="es-GT" dirty="0"/>
              <a:t>La </a:t>
            </a:r>
            <a:r>
              <a:rPr lang="es-GT" b="1" dirty="0"/>
              <a:t>curva de aprendizaje</a:t>
            </a:r>
            <a:r>
              <a:rPr lang="es-GT" dirty="0"/>
              <a:t> de CSS suele ser sencilla (</a:t>
            </a:r>
            <a:r>
              <a:rPr lang="es-GT" i="1" dirty="0"/>
              <a:t>puede ser algo compleja si nunca has programado o eres totalmente ajeno a estas temáticas</a:t>
            </a:r>
            <a:r>
              <a:rPr lang="es-GT" dirty="0"/>
              <a:t>), pero a medida que cometes errores y vas practicando, tu capacidad para escribir código CSS mejora de forma exponencial, permitiéndonos avanzar a un ritmo cada vez más veloz.</a:t>
            </a:r>
          </a:p>
          <a:p>
            <a:endParaRPr lang="es-GT" dirty="0"/>
          </a:p>
        </p:txBody>
      </p:sp>
    </p:spTree>
    <p:extLst>
      <p:ext uri="{BB962C8B-B14F-4D97-AF65-F5344CB8AC3E}">
        <p14:creationId xmlns:p14="http://schemas.microsoft.com/office/powerpoint/2010/main" val="1999515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09600"/>
            <a:ext cx="10131425" cy="728133"/>
          </a:xfrm>
        </p:spPr>
        <p:txBody>
          <a:bodyPr/>
          <a:lstStyle/>
          <a:p>
            <a:r>
              <a:rPr lang="es-GT" dirty="0" smtClean="0"/>
              <a:t>Ejemplos </a:t>
            </a:r>
            <a:endParaRPr lang="es-GT" dirty="0"/>
          </a:p>
        </p:txBody>
      </p:sp>
      <p:pic>
        <p:nvPicPr>
          <p:cNvPr id="5122" name="Picture 2" descr="Resultado de imagen para QUE ES C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7600" y="1337733"/>
            <a:ext cx="7518400" cy="51632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89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solidFill>
                  <a:srgbClr val="FF0000"/>
                </a:solidFill>
              </a:rPr>
              <a:t>info</a:t>
            </a:r>
            <a:endParaRPr lang="es-GT" dirty="0">
              <a:solidFill>
                <a:srgbClr val="FF0000"/>
              </a:solidFill>
            </a:endParaRPr>
          </a:p>
        </p:txBody>
      </p:sp>
      <p:sp>
        <p:nvSpPr>
          <p:cNvPr id="3" name="Marcador de contenido 2"/>
          <p:cNvSpPr>
            <a:spLocks noGrp="1"/>
          </p:cNvSpPr>
          <p:nvPr>
            <p:ph idx="1"/>
          </p:nvPr>
        </p:nvSpPr>
        <p:spPr/>
        <p:txBody>
          <a:bodyPr/>
          <a:lstStyle/>
          <a:p>
            <a:r>
              <a:rPr lang="es-GT" dirty="0"/>
              <a:t>CSS es un lenguaje utilizado en la presentación de documentos HTML. Un documento HTML viene siendo coloquialmente “una página web”. Entonces podemos decir que el lenguaje CSS sirve para organizar la presentación y aspecto de una página web. Este lenguaje es principalmente utilizado por parte de los navegadores web de internet y por los programadores web informáticos para elegir multitud de opciones de presentación como colores, tipos y tamaños de letra, etc</a:t>
            </a:r>
            <a:r>
              <a:rPr lang="es-GT" dirty="0" smtClean="0"/>
              <a:t>.</a:t>
            </a:r>
          </a:p>
          <a:p>
            <a:r>
              <a:rPr lang="es-GT" dirty="0"/>
              <a:t>La filosofía de CSS se basa en intentar separar lo que es la estructura del documento HTML de su presentación. Por decirlo de alguna manera: la página web sería lo que hay debajo (el contenido) y CSS sería un cristal de color que hace que el contenido se vea de una forma u otra. Usando esta filosofía, resulta muy fácil cambiarle el aspecto a una página web: basta con cambiar “el cristal” que tiene delante. Piensa por ejemplo qué ocurre si tienes un libro de papel y lo miras a través de un cristal de color azul: que ves el libro azul. En cambio, si lo miras a través de un cristal amarillo, verás el libro amarillo. El libro (el contenido) es el mismo, pero lo puedes ver de distintas maneras.</a:t>
            </a:r>
          </a:p>
          <a:p>
            <a:endParaRPr lang="es-GT" dirty="0"/>
          </a:p>
        </p:txBody>
      </p:sp>
    </p:spTree>
    <p:extLst>
      <p:ext uri="{BB962C8B-B14F-4D97-AF65-F5344CB8AC3E}">
        <p14:creationId xmlns:p14="http://schemas.microsoft.com/office/powerpoint/2010/main" val="2015958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lstStyle/>
          <a:p>
            <a:endParaRPr lang="es-GT" dirty="0"/>
          </a:p>
        </p:txBody>
      </p:sp>
    </p:spTree>
    <p:extLst>
      <p:ext uri="{BB962C8B-B14F-4D97-AF65-F5344CB8AC3E}">
        <p14:creationId xmlns:p14="http://schemas.microsoft.com/office/powerpoint/2010/main" val="2536230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solidFill>
                  <a:srgbClr val="FF0000"/>
                </a:solidFill>
              </a:rPr>
              <a:t> </a:t>
            </a:r>
            <a:r>
              <a:rPr lang="es-GT" dirty="0" smtClean="0">
                <a:solidFill>
                  <a:srgbClr val="FF0000"/>
                </a:solidFill>
              </a:rPr>
              <a:t>                               QUE </a:t>
            </a:r>
            <a:r>
              <a:rPr lang="es-GT" dirty="0">
                <a:solidFill>
                  <a:srgbClr val="FF0000"/>
                </a:solidFill>
              </a:rPr>
              <a:t>ES HTML</a:t>
            </a:r>
            <a:endParaRPr lang="es-GT" dirty="0"/>
          </a:p>
        </p:txBody>
      </p:sp>
      <p:sp>
        <p:nvSpPr>
          <p:cNvPr id="3" name="Marcador de contenido 2"/>
          <p:cNvSpPr>
            <a:spLocks noGrp="1"/>
          </p:cNvSpPr>
          <p:nvPr>
            <p:ph idx="1"/>
          </p:nvPr>
        </p:nvSpPr>
        <p:spPr/>
        <p:txBody>
          <a:bodyPr/>
          <a:lstStyle/>
          <a:p>
            <a:r>
              <a:rPr lang="es-GT" dirty="0"/>
              <a:t>HTML, siglas en inglés de HyperText Markup Language (lenguaje de marcas de hipertexto), hace referencia al lenguaje de marcado para la elaboración de páginas web. Es un estándar que sirve de referencia del software que conecta con la elaboración de páginas web en sus diferentes versiones, define una estructura básica y un código (denominado código HTML) para la definición de contenido de una página web, como texto, imágenes, videos, juegos, entre otros. Es un estándar a cargo del </a:t>
            </a:r>
            <a:r>
              <a:rPr lang="es-GT" dirty="0" err="1"/>
              <a:t>World</a:t>
            </a:r>
            <a:r>
              <a:rPr lang="es-GT" dirty="0"/>
              <a:t> Wide Web Consortium (W3C) o Consorcio WWW, organización dedicada a la estandarización de casi todas las tecnologías ligadas a la web, sobre todo en lo referente a su escritura e interpretación. Se considera el lenguaje web más importante siendo su invención crucial en la aparición, desarrollo y expansión de la Ward Wide Web (WWW). Es el estándar que se ha impuesto en la visualización de páginas web y es el que todos los navegadores actuales han adoptado.</a:t>
            </a:r>
          </a:p>
          <a:p>
            <a:endParaRPr lang="es-GT" dirty="0"/>
          </a:p>
        </p:txBody>
      </p:sp>
    </p:spTree>
    <p:extLst>
      <p:ext uri="{BB962C8B-B14F-4D97-AF65-F5344CB8AC3E}">
        <p14:creationId xmlns:p14="http://schemas.microsoft.com/office/powerpoint/2010/main" val="2755003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sz="4800" dirty="0">
                <a:solidFill>
                  <a:srgbClr val="FF0000"/>
                </a:solidFill>
              </a:rPr>
              <a:t>Primeras especificaciones de HTML</a:t>
            </a:r>
            <a:r>
              <a:rPr lang="es-GT" dirty="0"/>
              <a:t/>
            </a:r>
            <a:br>
              <a:rPr lang="es-GT" dirty="0"/>
            </a:br>
            <a:endParaRPr lang="es-GT" dirty="0"/>
          </a:p>
        </p:txBody>
      </p:sp>
      <p:sp>
        <p:nvSpPr>
          <p:cNvPr id="3" name="Marcador de contenido 2"/>
          <p:cNvSpPr>
            <a:spLocks noGrp="1"/>
          </p:cNvSpPr>
          <p:nvPr>
            <p:ph idx="1"/>
          </p:nvPr>
        </p:nvSpPr>
        <p:spPr/>
        <p:txBody>
          <a:bodyPr>
            <a:normAutofit lnSpcReduction="10000"/>
          </a:bodyPr>
          <a:lstStyle/>
          <a:p>
            <a:r>
              <a:rPr lang="es-GT" dirty="0"/>
              <a:t>Tim </a:t>
            </a:r>
            <a:r>
              <a:rPr lang="es-GT" dirty="0" err="1"/>
              <a:t>Berners</a:t>
            </a:r>
            <a:r>
              <a:rPr lang="es-GT" dirty="0"/>
              <a:t>-Lee (TBL) en 19912​3​ describe 18 elementos que incluyen el diseño inicial y relativamente simple de HTML. Trece de estos elementos todavía existen en HTML 4.4​</a:t>
            </a:r>
          </a:p>
          <a:p>
            <a:endParaRPr lang="es-GT" dirty="0"/>
          </a:p>
          <a:p>
            <a:r>
              <a:rPr lang="es-GT" dirty="0"/>
              <a:t>Berners-Lee consideraba el HTML una ampliación de SGML, pero no fue formalmente reconocida como tal hasta la publicación a mediados de 1993, por la IETF (en español: Grupo de Trabajo de Ingeniería de Internet), de una primera proposición para una especificación del HTML: el borrador del Hypertext Markup Language de Berners-Lee y Dan Connolly, que incluía una Definición de Tipo de Documento SGML para definir la gramática.5​ El borrador expiró a los seis meses, pero fue notable por su reconocimiento de la etiqueta propia del navegador </a:t>
            </a:r>
            <a:r>
              <a:rPr lang="es-GT" dirty="0" err="1"/>
              <a:t>Mosaic</a:t>
            </a:r>
            <a:r>
              <a:rPr lang="es-GT" dirty="0"/>
              <a:t> usada para insertar imágenes sin cambio de línea, que reflejaba la filosofía del IETF de basar estándares en prototipos con éxito.6​ De la misma manera, el borrador competidor de </a:t>
            </a:r>
            <a:r>
              <a:rPr lang="es-GT" dirty="0" err="1"/>
              <a:t>Dave</a:t>
            </a:r>
            <a:r>
              <a:rPr lang="es-GT" dirty="0"/>
              <a:t> </a:t>
            </a:r>
            <a:r>
              <a:rPr lang="es-GT" dirty="0" err="1"/>
              <a:t>Raggett</a:t>
            </a:r>
            <a:r>
              <a:rPr lang="es-GT" dirty="0"/>
              <a:t> HTML+ (Hypertext Markup </a:t>
            </a:r>
            <a:r>
              <a:rPr lang="es-GT" dirty="0" err="1"/>
              <a:t>Format</a:t>
            </a:r>
            <a:r>
              <a:rPr lang="es-GT" dirty="0"/>
              <a:t>) (Formato de Marcaje de Hipertexto), de finales de 1993, sugería estandarizar características ya implementadas, como las tablas.7​</a:t>
            </a:r>
          </a:p>
        </p:txBody>
      </p:sp>
    </p:spTree>
    <p:extLst>
      <p:ext uri="{BB962C8B-B14F-4D97-AF65-F5344CB8AC3E}">
        <p14:creationId xmlns:p14="http://schemas.microsoft.com/office/powerpoint/2010/main" val="1952472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solidFill>
                  <a:srgbClr val="FF0000"/>
                </a:solidFill>
              </a:rPr>
              <a:t>Marcador HTML</a:t>
            </a:r>
            <a:r>
              <a:rPr lang="es-GT" dirty="0"/>
              <a:t/>
            </a:r>
            <a:br>
              <a:rPr lang="es-GT" dirty="0"/>
            </a:br>
            <a:endParaRPr lang="es-GT" dirty="0"/>
          </a:p>
        </p:txBody>
      </p:sp>
      <p:sp>
        <p:nvSpPr>
          <p:cNvPr id="3" name="Marcador de contenido 2"/>
          <p:cNvSpPr>
            <a:spLocks noGrp="1"/>
          </p:cNvSpPr>
          <p:nvPr>
            <p:ph idx="1"/>
          </p:nvPr>
        </p:nvSpPr>
        <p:spPr/>
        <p:txBody>
          <a:bodyPr/>
          <a:lstStyle/>
          <a:p>
            <a:r>
              <a:rPr lang="es-GT" dirty="0"/>
              <a:t>El HTML se escribe en forma de «etiquetas», rodeadas por corchetes angulares (&lt;,&gt;,/). El HTML también puede describir, hasta un cierto punto, la apariencia de un documento, y puede incluir o hacer referencia a un tipo de programa llamado script, el cual puede afectar el comportamiento de navegadores web y otros procesadores de HTML.8​</a:t>
            </a:r>
          </a:p>
          <a:p>
            <a:endParaRPr lang="es-GT" dirty="0"/>
          </a:p>
          <a:p>
            <a:r>
              <a:rPr lang="es-GT" dirty="0"/>
              <a:t>HTML también sirve para referirse al contenido del tipo de MIME </a:t>
            </a:r>
            <a:r>
              <a:rPr lang="es-GT" dirty="0" err="1"/>
              <a:t>text</a:t>
            </a:r>
            <a:r>
              <a:rPr lang="es-GT" dirty="0"/>
              <a:t>/</a:t>
            </a:r>
            <a:r>
              <a:rPr lang="es-GT" dirty="0" err="1"/>
              <a:t>html</a:t>
            </a:r>
            <a:r>
              <a:rPr lang="es-GT" dirty="0"/>
              <a:t> o todavía más ampliamente como un término genérico para el HTML, ya sea en forma descendida del XML (como XHTML 1.0 y posteriores) o en forma descendida directamente de SGML (como HTML 4.01 y anteriores). HTML consta de varios componentes vitales, entre ellos los elementos y sus atributos, tipos de data y la declaración de tipo de documento.</a:t>
            </a:r>
          </a:p>
        </p:txBody>
      </p:sp>
    </p:spTree>
    <p:extLst>
      <p:ext uri="{BB962C8B-B14F-4D97-AF65-F5344CB8AC3E}">
        <p14:creationId xmlns:p14="http://schemas.microsoft.com/office/powerpoint/2010/main" val="1836997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7400" y="609601"/>
            <a:ext cx="10029826" cy="1079500"/>
          </a:xfrm>
        </p:spPr>
        <p:txBody>
          <a:bodyPr/>
          <a:lstStyle/>
          <a:p>
            <a:endParaRPr lang="es-GT" dirty="0"/>
          </a:p>
        </p:txBody>
      </p:sp>
      <p:pic>
        <p:nvPicPr>
          <p:cNvPr id="9" name="Marcador de contenido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301" y="2065867"/>
            <a:ext cx="7670799" cy="463271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64555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09600"/>
            <a:ext cx="9956799" cy="254001"/>
          </a:xfrm>
        </p:spPr>
        <p:txBody>
          <a:bodyPr>
            <a:normAutofit fontScale="90000"/>
          </a:bodyPr>
          <a:lstStyle/>
          <a:p>
            <a:endParaRPr lang="es-GT" dirty="0"/>
          </a:p>
        </p:txBody>
      </p:sp>
      <p:sp>
        <p:nvSpPr>
          <p:cNvPr id="3" name="Marcador de contenido 2"/>
          <p:cNvSpPr>
            <a:spLocks noGrp="1"/>
          </p:cNvSpPr>
          <p:nvPr>
            <p:ph idx="1"/>
          </p:nvPr>
        </p:nvSpPr>
        <p:spPr>
          <a:xfrm>
            <a:off x="685801" y="863600"/>
            <a:ext cx="9842499" cy="5257799"/>
          </a:xfrm>
        </p:spPr>
        <p:txBody>
          <a:bodyPr>
            <a:normAutofit/>
          </a:bodyPr>
          <a:lstStyle/>
          <a:p>
            <a:r>
              <a:rPr lang="es-GT" dirty="0"/>
              <a:t>software de diseño web o aplicaciones web directamente, como lo más convencionales programas de administración de contenido como </a:t>
            </a:r>
            <a:r>
              <a:rPr lang="es-GT" dirty="0" err="1"/>
              <a:t>WordPress</a:t>
            </a:r>
            <a:r>
              <a:rPr lang="es-GT" dirty="0"/>
              <a:t>.</a:t>
            </a:r>
          </a:p>
          <a:p>
            <a:endParaRPr lang="es-GT" dirty="0"/>
          </a:p>
          <a:p>
            <a:r>
              <a:rPr lang="es-GT" dirty="0"/>
              <a:t>Un programa típico para la edición en </a:t>
            </a:r>
            <a:r>
              <a:rPr lang="es-GT" dirty="0" err="1"/>
              <a:t>html</a:t>
            </a:r>
            <a:r>
              <a:rPr lang="es-GT" dirty="0"/>
              <a:t> es el Microsoft FrontPage o el Adobe Dreamweaver, que sirven para crear sitios y páginas web. La mayoría de estos softwares incluyen una versión WYSIWYG (</a:t>
            </a:r>
            <a:r>
              <a:rPr lang="es-GT" dirty="0" err="1"/>
              <a:t>What</a:t>
            </a:r>
            <a:r>
              <a:rPr lang="es-GT" dirty="0"/>
              <a:t> </a:t>
            </a:r>
            <a:r>
              <a:rPr lang="es-GT" dirty="0" err="1"/>
              <a:t>You</a:t>
            </a:r>
            <a:r>
              <a:rPr lang="es-GT" dirty="0"/>
              <a:t> </a:t>
            </a:r>
            <a:r>
              <a:rPr lang="es-GT" dirty="0" err="1"/>
              <a:t>See</a:t>
            </a:r>
            <a:r>
              <a:rPr lang="es-GT" dirty="0"/>
              <a:t> </a:t>
            </a:r>
            <a:r>
              <a:rPr lang="es-GT" dirty="0" err="1"/>
              <a:t>Is</a:t>
            </a:r>
            <a:r>
              <a:rPr lang="es-GT" dirty="0"/>
              <a:t> </a:t>
            </a:r>
            <a:r>
              <a:rPr lang="es-GT" dirty="0" err="1"/>
              <a:t>What</a:t>
            </a:r>
            <a:r>
              <a:rPr lang="es-GT" dirty="0"/>
              <a:t> </a:t>
            </a:r>
            <a:r>
              <a:rPr lang="es-GT" dirty="0" err="1"/>
              <a:t>You</a:t>
            </a:r>
            <a:r>
              <a:rPr lang="es-GT" dirty="0"/>
              <a:t> </a:t>
            </a:r>
            <a:r>
              <a:rPr lang="es-GT" dirty="0" err="1"/>
              <a:t>Get</a:t>
            </a:r>
            <a:r>
              <a:rPr lang="es-GT" dirty="0"/>
              <a:t>, que en español significa "Lo que ves es lo que tienes"), que permite editar en vivo el HTML de manera rápida y sencilla pudiendo </a:t>
            </a:r>
            <a:r>
              <a:rPr lang="es-GT" dirty="0" err="1"/>
              <a:t>previsualizar</a:t>
            </a:r>
            <a:r>
              <a:rPr lang="es-GT" dirty="0"/>
              <a:t> los resultados mientras que el programa genera paralelamente la versión en código HTML.</a:t>
            </a:r>
          </a:p>
          <a:p>
            <a:endParaRPr lang="es-GT" dirty="0"/>
          </a:p>
          <a:p>
            <a:r>
              <a:rPr lang="es-GT" dirty="0"/>
              <a:t>Algunas etiquetas típicas de HTML son las que sirven para definir aspectos de formato, como &lt; b &gt;, que rodea al texto en negrita, &lt; i &gt;, al texto en cursiva, y &lt; u &gt; al texto subrayado. Además, otras etiquetas comunes de este lenguaje son para tamaño de fuente, título, links, tablas, imágenes y script.</a:t>
            </a:r>
          </a:p>
        </p:txBody>
      </p:sp>
    </p:spTree>
    <p:extLst>
      <p:ext uri="{BB962C8B-B14F-4D97-AF65-F5344CB8AC3E}">
        <p14:creationId xmlns:p14="http://schemas.microsoft.com/office/powerpoint/2010/main" val="4205902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normAutofit fontScale="92500"/>
          </a:bodyPr>
          <a:lstStyle/>
          <a:p>
            <a:r>
              <a:rPr lang="es-GT" dirty="0"/>
              <a:t>HTML son las siglas designadas para </a:t>
            </a:r>
            <a:r>
              <a:rPr lang="es-GT" dirty="0" smtClean="0"/>
              <a:t>“Híper </a:t>
            </a:r>
            <a:r>
              <a:rPr lang="es-GT" dirty="0"/>
              <a:t>Text Markup Language”, que traducido al español significa “Lenguaje de Marcas de Hipertexto”. HTML es un lenguaje utilizado en la informática, cuyo fin es el desarrollo de las páginas web, indicando cuales son los elementos que la compondrán, orientando hacia cuál será su estructura y también su contenido, básicamente es su definición; por medio del HTML se indica </a:t>
            </a:r>
            <a:r>
              <a:rPr lang="es-GT" dirty="0" smtClean="0"/>
              <a:t>tan</a:t>
            </a:r>
          </a:p>
          <a:p>
            <a:r>
              <a:rPr lang="es-GT" dirty="0"/>
              <a:t>to el texto como las imágenes pertenecientes a cada página de internet. El código HTML es un lenguaje muy simple y fácil de interpretar en términos generales por ejemplo: negrita indica que los navegadores web visuales deben mostrar el texto en negrita; entonces podemos decir que estas marcas o etiquetas son como instrucciones a las que obedece el navegador para determinar la forma en la que debe aparecer.</a:t>
            </a:r>
          </a:p>
          <a:p>
            <a:endParaRPr lang="es-GT" dirty="0"/>
          </a:p>
          <a:p>
            <a:r>
              <a:rPr lang="es-GT" dirty="0"/>
              <a:t>Una noción básica sobre el lenguaje HTML es que como lo mencionamos anteriormente es tan sencillo que puede ser creado bajo cualquier editor de texto, como lo son el Bloc de Notas de Windows, </a:t>
            </a:r>
            <a:r>
              <a:rPr lang="es-GT" dirty="0" err="1"/>
              <a:t>Gedit</a:t>
            </a:r>
            <a:r>
              <a:rPr lang="es-GT" dirty="0"/>
              <a:t> en Linux, entre otros, o también en programas de administración de contenidos como los de </a:t>
            </a:r>
            <a:r>
              <a:rPr lang="es-GT" dirty="0" err="1"/>
              <a:t>WordPress</a:t>
            </a:r>
            <a:r>
              <a:rPr lang="es-GT" dirty="0"/>
              <a:t>.</a:t>
            </a:r>
          </a:p>
        </p:txBody>
      </p:sp>
    </p:spTree>
    <p:extLst>
      <p:ext uri="{BB962C8B-B14F-4D97-AF65-F5344CB8AC3E}">
        <p14:creationId xmlns:p14="http://schemas.microsoft.com/office/powerpoint/2010/main" val="2352573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sz="6000" dirty="0" smtClean="0">
                <a:solidFill>
                  <a:srgbClr val="FF0000"/>
                </a:solidFill>
              </a:rPr>
              <a:t>Java script</a:t>
            </a:r>
            <a:endParaRPr lang="es-GT" sz="6000" dirty="0">
              <a:solidFill>
                <a:srgbClr val="FF0000"/>
              </a:solidFill>
            </a:endParaRPr>
          </a:p>
        </p:txBody>
      </p:sp>
      <p:sp>
        <p:nvSpPr>
          <p:cNvPr id="3" name="Marcador de contenido 2"/>
          <p:cNvSpPr>
            <a:spLocks noGrp="1"/>
          </p:cNvSpPr>
          <p:nvPr>
            <p:ph idx="1"/>
          </p:nvPr>
        </p:nvSpPr>
        <p:spPr>
          <a:xfrm>
            <a:off x="685801" y="2142067"/>
            <a:ext cx="10350499" cy="4220633"/>
          </a:xfrm>
        </p:spPr>
        <p:txBody>
          <a:bodyPr>
            <a:normAutofit fontScale="85000" lnSpcReduction="10000"/>
          </a:bodyPr>
          <a:lstStyle/>
          <a:p>
            <a:r>
              <a:rPr lang="es-GT" dirty="0"/>
              <a:t>JavaScript (abreviado comúnmente JS) es un lenguaje de programación interpretado, dialecto del estándar </a:t>
            </a:r>
            <a:r>
              <a:rPr lang="es-GT" dirty="0" err="1"/>
              <a:t>ECMAScript</a:t>
            </a:r>
            <a:r>
              <a:rPr lang="es-GT" dirty="0"/>
              <a:t>. Se define como orientado a objetos,3​ basado en prototipos, imperativo, débilmente </a:t>
            </a:r>
            <a:r>
              <a:rPr lang="es-GT" dirty="0" err="1"/>
              <a:t>tipado</a:t>
            </a:r>
            <a:r>
              <a:rPr lang="es-GT" dirty="0"/>
              <a:t> y dinámico.</a:t>
            </a:r>
          </a:p>
          <a:p>
            <a:endParaRPr lang="es-GT" dirty="0"/>
          </a:p>
          <a:p>
            <a:r>
              <a:rPr lang="es-GT" dirty="0"/>
              <a:t>Se utiliza principalmente en su forma del lado del cliente (</a:t>
            </a:r>
            <a:r>
              <a:rPr lang="es-GT" dirty="0" err="1"/>
              <a:t>client-side</a:t>
            </a:r>
            <a:r>
              <a:rPr lang="es-GT" dirty="0"/>
              <a:t>), implementado como parte de un navegador web permitiendo mejoras en la interfaz de usuario y páginas web dinámicas4​ aunque existe una forma de JavaScript del lado del servidor (Server-</a:t>
            </a:r>
            <a:r>
              <a:rPr lang="es-GT" dirty="0" err="1"/>
              <a:t>side</a:t>
            </a:r>
            <a:r>
              <a:rPr lang="es-GT" dirty="0"/>
              <a:t> JavaScript o SSJS). Su uso en aplicaciones externas a la web, por ejemplo en documentos PDF, aplicaciones de escritorio (mayoritariamente widgets) es también significativo.</a:t>
            </a:r>
          </a:p>
          <a:p>
            <a:endParaRPr lang="es-GT" dirty="0"/>
          </a:p>
          <a:p>
            <a:r>
              <a:rPr lang="es-GT" dirty="0"/>
              <a:t>Desde el 2012, todos los navegadores modernos soportan completamente </a:t>
            </a:r>
            <a:r>
              <a:rPr lang="es-GT" dirty="0" err="1"/>
              <a:t>ECMAScript</a:t>
            </a:r>
            <a:r>
              <a:rPr lang="es-GT" dirty="0"/>
              <a:t> 5.1, una versión de </a:t>
            </a:r>
            <a:r>
              <a:rPr lang="es-GT" dirty="0" err="1"/>
              <a:t>javascript</a:t>
            </a:r>
            <a:r>
              <a:rPr lang="es-GT" dirty="0"/>
              <a:t>. Los navegadores más antiguos soportan por lo menos </a:t>
            </a:r>
            <a:r>
              <a:rPr lang="es-GT" dirty="0" err="1"/>
              <a:t>ECMAScript</a:t>
            </a:r>
            <a:r>
              <a:rPr lang="es-GT" dirty="0"/>
              <a:t> 3. La sexta edición se liberó en julio del 2015.5​</a:t>
            </a:r>
          </a:p>
          <a:p>
            <a:endParaRPr lang="es-GT" dirty="0"/>
          </a:p>
          <a:p>
            <a:r>
              <a:rPr lang="es-GT" dirty="0"/>
              <a:t>JavaScript se diseñó con una sintaxis similar a C, aunque adopta nombres y convenciones del lenguaje de programación Java. Sin embargo, Java y JavaScript tienen semánticas y propósitos </a:t>
            </a:r>
            <a:r>
              <a:rPr lang="es-GT" dirty="0" smtClean="0"/>
              <a:t>diferentes.</a:t>
            </a:r>
          </a:p>
          <a:p>
            <a:pPr marL="0" indent="0">
              <a:buNone/>
            </a:pPr>
            <a:endParaRPr lang="es-GT" dirty="0"/>
          </a:p>
        </p:txBody>
      </p:sp>
    </p:spTree>
    <p:extLst>
      <p:ext uri="{BB962C8B-B14F-4D97-AF65-F5344CB8AC3E}">
        <p14:creationId xmlns:p14="http://schemas.microsoft.com/office/powerpoint/2010/main" val="2419883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solidFill>
                  <a:srgbClr val="FF0000"/>
                </a:solidFill>
              </a:rPr>
              <a:t>Nacimiento de JavaScript</a:t>
            </a:r>
            <a:r>
              <a:rPr lang="es-GT" b="1" dirty="0"/>
              <a:t/>
            </a:r>
            <a:br>
              <a:rPr lang="es-GT" b="1" dirty="0"/>
            </a:br>
            <a:endParaRPr lang="es-GT" dirty="0"/>
          </a:p>
        </p:txBody>
      </p:sp>
      <p:sp>
        <p:nvSpPr>
          <p:cNvPr id="3" name="Marcador de contenido 2"/>
          <p:cNvSpPr>
            <a:spLocks noGrp="1"/>
          </p:cNvSpPr>
          <p:nvPr>
            <p:ph idx="1"/>
          </p:nvPr>
        </p:nvSpPr>
        <p:spPr/>
        <p:txBody>
          <a:bodyPr>
            <a:normAutofit fontScale="92500"/>
          </a:bodyPr>
          <a:lstStyle/>
          <a:p>
            <a:r>
              <a:rPr lang="es-GT" dirty="0" err="1"/>
              <a:t>avaScript</a:t>
            </a:r>
            <a:r>
              <a:rPr lang="es-GT" dirty="0"/>
              <a:t> fue desarrollado originalmente por </a:t>
            </a:r>
            <a:r>
              <a:rPr lang="es-GT" dirty="0" err="1"/>
              <a:t>Brendan</a:t>
            </a:r>
            <a:r>
              <a:rPr lang="es-GT" dirty="0"/>
              <a:t> </a:t>
            </a:r>
            <a:r>
              <a:rPr lang="es-GT" dirty="0" err="1"/>
              <a:t>Eich</a:t>
            </a:r>
            <a:r>
              <a:rPr lang="es-GT" dirty="0"/>
              <a:t> de Netscape con el nombre de Mocha, el cual fue renombrado posteriormente a </a:t>
            </a:r>
            <a:r>
              <a:rPr lang="es-GT" dirty="0" err="1"/>
              <a:t>LiveScript</a:t>
            </a:r>
            <a:r>
              <a:rPr lang="es-GT" dirty="0"/>
              <a:t>, para finalmente quedar como JavaScript. El cambio de nombre coincidió aproximadamente con el momento en que Netscape agregó compatibilidad con la tecnología Java en su navegador web Netscape </a:t>
            </a:r>
            <a:r>
              <a:rPr lang="es-GT" dirty="0" err="1"/>
              <a:t>Navigator</a:t>
            </a:r>
            <a:r>
              <a:rPr lang="es-GT" dirty="0"/>
              <a:t> en la versión 2.002 en diciembre de 1995. La denominación produjo confusión, dando la impresión de que el lenguaje es una prolongación de Java, y se ha caracterizado por muchos como una estrategia de mercadotecnia de Netscape para obtener prestigio e innovar en el ámbito de los nuevos lenguajes de programación Técnicamente, JavaScript es un lenguaje de programación interpretado, por lo que no es necesario compilar los programas para ejecutarlos. En otras palabras, los programas escritos con JavaScript se pueden probar directamente en cualquier navegador sin necesidad de procesos intermedios.</a:t>
            </a:r>
          </a:p>
          <a:p>
            <a:endParaRPr lang="es-GT" dirty="0"/>
          </a:p>
          <a:p>
            <a:r>
              <a:rPr lang="es-GT" dirty="0"/>
              <a:t>A pesar de su nombre, JavaScript no guarda ninguna relación directa con el lenguaje de programación Java. Legalmente, JavaScript es una marca registrada de la empresa </a:t>
            </a:r>
            <a:r>
              <a:rPr lang="es-GT" dirty="0" err="1"/>
              <a:t>Sun</a:t>
            </a:r>
            <a:r>
              <a:rPr lang="es-GT" dirty="0"/>
              <a:t> Microsystems, como se puede ver en </a:t>
            </a:r>
          </a:p>
        </p:txBody>
      </p:sp>
    </p:spTree>
    <p:extLst>
      <p:ext uri="{BB962C8B-B14F-4D97-AF65-F5344CB8AC3E}">
        <p14:creationId xmlns:p14="http://schemas.microsoft.com/office/powerpoint/2010/main" val="2210743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254</TotalTime>
  <Words>1923</Words>
  <Application>Microsoft Office PowerPoint</Application>
  <PresentationFormat>Panorámica</PresentationFormat>
  <Paragraphs>59</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Celestial</vt:lpstr>
      <vt:lpstr>DEFINICION DE HTML JAVA SCRIPT CSS</vt:lpstr>
      <vt:lpstr>                                QUE ES HTML</vt:lpstr>
      <vt:lpstr>Primeras especificaciones de HTML </vt:lpstr>
      <vt:lpstr>Marcador HTML </vt:lpstr>
      <vt:lpstr>Presentación de PowerPoint</vt:lpstr>
      <vt:lpstr>Presentación de PowerPoint</vt:lpstr>
      <vt:lpstr>Presentación de PowerPoint</vt:lpstr>
      <vt:lpstr>Java script</vt:lpstr>
      <vt:lpstr>Nacimiento de JavaScript </vt:lpstr>
      <vt:lpstr>Para qué sirve el Javascript </vt:lpstr>
      <vt:lpstr>Ejemplos de Javascript </vt:lpstr>
      <vt:lpstr>Presentación de PowerPoint</vt:lpstr>
      <vt:lpstr>Que es css</vt:lpstr>
      <vt:lpstr>Para empezar</vt:lpstr>
      <vt:lpstr> ¿Qué es realmente CSS?</vt:lpstr>
      <vt:lpstr>Ejemplos </vt:lpstr>
      <vt:lpstr>info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DEFINICION DE HTML JAVA SCRIPT CSS</dc:title>
  <dc:creator>Liceo Compu-Market</dc:creator>
  <cp:lastModifiedBy>Liceo Compu-Market</cp:lastModifiedBy>
  <cp:revision>7</cp:revision>
  <dcterms:created xsi:type="dcterms:W3CDTF">2019-05-31T13:43:12Z</dcterms:created>
  <dcterms:modified xsi:type="dcterms:W3CDTF">2019-05-31T17:58:02Z</dcterms:modified>
</cp:coreProperties>
</file>