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5/30/2019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GT" dirty="0"/>
          </a:p>
        </p:txBody>
      </p:sp>
      <p:sp>
        <p:nvSpPr>
          <p:cNvPr id="5" name="Marcador de contenido 4"/>
          <p:cNvSpPr>
            <a:spLocks noGrp="1"/>
          </p:cNvSpPr>
          <p:nvPr>
            <p:ph idx="1"/>
          </p:nvPr>
        </p:nvSpPr>
        <p:spPr/>
        <p:txBody>
          <a:bodyPr>
            <a:normAutofit/>
          </a:bodyPr>
          <a:lstStyle/>
          <a:p>
            <a:pPr algn="just"/>
            <a:r>
              <a:rPr lang="es-GT" sz="6000" dirty="0" smtClean="0"/>
              <a:t>        Aplicaciones  hibridas   </a:t>
            </a:r>
            <a:endParaRPr lang="es-GT" sz="6000" dirty="0"/>
          </a:p>
        </p:txBody>
      </p:sp>
    </p:spTree>
    <p:extLst>
      <p:ext uri="{BB962C8B-B14F-4D97-AF65-F5344CB8AC3E}">
        <p14:creationId xmlns:p14="http://schemas.microsoft.com/office/powerpoint/2010/main" val="332006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barn(inVertical)">
                                      <p:cBhvr>
                                        <p:cTn id="1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FF0000"/>
                </a:solidFill>
              </a:rPr>
              <a:t>Sitio web que es </a:t>
            </a:r>
            <a:endParaRPr lang="es-GT" dirty="0">
              <a:solidFill>
                <a:srgbClr val="FF0000"/>
              </a:solidFill>
            </a:endParaRPr>
          </a:p>
        </p:txBody>
      </p:sp>
      <p:sp>
        <p:nvSpPr>
          <p:cNvPr id="3" name="Marcador de contenido 2"/>
          <p:cNvSpPr>
            <a:spLocks noGrp="1"/>
          </p:cNvSpPr>
          <p:nvPr>
            <p:ph idx="1"/>
          </p:nvPr>
        </p:nvSpPr>
        <p:spPr/>
        <p:txBody>
          <a:bodyPr/>
          <a:lstStyle/>
          <a:p>
            <a:r>
              <a:rPr lang="es-GT" dirty="0"/>
              <a:t>DEFINICIÓN DE</a:t>
            </a:r>
          </a:p>
          <a:p>
            <a:r>
              <a:rPr lang="es-GT" dirty="0"/>
              <a:t>SITIO WEB</a:t>
            </a:r>
          </a:p>
          <a:p>
            <a:r>
              <a:rPr lang="es-GT" dirty="0"/>
              <a:t>Sitio es un lugar que sirve para algo o un espacio ocupado (o que puede llegar a serlo). La noción de Web, por su parte, hace referencia a Internet, una red de redes que permite la interconexión de computadoras mediante un conjunto de protocolos denominado TCP/IP</a:t>
            </a:r>
            <a:r>
              <a:rPr lang="es-GT" dirty="0" smtClean="0"/>
              <a:t>.</a:t>
            </a:r>
          </a:p>
          <a:p>
            <a:r>
              <a:rPr lang="es-GT" dirty="0"/>
              <a:t>Un sitio web, por lo tanto, es un espacio virtual en Internet. Se trata de un conjunto de páginas web que son accesibles desde un mismo dominio o subdominio de la </a:t>
            </a:r>
            <a:r>
              <a:rPr lang="es-GT" dirty="0" err="1"/>
              <a:t>World</a:t>
            </a:r>
            <a:r>
              <a:rPr lang="es-GT" dirty="0"/>
              <a:t> Wide Web (WWW).</a:t>
            </a:r>
          </a:p>
        </p:txBody>
      </p:sp>
    </p:spTree>
    <p:extLst>
      <p:ext uri="{BB962C8B-B14F-4D97-AF65-F5344CB8AC3E}">
        <p14:creationId xmlns:p14="http://schemas.microsoft.com/office/powerpoint/2010/main" val="1400799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r>
              <a:rPr lang="es-GT" dirty="0"/>
              <a:t>De la misma forma, tampoco podemos pasar por alto la existencia de los sitios web de empresas. Como su propio nombre indica, son aquellos lugares en la Red que son utilizados por negocios de diversa índole para dar a conocer sus productos o sus servicios. No obstante, también los emplean para aumentar su cartera de clientes y para mantener una relación más directa con sus clientes.</a:t>
            </a:r>
          </a:p>
          <a:p>
            <a:endParaRPr lang="es-GT" dirty="0"/>
          </a:p>
          <a:p>
            <a:r>
              <a:rPr lang="es-GT" dirty="0"/>
              <a:t>Los sitios personales son, por su parte, aquellos que mantienen los individuos en distintas plataformas y que utilizan para mostrar información sobre sí mismos, ya sea a nivel escrito o bien mediante fotografías. Ejemplos de ellos son los sitios que tienen muchos usuarios en redes sociales tales como Facebook, Tuenti o Twitter.</a:t>
            </a:r>
          </a:p>
        </p:txBody>
      </p:sp>
    </p:spTree>
    <p:extLst>
      <p:ext uri="{BB962C8B-B14F-4D97-AF65-F5344CB8AC3E}">
        <p14:creationId xmlns:p14="http://schemas.microsoft.com/office/powerpoint/2010/main" val="3782248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Clasificación de Sitios Web</a:t>
            </a:r>
          </a:p>
        </p:txBody>
      </p:sp>
      <p:sp>
        <p:nvSpPr>
          <p:cNvPr id="3" name="Marcador de contenido 2"/>
          <p:cNvSpPr>
            <a:spLocks noGrp="1"/>
          </p:cNvSpPr>
          <p:nvPr>
            <p:ph idx="1"/>
          </p:nvPr>
        </p:nvSpPr>
        <p:spPr/>
        <p:txBody>
          <a:bodyPr/>
          <a:lstStyle/>
          <a:p>
            <a:r>
              <a:rPr lang="es-GT" dirty="0"/>
              <a:t>Los sitios web se pueden clasificar en dos tipos:</a:t>
            </a:r>
          </a:p>
          <a:p>
            <a:endParaRPr lang="es-GT" dirty="0"/>
          </a:p>
          <a:p>
            <a:r>
              <a:rPr lang="es-GT" dirty="0"/>
              <a:t>Sitios Web Estáticos: Se denomina sitio web estático a aquellos que no acceden a una base de datos para obtener el contenido. Por lo general un sitio web estático es utilizado cuando el propietario del sitio no requiere realizar un continuo cambio en la información que contiene cada página.</a:t>
            </a:r>
          </a:p>
          <a:p>
            <a:endParaRPr lang="es-GT" dirty="0"/>
          </a:p>
          <a:p>
            <a:r>
              <a:rPr lang="es-GT" dirty="0"/>
              <a:t>Sitios Web Dinámicos: Por el contrario los sitios web dinámicos son 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p>
        </p:txBody>
      </p:sp>
    </p:spTree>
    <p:extLst>
      <p:ext uri="{BB962C8B-B14F-4D97-AF65-F5344CB8AC3E}">
        <p14:creationId xmlns:p14="http://schemas.microsoft.com/office/powerpoint/2010/main" val="3719732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Objetivos Generales</a:t>
            </a:r>
            <a:br>
              <a:rPr lang="es-GT" dirty="0"/>
            </a:br>
            <a:endParaRPr lang="es-GT" dirty="0"/>
          </a:p>
        </p:txBody>
      </p:sp>
      <p:sp>
        <p:nvSpPr>
          <p:cNvPr id="3" name="Marcador de contenido 2"/>
          <p:cNvSpPr>
            <a:spLocks noGrp="1"/>
          </p:cNvSpPr>
          <p:nvPr>
            <p:ph idx="1"/>
          </p:nvPr>
        </p:nvSpPr>
        <p:spPr/>
        <p:txBody>
          <a:bodyPr/>
          <a:lstStyle/>
          <a:p>
            <a:r>
              <a:rPr lang="es-GT" dirty="0"/>
              <a:t>El tener un Sitio Web puede incidir positivamente en los resultados de todas las áreas funcionales de la empresa como marketing y comercial, ventas, compras, recursos humanos, y administración entre otras; ofreciendo al navegante todo tipo de información y servicios de valor agregado para sus clientes, tales como:</a:t>
            </a:r>
          </a:p>
          <a:p>
            <a:endParaRPr lang="es-GT" dirty="0"/>
          </a:p>
          <a:p>
            <a:r>
              <a:rPr lang="es-GT" dirty="0"/>
              <a:t>Información institucional, servicios ofrecidos, catálogo de productos, actividades, fotos, videos, formas de contacto, </a:t>
            </a:r>
            <a:r>
              <a:rPr lang="es-GT" dirty="0" err="1"/>
              <a:t>etcetera</a:t>
            </a:r>
            <a:r>
              <a:rPr lang="es-GT" dirty="0"/>
              <a:t>.</a:t>
            </a:r>
          </a:p>
          <a:p>
            <a:r>
              <a:rPr lang="es-GT" dirty="0"/>
              <a:t>Promocionar producto o servicios mediante cupones de ventas online, banners, publicidad, sponsors, inscripciones, cursos.</a:t>
            </a:r>
          </a:p>
          <a:p>
            <a:r>
              <a:rPr lang="es-GT" dirty="0"/>
              <a:t>y toda información necesaria para el interesado, que sean relevantes para la persona que está navegando.</a:t>
            </a:r>
          </a:p>
        </p:txBody>
      </p:sp>
    </p:spTree>
    <p:extLst>
      <p:ext uri="{BB962C8B-B14F-4D97-AF65-F5344CB8AC3E}">
        <p14:creationId xmlns:p14="http://schemas.microsoft.com/office/powerpoint/2010/main" val="3694360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Tipos de Sitios Web</a:t>
            </a:r>
          </a:p>
        </p:txBody>
      </p:sp>
      <p:sp>
        <p:nvSpPr>
          <p:cNvPr id="3" name="Marcador de contenido 2"/>
          <p:cNvSpPr>
            <a:spLocks noGrp="1"/>
          </p:cNvSpPr>
          <p:nvPr>
            <p:ph idx="1"/>
          </p:nvPr>
        </p:nvSpPr>
        <p:spPr/>
        <p:txBody>
          <a:bodyPr>
            <a:normAutofit lnSpcReduction="10000"/>
          </a:bodyPr>
          <a:lstStyle/>
          <a:p>
            <a:r>
              <a:rPr lang="es-GT" dirty="0"/>
              <a:t>Son denominados así, aquellos sitios web sencillos que contienen información básica de la empresa.</a:t>
            </a:r>
          </a:p>
          <a:p>
            <a:endParaRPr lang="es-GT" dirty="0"/>
          </a:p>
          <a:p>
            <a:r>
              <a:rPr lang="es-GT" dirty="0"/>
              <a:t>No suelen contener grandes volúmenes de información, al tratarse de algo institucional debería contener:</a:t>
            </a:r>
          </a:p>
          <a:p>
            <a:endParaRPr lang="es-GT" dirty="0"/>
          </a:p>
          <a:p>
            <a:r>
              <a:rPr lang="es-GT" dirty="0"/>
              <a:t>Home o página Principal</a:t>
            </a:r>
          </a:p>
          <a:p>
            <a:r>
              <a:rPr lang="es-GT" dirty="0"/>
              <a:t>Acerca de (Misión, visión, valores, objetivos )</a:t>
            </a:r>
          </a:p>
          <a:p>
            <a:r>
              <a:rPr lang="es-GT" dirty="0"/>
              <a:t>Servicios (Detalle de cada servicio ofrecidos por la empresa)</a:t>
            </a:r>
          </a:p>
          <a:p>
            <a:r>
              <a:rPr lang="es-GT" dirty="0"/>
              <a:t>Ubicación (mapa de ubicación de la oficina comercial y sucursales)</a:t>
            </a:r>
          </a:p>
          <a:p>
            <a:r>
              <a:rPr lang="es-GT" dirty="0"/>
              <a:t>Contacto (dirección, teléfonos y formulario de contacto)</a:t>
            </a:r>
          </a:p>
        </p:txBody>
      </p:sp>
    </p:spTree>
    <p:extLst>
      <p:ext uri="{BB962C8B-B14F-4D97-AF65-F5344CB8AC3E}">
        <p14:creationId xmlns:p14="http://schemas.microsoft.com/office/powerpoint/2010/main" val="161266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Algunos son</a:t>
            </a:r>
            <a:endParaRPr lang="es-GT" dirty="0"/>
          </a:p>
        </p:txBody>
      </p:sp>
      <p:sp>
        <p:nvSpPr>
          <p:cNvPr id="3" name="Marcador de contenido 2"/>
          <p:cNvSpPr>
            <a:spLocks noGrp="1"/>
          </p:cNvSpPr>
          <p:nvPr>
            <p:ph idx="1"/>
          </p:nvPr>
        </p:nvSpPr>
        <p:spPr/>
        <p:txBody>
          <a:bodyPr/>
          <a:lstStyle/>
          <a:p>
            <a:r>
              <a:rPr lang="es-GT" dirty="0" err="1"/>
              <a:t>OnePage</a:t>
            </a:r>
            <a:r>
              <a:rPr lang="es-GT" dirty="0"/>
              <a:t> o </a:t>
            </a:r>
            <a:r>
              <a:rPr lang="es-GT" dirty="0" err="1"/>
              <a:t>Landing</a:t>
            </a:r>
            <a:r>
              <a:rPr lang="es-GT" dirty="0"/>
              <a:t> Page</a:t>
            </a:r>
          </a:p>
          <a:p>
            <a:r>
              <a:rPr lang="es-GT" dirty="0"/>
              <a:t>Son aquellos sitios que concentran toda su información en una sola página y el usuario va accediendo al contenido a medidas que va desplazando hacia abajo con el mouse o el teclado.</a:t>
            </a:r>
          </a:p>
          <a:p>
            <a:endParaRPr lang="es-GT" dirty="0"/>
          </a:p>
          <a:p>
            <a:r>
              <a:rPr lang="es-GT" dirty="0"/>
              <a:t>Una </a:t>
            </a:r>
            <a:r>
              <a:rPr lang="es-GT" dirty="0" err="1"/>
              <a:t>Landing</a:t>
            </a:r>
            <a:r>
              <a:rPr lang="es-GT" dirty="0"/>
              <a:t> Page es un concepto relativamente nuevo, se caracteriza por ser de armado simple y que se está utilizando bastante sobre todo por su bajo costo.</a:t>
            </a:r>
          </a:p>
          <a:p>
            <a:endParaRPr lang="es-GT" dirty="0"/>
          </a:p>
          <a:p>
            <a:r>
              <a:rPr lang="es-GT" dirty="0"/>
              <a:t>La información contenida suele ser bastante reducida pero no deja de ser efectiva si está bien lograda y segmentada la información.</a:t>
            </a:r>
          </a:p>
        </p:txBody>
      </p:sp>
    </p:spTree>
    <p:extLst>
      <p:ext uri="{BB962C8B-B14F-4D97-AF65-F5344CB8AC3E}">
        <p14:creationId xmlns:p14="http://schemas.microsoft.com/office/powerpoint/2010/main" val="3228032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blogs</a:t>
            </a:r>
            <a:endParaRPr lang="es-GT" dirty="0"/>
          </a:p>
        </p:txBody>
      </p:sp>
      <p:sp>
        <p:nvSpPr>
          <p:cNvPr id="3" name="Marcador de contenido 2"/>
          <p:cNvSpPr>
            <a:spLocks noGrp="1"/>
          </p:cNvSpPr>
          <p:nvPr>
            <p:ph idx="1"/>
          </p:nvPr>
        </p:nvSpPr>
        <p:spPr/>
        <p:txBody>
          <a:bodyPr/>
          <a:lstStyle/>
          <a:p>
            <a:r>
              <a:rPr lang="es-GT" dirty="0"/>
              <a:t>Blogs</a:t>
            </a:r>
          </a:p>
          <a:p>
            <a:r>
              <a:rPr lang="es-GT" dirty="0"/>
              <a:t>Los blogs son sitios web generalmente de carácter personal, con publicaciones que contienen un orden cronológico, de actualización dinámica y continua.</a:t>
            </a:r>
          </a:p>
          <a:p>
            <a:endParaRPr lang="es-GT" dirty="0"/>
          </a:p>
          <a:p>
            <a:r>
              <a:rPr lang="es-GT" dirty="0"/>
              <a:t>Los blogs tienen la particularidad de almacenar artículos escritos por uno o más autores, de diferentes temáticas y buscan lograr un </a:t>
            </a:r>
            <a:r>
              <a:rPr lang="es-GT" dirty="0" err="1"/>
              <a:t>feedback</a:t>
            </a:r>
            <a:r>
              <a:rPr lang="es-GT" dirty="0"/>
              <a:t> (intercambio de opiniones)  entre los escritores y los lectores a través de comentarios.</a:t>
            </a:r>
          </a:p>
          <a:p>
            <a:endParaRPr lang="es-GT" dirty="0"/>
          </a:p>
          <a:p>
            <a:r>
              <a:rPr lang="es-GT" dirty="0"/>
              <a:t>Los blogs están comprendidos dentro de los sitios web dinámicos</a:t>
            </a:r>
          </a:p>
        </p:txBody>
      </p:sp>
    </p:spTree>
    <p:extLst>
      <p:ext uri="{BB962C8B-B14F-4D97-AF65-F5344CB8AC3E}">
        <p14:creationId xmlns:p14="http://schemas.microsoft.com/office/powerpoint/2010/main" val="219499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¿Porqué puede necesitar un sitio web?</a:t>
            </a:r>
          </a:p>
        </p:txBody>
      </p:sp>
      <p:sp>
        <p:nvSpPr>
          <p:cNvPr id="3" name="Marcador de contenido 2"/>
          <p:cNvSpPr>
            <a:spLocks noGrp="1"/>
          </p:cNvSpPr>
          <p:nvPr>
            <p:ph idx="1"/>
          </p:nvPr>
        </p:nvSpPr>
        <p:spPr/>
        <p:txBody>
          <a:bodyPr/>
          <a:lstStyle/>
          <a:p>
            <a:r>
              <a:rPr lang="es-GT" dirty="0"/>
              <a:t>Internet es la Red de Información y Publicidad más grande del mundo. Usted, sus emprendimientos o su empresa deben lograr presencia en internet, y para pertenecer a esta red de información, deben hacerlo a través de un sitio web, pero no todo lo que brilla es oro. Para lograr con éxito el desarrollo de un sitio web, se debe considerar un profundo análisis de los objetivos del sitio, en el caso que se trate de una empresa, analizar la competencia y los clientes, y de esta manera determinar como imponerse en este mega entorno que no para de crecer, llamado Internet.</a:t>
            </a:r>
          </a:p>
          <a:p>
            <a:endParaRPr lang="es-GT" dirty="0"/>
          </a:p>
          <a:p>
            <a:endParaRPr lang="es-GT" dirty="0"/>
          </a:p>
        </p:txBody>
      </p:sp>
    </p:spTree>
    <p:extLst>
      <p:ext uri="{BB962C8B-B14F-4D97-AF65-F5344CB8AC3E}">
        <p14:creationId xmlns:p14="http://schemas.microsoft.com/office/powerpoint/2010/main" val="1475876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Ejemplos </a:t>
            </a:r>
            <a:endParaRPr lang="es-GT" dirty="0"/>
          </a:p>
        </p:txBody>
      </p:sp>
      <p:pic>
        <p:nvPicPr>
          <p:cNvPr id="3074" name="Picture 2" descr="Resultado de imagen para que es un sitio we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0900" y="2065867"/>
            <a:ext cx="7772399" cy="417731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526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pic>
        <p:nvPicPr>
          <p:cNvPr id="4102" name="Picture 6" descr="Resultado de imagen para que es un sitio we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036" y="2510631"/>
            <a:ext cx="8145463" cy="34194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38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solidFill>
                  <a:srgbClr val="FF0000"/>
                </a:solidFill>
              </a:rPr>
              <a:t>APLICACIONES HÍBRIDAS: ¿QUÉ SON Y CÓMO USARLAS?</a:t>
            </a:r>
            <a:r>
              <a:rPr lang="es-GT" b="1" dirty="0"/>
              <a:t/>
            </a:r>
            <a:br>
              <a:rPr lang="es-GT" b="1" dirty="0"/>
            </a:br>
            <a:endParaRPr lang="es-GT" dirty="0"/>
          </a:p>
        </p:txBody>
      </p:sp>
      <p:sp>
        <p:nvSpPr>
          <p:cNvPr id="3" name="Marcador de contenido 2"/>
          <p:cNvSpPr>
            <a:spLocks noGrp="1"/>
          </p:cNvSpPr>
          <p:nvPr>
            <p:ph idx="1"/>
          </p:nvPr>
        </p:nvSpPr>
        <p:spPr>
          <a:xfrm>
            <a:off x="685801" y="2142067"/>
            <a:ext cx="11277599" cy="4601633"/>
          </a:xfrm>
        </p:spPr>
        <p:txBody>
          <a:bodyPr/>
          <a:lstStyle/>
          <a:p>
            <a:pPr marL="0" indent="0">
              <a:buNone/>
            </a:pPr>
            <a:r>
              <a:rPr lang="es-GT" dirty="0"/>
              <a:t>Las aplicaciones </a:t>
            </a:r>
            <a:r>
              <a:rPr lang="es-GT" dirty="0" smtClean="0"/>
              <a:t>híbridas </a:t>
            </a:r>
            <a:r>
              <a:rPr lang="es-GT" dirty="0"/>
              <a:t>son aplicaciones móviles diseñadas en un lenguaje de programación web ya sea HTML5, CSS o JavaScript, junto con un framework que permite adaptar la vista web a cualquier vista de un dispositivo móvil. En otras palabras, no son más que una aplicación construida para ser utilizada o implementada en distintos sistemas operativos móviles, tales como, iOS, Android o Windows Phone, 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GT" dirty="0"/>
          </a:p>
        </p:txBody>
      </p:sp>
    </p:spTree>
    <p:extLst>
      <p:ext uri="{BB962C8B-B14F-4D97-AF65-F5344CB8AC3E}">
        <p14:creationId xmlns:p14="http://schemas.microsoft.com/office/powerpoint/2010/main" val="411060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5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0401" y="359225"/>
            <a:ext cx="10131425" cy="1456267"/>
          </a:xfrm>
        </p:spPr>
        <p:txBody>
          <a:bodyPr/>
          <a:lstStyle/>
          <a:p>
            <a:endParaRPr lang="es-GT"/>
          </a:p>
        </p:txBody>
      </p:sp>
      <p:pic>
        <p:nvPicPr>
          <p:cNvPr id="5122" name="Picture 2" descr="Resultado de imagen para que es un sitio we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701" y="1815492"/>
            <a:ext cx="6311899" cy="50425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17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normAutofit fontScale="85000" lnSpcReduction="10000"/>
          </a:bodyPr>
          <a:lstStyle/>
          <a:p>
            <a:r>
              <a:rPr lang="es-GT" dirty="0"/>
              <a:t>Sin embargo, a pesar que el desarrollo de aplicaciones híbridas y nativas requiere de una construcción totalmente distinta, la forma de utilizarlas es igual. Para ello, solo debes dirigirte hasta la tienda de aplicaciones de tu dispositivo móvil, buscar la App que quieres instalar y descargarla. Aunque ambas son iguales en su forma de usabilidad, el rendimiento de una aplicación híbrida comparada con una nativa es mucho menor, debido a que estas últimas aprovechan de forma más óptima los recursos de hardware del dispositivo, por ejemplo, la cámara, el GPS, los sensores en el interior del dispositivo, entre otros. Por el contrario, las aplicaciones híbridas también pueden utilizar estos recursos de hardware, pero no al mismo nivel en comparación con las nativas.</a:t>
            </a:r>
          </a:p>
          <a:p>
            <a:endParaRPr lang="es-GT" dirty="0"/>
          </a:p>
          <a:p>
            <a:r>
              <a:rPr lang="es-GT" dirty="0"/>
              <a:t>No obstante, en la mayoría de los casos es difícil diferenciar una aplicación nativa de una híbrida. Una de las formas de detectarlo, es comparando el diseño visual en varios dispositivos con sistemas operativos distintos; si notamos que visualmente el comportamiento y estructura es igual podríamos decir que es una App híbrida, pero si los elementos visuales están distribuidos en posiciones desiguales con características diferentes, se deduce que la App es nativa. Cabe aclarar que aunque lo expuesto anteriormente es una de las razones para diferenciarlas, es posible desarrollar aplicaciones nativas visualmente idénticas para distintos sistemas operativos.</a:t>
            </a:r>
          </a:p>
        </p:txBody>
      </p:sp>
    </p:spTree>
    <p:extLst>
      <p:ext uri="{BB962C8B-B14F-4D97-AF65-F5344CB8AC3E}">
        <p14:creationId xmlns:p14="http://schemas.microsoft.com/office/powerpoint/2010/main" val="145400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4554323"/>
            <a:ext cx="5619750" cy="2278277"/>
          </a:xfrm>
          <a:prstGeom prst="rect">
            <a:avLst/>
          </a:prstGeom>
        </p:spPr>
      </p:pic>
      <p:sp>
        <p:nvSpPr>
          <p:cNvPr id="2" name="Título 1"/>
          <p:cNvSpPr>
            <a:spLocks noGrp="1"/>
          </p:cNvSpPr>
          <p:nvPr>
            <p:ph type="title"/>
          </p:nvPr>
        </p:nvSpPr>
        <p:spPr/>
        <p:txBody>
          <a:bodyPr>
            <a:normAutofit fontScale="90000"/>
          </a:bodyPr>
          <a:lstStyle/>
          <a:p>
            <a:r>
              <a:rPr lang="es-GT" dirty="0">
                <a:solidFill>
                  <a:srgbClr val="FF0000"/>
                </a:solidFill>
              </a:rPr>
              <a:t>Entonces, ¿por qué desarrollar un proyecto en una aplicación móvil híbrida? Aquí 3 razones:</a:t>
            </a:r>
          </a:p>
        </p:txBody>
      </p:sp>
      <p:sp>
        <p:nvSpPr>
          <p:cNvPr id="3" name="Marcador de contenido 2"/>
          <p:cNvSpPr>
            <a:spLocks noGrp="1"/>
          </p:cNvSpPr>
          <p:nvPr>
            <p:ph idx="1"/>
          </p:nvPr>
        </p:nvSpPr>
        <p:spPr>
          <a:xfrm>
            <a:off x="685801" y="2142067"/>
            <a:ext cx="10452099" cy="4614333"/>
          </a:xfrm>
        </p:spPr>
        <p:txBody>
          <a:bodyPr/>
          <a:lstStyle/>
          <a:p>
            <a:r>
              <a:rPr lang="es-GT" dirty="0"/>
              <a:t>Su creación es mucho más sencilla y económica.</a:t>
            </a:r>
          </a:p>
          <a:p>
            <a:r>
              <a:rPr lang="es-GT" dirty="0"/>
              <a:t>El código base con el que se crea la app puede utilizarse en múltiples plataformas.  </a:t>
            </a:r>
          </a:p>
          <a:p>
            <a:r>
              <a:rPr lang="es-GT" dirty="0"/>
              <a:t>No necesitas de permisos externos para publicarla en las tiendas de aplicaciones.</a:t>
            </a:r>
          </a:p>
          <a:p>
            <a:endParaRPr lang="es-GT" dirty="0"/>
          </a:p>
        </p:txBody>
      </p:sp>
    </p:spTree>
    <p:extLst>
      <p:ext uri="{BB962C8B-B14F-4D97-AF65-F5344CB8AC3E}">
        <p14:creationId xmlns:p14="http://schemas.microsoft.com/office/powerpoint/2010/main" val="6690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1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3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3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3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Ventajas del usos de las </a:t>
            </a:r>
            <a:r>
              <a:rPr lang="es-GT" dirty="0" err="1" smtClean="0"/>
              <a:t>apicaciones</a:t>
            </a:r>
            <a:r>
              <a:rPr lang="es-GT" dirty="0" smtClean="0"/>
              <a:t> hibridas</a:t>
            </a:r>
            <a:endParaRPr lang="es-GT" dirty="0"/>
          </a:p>
        </p:txBody>
      </p:sp>
      <p:sp>
        <p:nvSpPr>
          <p:cNvPr id="3" name="Marcador de contenido 2"/>
          <p:cNvSpPr>
            <a:spLocks noGrp="1"/>
          </p:cNvSpPr>
          <p:nvPr>
            <p:ph idx="1"/>
          </p:nvPr>
        </p:nvSpPr>
        <p:spPr/>
        <p:txBody>
          <a:bodyPr/>
          <a:lstStyle/>
          <a:p>
            <a:pPr fontAlgn="base"/>
            <a:r>
              <a:rPr lang="es-GT" dirty="0"/>
              <a:t>Gran parte del desarrollo es compartido con todas las plataformas, Android, iOS, Windows Phone etc. </a:t>
            </a:r>
            <a:br>
              <a:rPr lang="es-GT" dirty="0"/>
            </a:br>
            <a:endParaRPr lang="es-GT" dirty="0"/>
          </a:p>
          <a:p>
            <a:pPr fontAlgn="base"/>
            <a:r>
              <a:rPr lang="es-GT" dirty="0"/>
              <a:t>Menor coste de desarrollo y diseño.</a:t>
            </a:r>
            <a:br>
              <a:rPr lang="es-GT" dirty="0"/>
            </a:br>
            <a:endParaRPr lang="es-GT" dirty="0"/>
          </a:p>
          <a:p>
            <a:pPr fontAlgn="base"/>
            <a:r>
              <a:rPr lang="es-GT" dirty="0"/>
              <a:t>Mantenimiento y actualizaciones más fáciles de desarrollar.</a:t>
            </a:r>
            <a:br>
              <a:rPr lang="es-GT" dirty="0"/>
            </a:br>
            <a:endParaRPr lang="es-GT" dirty="0"/>
          </a:p>
          <a:p>
            <a:pPr fontAlgn="base"/>
            <a:r>
              <a:rPr lang="es-GT" dirty="0"/>
              <a:t>Basadas en estándares web populares. </a:t>
            </a:r>
            <a:br>
              <a:rPr lang="es-GT" dirty="0"/>
            </a:br>
            <a:endParaRPr lang="es-GT" dirty="0"/>
          </a:p>
          <a:p>
            <a:pPr fontAlgn="base"/>
            <a:r>
              <a:rPr lang="es-GT" dirty="0" err="1"/>
              <a:t>Prototipado</a:t>
            </a:r>
            <a:r>
              <a:rPr lang="es-GT" dirty="0"/>
              <a:t> más rápido.</a:t>
            </a:r>
          </a:p>
          <a:p>
            <a:endParaRPr lang="es-GT" dirty="0"/>
          </a:p>
        </p:txBody>
      </p:sp>
    </p:spTree>
    <p:extLst>
      <p:ext uri="{BB962C8B-B14F-4D97-AF65-F5344CB8AC3E}">
        <p14:creationId xmlns:p14="http://schemas.microsoft.com/office/powerpoint/2010/main" val="4072379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Desventaja </a:t>
            </a:r>
            <a:endParaRPr lang="es-GT" dirty="0"/>
          </a:p>
        </p:txBody>
      </p:sp>
      <p:sp>
        <p:nvSpPr>
          <p:cNvPr id="3" name="Marcador de contenido 2"/>
          <p:cNvSpPr>
            <a:spLocks noGrp="1"/>
          </p:cNvSpPr>
          <p:nvPr>
            <p:ph idx="1"/>
          </p:nvPr>
        </p:nvSpPr>
        <p:spPr/>
        <p:txBody>
          <a:bodyPr/>
          <a:lstStyle/>
          <a:p>
            <a:r>
              <a:rPr lang="es-GT" dirty="0"/>
              <a:t>Sus funciones son limitadas ya que no tienen acceso a todos los recursos del Smartphone.</a:t>
            </a:r>
          </a:p>
          <a:p>
            <a:r>
              <a:rPr lang="es-GT" dirty="0"/>
              <a:t>Generalmente, requieren de una conexión a internet para funcionar.</a:t>
            </a:r>
          </a:p>
          <a:p>
            <a:r>
              <a:rPr lang="es-GT" dirty="0"/>
              <a:t>Visualmente, no son tan atractivas como las nativas.</a:t>
            </a:r>
          </a:p>
          <a:p>
            <a:r>
              <a:rPr lang="es-GT" dirty="0"/>
              <a:t>Su rendimiento es menor que el de una app nativa.</a:t>
            </a:r>
          </a:p>
        </p:txBody>
      </p:sp>
    </p:spTree>
    <p:extLst>
      <p:ext uri="{BB962C8B-B14F-4D97-AF65-F5344CB8AC3E}">
        <p14:creationId xmlns:p14="http://schemas.microsoft.com/office/powerpoint/2010/main" val="1042352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FF0000"/>
                </a:solidFill>
              </a:rPr>
              <a:t>Algunos ejemplos de la aplicación hibridas. </a:t>
            </a:r>
            <a:endParaRPr lang="es-GT" dirty="0">
              <a:solidFill>
                <a:srgbClr val="FF0000"/>
              </a:solidFill>
            </a:endParaRPr>
          </a:p>
        </p:txBody>
      </p:sp>
      <p:pic>
        <p:nvPicPr>
          <p:cNvPr id="2052" name="Picture 4" descr="que es una app hibri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2065867"/>
            <a:ext cx="10131426" cy="4142921"/>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40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¿Qué es mejor desarrollar una aplicación nativa o híbrida?</a:t>
            </a:r>
          </a:p>
        </p:txBody>
      </p:sp>
      <p:sp>
        <p:nvSpPr>
          <p:cNvPr id="3" name="Marcador de contenido 2"/>
          <p:cNvSpPr>
            <a:spLocks noGrp="1"/>
          </p:cNvSpPr>
          <p:nvPr>
            <p:ph idx="1"/>
          </p:nvPr>
        </p:nvSpPr>
        <p:spPr>
          <a:xfrm>
            <a:off x="685801" y="2142067"/>
            <a:ext cx="10553699" cy="4334933"/>
          </a:xfrm>
        </p:spPr>
        <p:txBody>
          <a:bodyPr>
            <a:normAutofit fontScale="85000" lnSpcReduction="20000"/>
          </a:bodyPr>
          <a:lstStyle/>
          <a:p>
            <a:pPr fontAlgn="base"/>
            <a:r>
              <a:rPr lang="es-GT" dirty="0"/>
              <a:t>No hay una respuesta absoluta porque cada proyecto es diferente. Mi consejo es que dependiendo del tipo de app que tengas pensado hacer, te conviene una u otra. Es tan sencillo como responder uno por uno a los puntos de esta lista que te dejo:</a:t>
            </a:r>
            <a:br>
              <a:rPr lang="es-GT" dirty="0"/>
            </a:br>
            <a:endParaRPr lang="es-GT" dirty="0"/>
          </a:p>
          <a:p>
            <a:pPr fontAlgn="base"/>
            <a:r>
              <a:rPr lang="es-GT" dirty="0"/>
              <a:t>Si tu aplicación va utilizar las funcionalidades genéricas de una aplicación sin variar sus funciones dependiendo del dispositivo, entonces </a:t>
            </a:r>
            <a:r>
              <a:rPr lang="es-GT" b="1" dirty="0"/>
              <a:t>te conviene una App híbrida</a:t>
            </a:r>
            <a:r>
              <a:rPr lang="es-GT" dirty="0"/>
              <a:t>.</a:t>
            </a:r>
            <a:br>
              <a:rPr lang="es-GT" dirty="0"/>
            </a:br>
            <a:endParaRPr lang="es-GT" dirty="0"/>
          </a:p>
          <a:p>
            <a:pPr fontAlgn="base"/>
            <a:r>
              <a:rPr lang="es-GT" dirty="0"/>
              <a:t>Si tu aplicación va lanzarse para más de un sistema operativo móvil, </a:t>
            </a:r>
            <a:r>
              <a:rPr lang="es-GT" b="1" dirty="0"/>
              <a:t>mejor hacerla híbrida</a:t>
            </a:r>
            <a:r>
              <a:rPr lang="es-GT" dirty="0"/>
              <a:t>.</a:t>
            </a:r>
            <a:br>
              <a:rPr lang="es-GT" dirty="0"/>
            </a:br>
            <a:endParaRPr lang="es-GT" dirty="0"/>
          </a:p>
          <a:p>
            <a:pPr fontAlgn="base"/>
            <a:r>
              <a:rPr lang="es-GT" dirty="0"/>
              <a:t>Si no te importa demasiado la pureza de la apariencia y la rapidez no es algo vital para tu app, un </a:t>
            </a:r>
            <a:r>
              <a:rPr lang="es-GT" b="1" dirty="0"/>
              <a:t>desarrollo híbrido</a:t>
            </a:r>
            <a:r>
              <a:rPr lang="es-GT" dirty="0"/>
              <a:t> puede ser la mejor opción.</a:t>
            </a:r>
            <a:br>
              <a:rPr lang="es-GT" dirty="0"/>
            </a:br>
            <a:endParaRPr lang="es-GT" dirty="0"/>
          </a:p>
          <a:p>
            <a:pPr fontAlgn="base"/>
            <a:r>
              <a:rPr lang="es-GT" dirty="0"/>
              <a:t>Si tu aplicación es un videojuego y necesita mostrar gráficos renderizáados 2D o 3D, hay </a:t>
            </a:r>
            <a:r>
              <a:rPr lang="es-GT" b="1" dirty="0" err="1"/>
              <a:t>works</a:t>
            </a:r>
            <a:r>
              <a:rPr lang="es-GT" b="1" dirty="0"/>
              <a:t> multiplataforma</a:t>
            </a:r>
            <a:r>
              <a:rPr lang="es-GT" dirty="0"/>
              <a:t> perfectos para eso como </a:t>
            </a:r>
            <a:r>
              <a:rPr lang="es-GT" dirty="0" err="1"/>
              <a:t>Unity</a:t>
            </a:r>
            <a:r>
              <a:rPr lang="es-GT" dirty="0"/>
              <a:t>, </a:t>
            </a:r>
            <a:r>
              <a:rPr lang="es-GT" dirty="0" err="1"/>
              <a:t>Unreal</a:t>
            </a:r>
            <a:r>
              <a:rPr lang="es-GT" dirty="0"/>
              <a:t>, </a:t>
            </a:r>
            <a:r>
              <a:rPr lang="es-GT" dirty="0" err="1"/>
              <a:t>Libgdx</a:t>
            </a:r>
            <a:r>
              <a:rPr lang="es-GT" dirty="0"/>
              <a:t>, coco2D y muchos más. </a:t>
            </a:r>
            <a:br>
              <a:rPr lang="es-GT" dirty="0"/>
            </a:br>
            <a:endParaRPr lang="es-GT" dirty="0"/>
          </a:p>
          <a:p>
            <a:pPr fontAlgn="base"/>
            <a:r>
              <a:rPr lang="es-GT" dirty="0"/>
              <a:t>Si tu aplicación necesita acceder al hardware concreto del dispositivo como el sensor de huellas o el desbloqueo facial, mejor será que consideres hacer </a:t>
            </a:r>
            <a:r>
              <a:rPr lang="es-GT" dirty="0" err="1"/>
              <a:t>tu</a:t>
            </a:r>
            <a:r>
              <a:rPr lang="es-GT" b="1" dirty="0" err="1"/>
              <a:t>app</a:t>
            </a:r>
            <a:r>
              <a:rPr lang="es-GT" b="1" dirty="0"/>
              <a:t> nativa</a:t>
            </a:r>
            <a:r>
              <a:rPr lang="es-GT" dirty="0"/>
              <a:t>. </a:t>
            </a:r>
            <a:br>
              <a:rPr lang="es-GT" dirty="0"/>
            </a:br>
            <a:endParaRPr lang="es-GT" dirty="0"/>
          </a:p>
          <a:p>
            <a:pPr fontAlgn="base"/>
            <a:r>
              <a:rPr lang="es-GT" dirty="0"/>
              <a:t>Si quieres usar la apariencia pura y rapidez del sistema de cada móvil, mejor desarrollar la </a:t>
            </a:r>
            <a:r>
              <a:rPr lang="es-GT" b="1" dirty="0"/>
              <a:t>app en nativo</a:t>
            </a:r>
            <a:r>
              <a:rPr lang="es-GT" dirty="0"/>
              <a:t>.</a:t>
            </a:r>
          </a:p>
          <a:p>
            <a:endParaRPr lang="es-GT" dirty="0"/>
          </a:p>
        </p:txBody>
      </p:sp>
    </p:spTree>
    <p:extLst>
      <p:ext uri="{BB962C8B-B14F-4D97-AF65-F5344CB8AC3E}">
        <p14:creationId xmlns:p14="http://schemas.microsoft.com/office/powerpoint/2010/main" val="3145596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normAutofit/>
          </a:bodyPr>
          <a:lstStyle/>
          <a:p>
            <a:r>
              <a:rPr lang="es-GT" sz="9600" dirty="0" smtClean="0">
                <a:solidFill>
                  <a:srgbClr val="FF0000"/>
                </a:solidFill>
              </a:rPr>
              <a:t>      Sitios web</a:t>
            </a:r>
            <a:endParaRPr lang="es-GT" sz="9600" dirty="0">
              <a:solidFill>
                <a:srgbClr val="FF0000"/>
              </a:solidFill>
            </a:endParaRPr>
          </a:p>
        </p:txBody>
      </p:sp>
    </p:spTree>
    <p:extLst>
      <p:ext uri="{BB962C8B-B14F-4D97-AF65-F5344CB8AC3E}">
        <p14:creationId xmlns:p14="http://schemas.microsoft.com/office/powerpoint/2010/main" val="3928672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Default Theme</Template>
  <TotalTime>260</TotalTime>
  <Words>1427</Words>
  <Application>Microsoft Office PowerPoint</Application>
  <PresentationFormat>Panorámica</PresentationFormat>
  <Paragraphs>78</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Celestial</vt:lpstr>
      <vt:lpstr>Presentación de PowerPoint</vt:lpstr>
      <vt:lpstr>APLICACIONES HÍBRIDAS: ¿QUÉ SON Y CÓMO USARLAS? </vt:lpstr>
      <vt:lpstr>Presentación de PowerPoint</vt:lpstr>
      <vt:lpstr>Entonces, ¿por qué desarrollar un proyecto en una aplicación móvil híbrida? Aquí 3 razones:</vt:lpstr>
      <vt:lpstr>Ventajas del usos de las apicaciones hibridas</vt:lpstr>
      <vt:lpstr>Desventaja </vt:lpstr>
      <vt:lpstr>Algunos ejemplos de la aplicación hibridas. </vt:lpstr>
      <vt:lpstr>¿Qué es mejor desarrollar una aplicación nativa o híbrida?</vt:lpstr>
      <vt:lpstr>Presentación de PowerPoint</vt:lpstr>
      <vt:lpstr>Sitio web que es </vt:lpstr>
      <vt:lpstr>Presentación de PowerPoint</vt:lpstr>
      <vt:lpstr>Clasificación de Sitios Web</vt:lpstr>
      <vt:lpstr>Objetivos Generales </vt:lpstr>
      <vt:lpstr>Tipos de Sitios Web</vt:lpstr>
      <vt:lpstr>Algunos son</vt:lpstr>
      <vt:lpstr>blogs</vt:lpstr>
      <vt:lpstr>¿Porqué puede necesitar un sitio web?</vt:lpstr>
      <vt:lpstr>Ejemplos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5</cp:revision>
  <dcterms:created xsi:type="dcterms:W3CDTF">2019-05-30T13:50:38Z</dcterms:created>
  <dcterms:modified xsi:type="dcterms:W3CDTF">2019-05-30T18:10:54Z</dcterms:modified>
</cp:coreProperties>
</file>