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7"/>
  </p:notesMasterIdLst>
  <p:sldIdLst>
    <p:sldId id="257" r:id="rId5"/>
    <p:sldId id="259" r:id="rId6"/>
    <p:sldId id="270" r:id="rId7"/>
    <p:sldId id="263" r:id="rId8"/>
    <p:sldId id="264" r:id="rId9"/>
    <p:sldId id="265" r:id="rId10"/>
    <p:sldId id="267" r:id="rId11"/>
    <p:sldId id="266" r:id="rId12"/>
    <p:sldId id="261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7FA29-CA02-4EA8-BC46-AA7D9AA58906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AD19F-AAC1-40D3-AC76-CDF842371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92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https://docs.crewai.com/introduction</a:t>
            </a:r>
          </a:p>
          <a:p>
            <a:pPr algn="l"/>
            <a:br>
              <a:rPr lang="en-US" b="1" i="0" dirty="0">
                <a:effectLst/>
                <a:latin typeface="__Inter_e5ab12"/>
              </a:rPr>
            </a:br>
            <a:r>
              <a:rPr lang="en-US" b="1" i="0" dirty="0">
                <a:effectLst/>
                <a:latin typeface="__Inter_e5ab12"/>
              </a:rPr>
              <a:t>How It All Works Together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A5A1A1"/>
                </a:solidFill>
                <a:effectLst/>
                <a:latin typeface="__Inter_e5ab12"/>
              </a:rPr>
              <a:t>The </a:t>
            </a:r>
            <a:r>
              <a:rPr lang="en-US" b="1" i="0" dirty="0">
                <a:solidFill>
                  <a:srgbClr val="A5A1A1"/>
                </a:solidFill>
                <a:effectLst/>
                <a:latin typeface="__Inter_e5ab12"/>
              </a:rPr>
              <a:t>Crew</a:t>
            </a:r>
            <a:r>
              <a:rPr lang="en-US" b="0" i="0" dirty="0">
                <a:solidFill>
                  <a:srgbClr val="A5A1A1"/>
                </a:solidFill>
                <a:effectLst/>
                <a:latin typeface="__Inter_e5ab12"/>
              </a:rPr>
              <a:t> organizes the overall operation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A5A1A1"/>
                </a:solidFill>
                <a:effectLst/>
                <a:latin typeface="__Inter_e5ab12"/>
              </a:rPr>
              <a:t>AI Agents</a:t>
            </a:r>
            <a:r>
              <a:rPr lang="en-US" b="0" i="0" dirty="0">
                <a:solidFill>
                  <a:srgbClr val="A5A1A1"/>
                </a:solidFill>
                <a:effectLst/>
                <a:latin typeface="__Inter_e5ab12"/>
              </a:rPr>
              <a:t> work on their specialized tasks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A5A1A1"/>
                </a:solidFill>
                <a:effectLst/>
                <a:latin typeface="__Inter_e5ab12"/>
              </a:rPr>
              <a:t>The </a:t>
            </a:r>
            <a:r>
              <a:rPr lang="en-US" b="1" i="0" dirty="0">
                <a:solidFill>
                  <a:srgbClr val="A5A1A1"/>
                </a:solidFill>
                <a:effectLst/>
                <a:latin typeface="__Inter_e5ab12"/>
              </a:rPr>
              <a:t>Process</a:t>
            </a:r>
            <a:r>
              <a:rPr lang="en-US" b="0" i="0" dirty="0">
                <a:solidFill>
                  <a:srgbClr val="A5A1A1"/>
                </a:solidFill>
                <a:effectLst/>
                <a:latin typeface="__Inter_e5ab12"/>
              </a:rPr>
              <a:t> ensures smooth collaboration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A5A1A1"/>
                </a:solidFill>
                <a:effectLst/>
                <a:latin typeface="__Inter_e5ab12"/>
              </a:rPr>
              <a:t>Tasks</a:t>
            </a:r>
            <a:r>
              <a:rPr lang="en-US" b="0" i="0" dirty="0">
                <a:solidFill>
                  <a:srgbClr val="A5A1A1"/>
                </a:solidFill>
                <a:effectLst/>
                <a:latin typeface="__Inter_e5ab12"/>
              </a:rPr>
              <a:t> get completed to achieve the goal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AD19F-AAC1-40D3-AC76-CDF842371BF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05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https://community.openai.com/t/cheat-sheet-mastering-temperature-and-top-p-in-chatgpt-api/172683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AD19F-AAC1-40D3-AC76-CDF842371BF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22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rewai.com/concepts/agents" TargetMode="External"/><Relationship Id="rId2" Type="http://schemas.openxmlformats.org/officeDocument/2006/relationships/hyperlink" Target="https://www.bcg.com/capabilities/artificial-intelligence/ai-ag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openai.com/t/cheat-sheet-mastering-temperature-and-top-p-in-chatgpt-api/17268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AI Agents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Chan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2BD-763F-51FB-691F-006ED6C1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- Prompting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5782-74BF-56C3-51B2-793F61EA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Ensuring that the agent role, goal and backstory are align and specific to what the outcome is wanted from the agent</a:t>
            </a:r>
          </a:p>
          <a:p>
            <a:pPr lvl="1"/>
            <a:r>
              <a:rPr lang="en-US" dirty="0"/>
              <a:t>Would amount this to job description seen on </a:t>
            </a:r>
            <a:r>
              <a:rPr lang="en-US" dirty="0" err="1"/>
              <a:t>linkedin</a:t>
            </a:r>
            <a:r>
              <a:rPr lang="en-US" dirty="0"/>
              <a:t> or indeed on what you would expect for a certain role</a:t>
            </a:r>
          </a:p>
          <a:p>
            <a:pPr lvl="1"/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The task descriptions need to be very specific</a:t>
            </a:r>
          </a:p>
          <a:p>
            <a:pPr lvl="1">
              <a:buFontTx/>
              <a:buChar char="-"/>
            </a:pPr>
            <a:r>
              <a:rPr lang="en-US" dirty="0"/>
              <a:t>There is difficulty in maintaining consistency in agent builds, this can be mitigated to a point using proper prompting templates.</a:t>
            </a:r>
          </a:p>
        </p:txBody>
      </p:sp>
    </p:spTree>
    <p:extLst>
      <p:ext uri="{BB962C8B-B14F-4D97-AF65-F5344CB8AC3E}">
        <p14:creationId xmlns:p14="http://schemas.microsoft.com/office/powerpoint/2010/main" val="116216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E74-D4D4-8F5A-B9F6-47912F14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Ideas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2547-77D8-9A23-C2A6-A0038FD3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this crew to also look at other types of files such as excel, text, </a:t>
            </a:r>
            <a:r>
              <a:rPr lang="en-US" dirty="0" err="1"/>
              <a:t>powerpoints</a:t>
            </a:r>
            <a:endParaRPr lang="en-US" dirty="0"/>
          </a:p>
          <a:p>
            <a:r>
              <a:rPr lang="en-US" dirty="0"/>
              <a:t>SQL Agent - developing </a:t>
            </a:r>
            <a:r>
              <a:rPr lang="en-US" dirty="0" err="1"/>
              <a:t>sql</a:t>
            </a:r>
            <a:r>
              <a:rPr lang="en-US" dirty="0"/>
              <a:t> queries or </a:t>
            </a:r>
            <a:r>
              <a:rPr lang="en-US" dirty="0" err="1"/>
              <a:t>sql</a:t>
            </a:r>
            <a:r>
              <a:rPr lang="en-US" dirty="0"/>
              <a:t> translations</a:t>
            </a:r>
          </a:p>
          <a:p>
            <a:r>
              <a:rPr lang="en-US" dirty="0"/>
              <a:t>RAG search on confluence/</a:t>
            </a:r>
            <a:r>
              <a:rPr lang="en-US" dirty="0" err="1"/>
              <a:t>jira</a:t>
            </a:r>
            <a:endParaRPr lang="en-US" dirty="0"/>
          </a:p>
          <a:p>
            <a:r>
              <a:rPr lang="en-US" dirty="0"/>
              <a:t>Data discovery when linked to databases or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retrival</a:t>
            </a:r>
            <a:r>
              <a:rPr lang="en-US" dirty="0"/>
              <a:t>/visualization on data lineage</a:t>
            </a:r>
          </a:p>
          <a:p>
            <a:r>
              <a:rPr lang="en-US" dirty="0"/>
              <a:t>workflow searches with chatbot when linked to </a:t>
            </a:r>
            <a:r>
              <a:rPr lang="en-US" dirty="0" err="1"/>
              <a:t>github</a:t>
            </a:r>
            <a:r>
              <a:rPr lang="en-US" dirty="0"/>
              <a:t> to link templates or similar technologies to prevent building workflows from scratch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6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F033-9BBF-69D9-0AB3-30FCA620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CA21-894F-3EE4-B200-3ABA892E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https://www.bcg.com/capabilities/artificial-intelligence/ai-agents</a:t>
            </a:r>
            <a:endParaRPr lang="en-CA" dirty="0"/>
          </a:p>
          <a:p>
            <a:r>
              <a:rPr lang="en-CA" dirty="0">
                <a:hlinkClick r:id="rId3"/>
              </a:rPr>
              <a:t>https://docs.crewai.com/concepts/agents</a:t>
            </a:r>
            <a:endParaRPr lang="en-CA" dirty="0"/>
          </a:p>
          <a:p>
            <a:r>
              <a:rPr lang="en-CA" dirty="0">
                <a:hlinkClick r:id="rId4"/>
              </a:rPr>
              <a:t>https://community.openai.com/t/cheat-sheet-mastering-temperature-and-top-p-in-chatgpt-api/172683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38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BBE-283B-6DB9-9652-E7AC0DB8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37D1-7227-E6D2-E8A1-0BAE5E80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Terminologies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Multi-agent 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Use-case explanation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A20B4E-FE1C-5B49-34D7-10A2CD7991C5}"/>
              </a:ext>
            </a:extLst>
          </p:cNvPr>
          <p:cNvSpPr txBox="1">
            <a:spLocks/>
          </p:cNvSpPr>
          <p:nvPr/>
        </p:nvSpPr>
        <p:spPr>
          <a:xfrm>
            <a:off x="6126480" y="2108200"/>
            <a:ext cx="499872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Proof of Concept Demo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Learnings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Prompting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Future Developments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8108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82C2-531A-D06A-7B3A-B097D14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F8F4-9F61-DF46-F535-2C918A9D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427"/>
                </a:solidFill>
                <a:effectLst/>
                <a:latin typeface="henderson-bcg-sans"/>
              </a:rPr>
              <a:t>AI agents are artificial intelligence that use tools to accomplish goals. AI agents have the ability to remember across tasks and changing states; they can use one or more AI models to complete tasks; and they can decide when to access internal or external systems on a user’s behalf. This enables AI agents to make decisions and take actions autonomously with minimal human oversight.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722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A69D-34B1-023A-388B-7034159C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F7C2-FA9D-7F8C-9806-10CC3F3B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206070"/>
            <a:ext cx="4998720" cy="3663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1) Agent-centric interfaces</a:t>
            </a:r>
            <a:r>
              <a:rPr lang="en-US" sz="1600" dirty="0"/>
              <a:t>, including the protocols and APIs used to connect agents to users, databases, sensors, and other systems, allowing intelligent software agents to observe their environment. </a:t>
            </a:r>
          </a:p>
          <a:p>
            <a:pPr marL="0" indent="0">
              <a:buNone/>
            </a:pPr>
            <a:r>
              <a:rPr lang="en-US" sz="1600" b="1" dirty="0"/>
              <a:t>2) Memory module: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short-term memory for recent events and immediate 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long-term memory for factual knowledge, concepts, details of past conversations, and knowledge of how past tasks were performed. 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B46B5-BBDC-F8D7-3FC5-ED46B0230945}"/>
              </a:ext>
            </a:extLst>
          </p:cNvPr>
          <p:cNvSpPr txBox="1"/>
          <p:nvPr/>
        </p:nvSpPr>
        <p:spPr>
          <a:xfrm>
            <a:off x="6096000" y="2153973"/>
            <a:ext cx="563013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3) Profile module:</a:t>
            </a:r>
            <a:r>
              <a:rPr lang="en-US" sz="16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agent’s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Role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Goals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behavioral patterns</a:t>
            </a:r>
            <a:endParaRPr lang="en-US" sz="1600" b="1" dirty="0"/>
          </a:p>
          <a:p>
            <a:r>
              <a:rPr lang="en-US" sz="1600" b="1" dirty="0"/>
              <a:t>4) Planning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uses an LLM or SLM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takes observations from the environment, including memory and the agent’s profile, to assemble appropriate plans for an agent to take. </a:t>
            </a:r>
          </a:p>
          <a:p>
            <a:r>
              <a:rPr lang="en-US" sz="1600" b="1" dirty="0"/>
              <a:t>5) Action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APIs and system integrations that define the universe of actions available to the AI agent.</a:t>
            </a:r>
          </a:p>
        </p:txBody>
      </p:sp>
    </p:spTree>
    <p:extLst>
      <p:ext uri="{BB962C8B-B14F-4D97-AF65-F5344CB8AC3E}">
        <p14:creationId xmlns:p14="http://schemas.microsoft.com/office/powerpoint/2010/main" val="410626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A29F-1FFC-9EF1-0083-93B60515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Attributes in Crew AI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8399AC-082B-6D73-475B-4D7A871DF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725022"/>
              </p:ext>
            </p:extLst>
          </p:nvPr>
        </p:nvGraphicFramePr>
        <p:xfrm>
          <a:off x="1096963" y="2108200"/>
          <a:ext cx="10058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124456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721018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0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function and expertise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Guides decision making of the agent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6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Backstory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more context and personality for the agent to enrich interactions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0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model that powers the agent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6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Capabilities or functions available for agent to use(Defaults to empty list)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36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9592-270A-B6DE-89E8-78DB5C7E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Platform in Crew AI </a:t>
            </a:r>
            <a:endParaRPr lang="en-CA" dirty="0"/>
          </a:p>
        </p:txBody>
      </p:sp>
      <p:pic>
        <p:nvPicPr>
          <p:cNvPr id="1028" name="Picture 4" descr="CrewAI Framework Overview">
            <a:extLst>
              <a:ext uri="{FF2B5EF4-FFF2-40B4-BE49-F238E27FC236}">
                <a16:creationId xmlns:a16="http://schemas.microsoft.com/office/drawing/2014/main" id="{EA0326A1-0687-8537-D270-4A184C3C9A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8" y="2589734"/>
            <a:ext cx="3791699" cy="26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22A9C2-EC0C-9F44-2D28-810D1E83C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13565"/>
              </p:ext>
            </p:extLst>
          </p:nvPr>
        </p:nvGraphicFramePr>
        <p:xfrm>
          <a:off x="4460737" y="2039814"/>
          <a:ext cx="6694943" cy="391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55">
                  <a:extLst>
                    <a:ext uri="{9D8B030D-6E8A-4147-A177-3AD203B41FA5}">
                      <a16:colId xmlns:a16="http://schemas.microsoft.com/office/drawing/2014/main" val="4016868880"/>
                    </a:ext>
                  </a:extLst>
                </a:gridCol>
                <a:gridCol w="2625467">
                  <a:extLst>
                    <a:ext uri="{9D8B030D-6E8A-4147-A177-3AD203B41FA5}">
                      <a16:colId xmlns:a16="http://schemas.microsoft.com/office/drawing/2014/main" val="3915605030"/>
                    </a:ext>
                  </a:extLst>
                </a:gridCol>
                <a:gridCol w="2959121">
                  <a:extLst>
                    <a:ext uri="{9D8B030D-6E8A-4147-A177-3AD203B41FA5}">
                      <a16:colId xmlns:a16="http://schemas.microsoft.com/office/drawing/2014/main" val="1994414632"/>
                    </a:ext>
                  </a:extLst>
                </a:gridCol>
              </a:tblGrid>
              <a:tr h="25739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dirty="0">
                          <a:effectLst/>
                        </a:rPr>
                        <a:t>Component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>
                          <a:effectLst/>
                        </a:rPr>
                        <a:t>Key Features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86124783"/>
                  </a:ext>
                </a:extLst>
              </a:tr>
              <a:tr h="769564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1" dirty="0">
                          <a:effectLst/>
                        </a:rPr>
                        <a:t>Crew</a:t>
                      </a:r>
                      <a:endParaRPr lang="en-CA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100" dirty="0">
                          <a:effectLst/>
                        </a:rPr>
                        <a:t>The top-level 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• Manages AI agent teams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• Oversees workflows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• Ensures collaboration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• Delivers outcomes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74901"/>
                  </a:ext>
                </a:extLst>
              </a:tr>
              <a:tr h="913857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1">
                          <a:effectLst/>
                        </a:rPr>
                        <a:t>AI Agents</a:t>
                      </a:r>
                      <a:endParaRPr lang="en-CA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100" dirty="0">
                          <a:effectLst/>
                        </a:rPr>
                        <a:t>Specialized team members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• Have specific roles (researcher, writer)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• Use designated tools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• Can delegate tasks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• Make autonomous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44218"/>
                  </a:ext>
                </a:extLst>
              </a:tr>
              <a:tr h="1058150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1">
                          <a:effectLst/>
                        </a:rPr>
                        <a:t>Process</a:t>
                      </a:r>
                      <a:endParaRPr lang="en-CA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100" dirty="0">
                          <a:effectLst/>
                        </a:rPr>
                        <a:t>Workflow management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>
                          <a:effectLst/>
                        </a:rPr>
                        <a:t>• Defines collaboration patterns</a:t>
                      </a:r>
                      <a:br>
                        <a:rPr lang="en-CA" sz="1100">
                          <a:effectLst/>
                        </a:rPr>
                      </a:br>
                      <a:r>
                        <a:rPr lang="en-CA" sz="1100">
                          <a:effectLst/>
                        </a:rPr>
                        <a:t>• Controls task assignments</a:t>
                      </a:r>
                      <a:br>
                        <a:rPr lang="en-CA" sz="1100">
                          <a:effectLst/>
                        </a:rPr>
                      </a:br>
                      <a:r>
                        <a:rPr lang="en-CA" sz="1100">
                          <a:effectLst/>
                        </a:rPr>
                        <a:t>• Manages interactions</a:t>
                      </a:r>
                      <a:br>
                        <a:rPr lang="en-CA" sz="1100">
                          <a:effectLst/>
                        </a:rPr>
                      </a:br>
                      <a:r>
                        <a:rPr lang="en-CA" sz="1100">
                          <a:effectLst/>
                        </a:rPr>
                        <a:t>• Ensures efficient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344635"/>
                  </a:ext>
                </a:extLst>
              </a:tr>
              <a:tr h="913857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1">
                          <a:effectLst/>
                        </a:rPr>
                        <a:t>Tasks</a:t>
                      </a:r>
                      <a:endParaRPr lang="en-CA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100">
                          <a:effectLst/>
                        </a:rPr>
                        <a:t>Individual assignments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• Have clear objectives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• Use specific tools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• Feed into larger process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• Produce actionable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46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70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ve tips to make organising folders easier">
            <a:extLst>
              <a:ext uri="{FF2B5EF4-FFF2-40B4-BE49-F238E27FC236}">
                <a16:creationId xmlns:a16="http://schemas.microsoft.com/office/drawing/2014/main" id="{04E767C3-242D-E52B-4C87-364F207C5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80" y="2137317"/>
            <a:ext cx="2916624" cy="208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62547-DD8E-40A6-73A3-913A1210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E485A1-108D-4625-8115-23904BAC1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42" y="2715669"/>
            <a:ext cx="438280" cy="5390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0B1C7-A884-A873-BAAC-6363F2EAD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52" y="2715669"/>
            <a:ext cx="438280" cy="539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D3CA2C-D8B4-5C5E-A3FB-E814E5541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62" y="2715669"/>
            <a:ext cx="438280" cy="5390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32C1E5-311C-D855-4B42-173D9192F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32" y="3438236"/>
            <a:ext cx="438280" cy="5390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0F0D18-E10D-3784-8DCB-4ED685AA7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68" y="3438236"/>
            <a:ext cx="438280" cy="5390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BFA501-E488-FFA6-C9AF-66F4BA260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43" y="2922243"/>
            <a:ext cx="906521" cy="906521"/>
          </a:xfrm>
          <a:prstGeom prst="rect">
            <a:avLst/>
          </a:prstGeom>
        </p:spPr>
      </p:pic>
      <p:pic>
        <p:nvPicPr>
          <p:cNvPr id="20" name="Picture 14" descr="Free icon &quot;Microsoft PowerPoint icon&quot;">
            <a:extLst>
              <a:ext uri="{FF2B5EF4-FFF2-40B4-BE49-F238E27FC236}">
                <a16:creationId xmlns:a16="http://schemas.microsoft.com/office/drawing/2014/main" id="{6282F3E1-9266-51BE-8365-FF7383330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613" y="2975479"/>
            <a:ext cx="788745" cy="7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2BB85B-ABF2-EB4C-AC7C-24CAA61DE0A4}"/>
              </a:ext>
            </a:extLst>
          </p:cNvPr>
          <p:cNvCxnSpPr/>
          <p:nvPr/>
        </p:nvCxnSpPr>
        <p:spPr>
          <a:xfrm flipH="1" flipV="1">
            <a:off x="1982266" y="3107681"/>
            <a:ext cx="3689572" cy="32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6598AE-A8D1-693D-53CA-29660E5E0358}"/>
              </a:ext>
            </a:extLst>
          </p:cNvPr>
          <p:cNvCxnSpPr>
            <a:cxnSpLocks/>
          </p:cNvCxnSpPr>
          <p:nvPr/>
        </p:nvCxnSpPr>
        <p:spPr>
          <a:xfrm flipH="1" flipV="1">
            <a:off x="2839116" y="2998976"/>
            <a:ext cx="2832722" cy="42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2B9073-0A47-5B03-8950-493A197B3A80}"/>
              </a:ext>
            </a:extLst>
          </p:cNvPr>
          <p:cNvCxnSpPr/>
          <p:nvPr/>
        </p:nvCxnSpPr>
        <p:spPr>
          <a:xfrm flipH="1" flipV="1">
            <a:off x="3612942" y="2922243"/>
            <a:ext cx="2058896" cy="50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006065-2496-3BC5-5B3C-1EC62899B37C}"/>
              </a:ext>
            </a:extLst>
          </p:cNvPr>
          <p:cNvCxnSpPr>
            <a:endCxn id="17" idx="3"/>
          </p:cNvCxnSpPr>
          <p:nvPr/>
        </p:nvCxnSpPr>
        <p:spPr>
          <a:xfrm flipH="1">
            <a:off x="2335948" y="3419764"/>
            <a:ext cx="3335890" cy="28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9BD6F2-5E11-F76F-E60C-6039959CF131}"/>
              </a:ext>
            </a:extLst>
          </p:cNvPr>
          <p:cNvCxnSpPr>
            <a:endCxn id="16" idx="3"/>
          </p:cNvCxnSpPr>
          <p:nvPr/>
        </p:nvCxnSpPr>
        <p:spPr>
          <a:xfrm flipH="1">
            <a:off x="3206412" y="3419764"/>
            <a:ext cx="2465426" cy="28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FE3D1D-4B16-AB9A-89A1-AC8804EDC09A}"/>
              </a:ext>
            </a:extLst>
          </p:cNvPr>
          <p:cNvCxnSpPr>
            <a:stCxn id="19" idx="3"/>
          </p:cNvCxnSpPr>
          <p:nvPr/>
        </p:nvCxnSpPr>
        <p:spPr>
          <a:xfrm flipV="1">
            <a:off x="6398364" y="3369852"/>
            <a:ext cx="1664981" cy="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62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9CF2-ECD9-63EF-0AEA-9A8E7809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</a:t>
            </a:r>
            <a:endParaRPr lang="en-CA" dirty="0"/>
          </a:p>
        </p:txBody>
      </p:sp>
      <p:pic>
        <p:nvPicPr>
          <p:cNvPr id="3076" name="Picture 4" descr="Icon Agent Symbol PNG Transparent Background, Free Download #1996 -  FreeIconsPNG">
            <a:extLst>
              <a:ext uri="{FF2B5EF4-FFF2-40B4-BE49-F238E27FC236}">
                <a16:creationId xmlns:a16="http://schemas.microsoft.com/office/drawing/2014/main" id="{1B7F8BE9-48AF-4452-8B8F-73D5936D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96" y="2909434"/>
            <a:ext cx="707113" cy="70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con Agent Symbol PNG Transparent Background, Free Download #1996 -  FreeIconsPNG">
            <a:extLst>
              <a:ext uri="{FF2B5EF4-FFF2-40B4-BE49-F238E27FC236}">
                <a16:creationId xmlns:a16="http://schemas.microsoft.com/office/drawing/2014/main" id="{4915800D-ED91-80C7-ED92-056E4130F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156" y="2909433"/>
            <a:ext cx="707113" cy="70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ve tips to make organising folders easier">
            <a:extLst>
              <a:ext uri="{FF2B5EF4-FFF2-40B4-BE49-F238E27FC236}">
                <a16:creationId xmlns:a16="http://schemas.microsoft.com/office/drawing/2014/main" id="{4928AF6D-FAB0-CFD9-9DA7-5F8C812E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45555"/>
            <a:ext cx="2916624" cy="208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BAEE41FB-8C78-6C53-BC03-26E28CAA5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42" y="2723907"/>
            <a:ext cx="438280" cy="539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B0B59-859B-7EF8-A847-E2CDDE529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52" y="2723907"/>
            <a:ext cx="438280" cy="539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19431E-1E73-7110-68FA-48A9DFA13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62" y="2723907"/>
            <a:ext cx="438280" cy="539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989546-A19E-F213-8140-0E68F2BFB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2" y="3446474"/>
            <a:ext cx="438280" cy="539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4D8D83-2191-E9B5-4FFC-F802DC13E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68" y="3446474"/>
            <a:ext cx="438280" cy="539084"/>
          </a:xfrm>
          <a:prstGeom prst="rect">
            <a:avLst/>
          </a:prstGeom>
        </p:spPr>
      </p:pic>
      <p:pic>
        <p:nvPicPr>
          <p:cNvPr id="3086" name="Picture 14" descr="Free icon &quot;Microsoft PowerPoint icon&quot;">
            <a:extLst>
              <a:ext uri="{FF2B5EF4-FFF2-40B4-BE49-F238E27FC236}">
                <a16:creationId xmlns:a16="http://schemas.microsoft.com/office/drawing/2014/main" id="{9A8F42B1-1A5E-4C80-EA16-8E7EA1DE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259" y="4478528"/>
            <a:ext cx="788745" cy="7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643ADA-15C5-3655-A953-B457B0421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43" y="4419641"/>
            <a:ext cx="906521" cy="906521"/>
          </a:xfrm>
          <a:prstGeom prst="rect">
            <a:avLst/>
          </a:prstGeom>
        </p:spPr>
      </p:pic>
      <p:pic>
        <p:nvPicPr>
          <p:cNvPr id="3088" name="Picture 16" descr="Txt - Free files and folders icons">
            <a:extLst>
              <a:ext uri="{FF2B5EF4-FFF2-40B4-BE49-F238E27FC236}">
                <a16:creationId xmlns:a16="http://schemas.microsoft.com/office/drawing/2014/main" id="{7AEDAFCB-E2DE-3D64-848F-01CE8FBA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61" y="2872686"/>
            <a:ext cx="739087" cy="73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563C2B-21B2-3970-2C5B-19992AFCCA02}"/>
              </a:ext>
            </a:extLst>
          </p:cNvPr>
          <p:cNvCxnSpPr>
            <a:stCxn id="9" idx="3"/>
          </p:cNvCxnSpPr>
          <p:nvPr/>
        </p:nvCxnSpPr>
        <p:spPr>
          <a:xfrm>
            <a:off x="1929922" y="2993449"/>
            <a:ext cx="2801938" cy="26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24D127-D1DA-B482-1CB0-24F46E989C79}"/>
              </a:ext>
            </a:extLst>
          </p:cNvPr>
          <p:cNvCxnSpPr/>
          <p:nvPr/>
        </p:nvCxnSpPr>
        <p:spPr>
          <a:xfrm>
            <a:off x="2774732" y="2909433"/>
            <a:ext cx="1976311" cy="24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B44B83-B83A-432F-FE82-F20E1EE933C2}"/>
              </a:ext>
            </a:extLst>
          </p:cNvPr>
          <p:cNvCxnSpPr/>
          <p:nvPr/>
        </p:nvCxnSpPr>
        <p:spPr>
          <a:xfrm>
            <a:off x="3619542" y="2872686"/>
            <a:ext cx="1195254" cy="12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1E8A5C-7727-D074-B8D7-F40D000D227E}"/>
              </a:ext>
            </a:extLst>
          </p:cNvPr>
          <p:cNvCxnSpPr/>
          <p:nvPr/>
        </p:nvCxnSpPr>
        <p:spPr>
          <a:xfrm flipV="1">
            <a:off x="2410691" y="3491345"/>
            <a:ext cx="2270014" cy="32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19CD79-4034-C2BC-C3E9-F22F154F2022}"/>
              </a:ext>
            </a:extLst>
          </p:cNvPr>
          <p:cNvCxnSpPr/>
          <p:nvPr/>
        </p:nvCxnSpPr>
        <p:spPr>
          <a:xfrm flipV="1">
            <a:off x="3286724" y="3683178"/>
            <a:ext cx="1445136" cy="15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DD0C1-EA3C-4053-803B-DCDDD012FAC8}"/>
              </a:ext>
            </a:extLst>
          </p:cNvPr>
          <p:cNvCxnSpPr>
            <a:endCxn id="7" idx="1"/>
          </p:cNvCxnSpPr>
          <p:nvPr/>
        </p:nvCxnSpPr>
        <p:spPr>
          <a:xfrm flipV="1">
            <a:off x="5582316" y="3262990"/>
            <a:ext cx="571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AAE8A7-4681-3F18-5E60-6EE844AA1D8E}"/>
              </a:ext>
            </a:extLst>
          </p:cNvPr>
          <p:cNvCxnSpPr/>
          <p:nvPr/>
        </p:nvCxnSpPr>
        <p:spPr>
          <a:xfrm>
            <a:off x="7014663" y="3312302"/>
            <a:ext cx="563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C0CDA7-C00E-F232-A96F-4A24F55A2FC4}"/>
              </a:ext>
            </a:extLst>
          </p:cNvPr>
          <p:cNvCxnSpPr/>
          <p:nvPr/>
        </p:nvCxnSpPr>
        <p:spPr>
          <a:xfrm flipV="1">
            <a:off x="8037768" y="3683178"/>
            <a:ext cx="0" cy="55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779C41-F8AE-4C6C-090D-35C35684CD20}"/>
              </a:ext>
            </a:extLst>
          </p:cNvPr>
          <p:cNvCxnSpPr>
            <a:stCxn id="16" idx="3"/>
          </p:cNvCxnSpPr>
          <p:nvPr/>
        </p:nvCxnSpPr>
        <p:spPr>
          <a:xfrm>
            <a:off x="8484964" y="4872902"/>
            <a:ext cx="1189772" cy="1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ED8-5591-D529-9D94-3AE9D1B4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- Temperature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DA6D-5733-E53B-7203-869CE251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Temperature: parameter that controls the “creativity” or randomness of text</a:t>
            </a:r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5C4773-EB86-97C5-C6EA-3B3574AA9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91244"/>
              </p:ext>
            </p:extLst>
          </p:nvPr>
        </p:nvGraphicFramePr>
        <p:xfrm>
          <a:off x="1161441" y="2535940"/>
          <a:ext cx="10675656" cy="283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729">
                  <a:extLst>
                    <a:ext uri="{9D8B030D-6E8A-4147-A177-3AD203B41FA5}">
                      <a16:colId xmlns:a16="http://schemas.microsoft.com/office/drawing/2014/main" val="1090275246"/>
                    </a:ext>
                  </a:extLst>
                </a:gridCol>
                <a:gridCol w="1509386">
                  <a:extLst>
                    <a:ext uri="{9D8B030D-6E8A-4147-A177-3AD203B41FA5}">
                      <a16:colId xmlns:a16="http://schemas.microsoft.com/office/drawing/2014/main" val="210261814"/>
                    </a:ext>
                  </a:extLst>
                </a:gridCol>
                <a:gridCol w="6275541">
                  <a:extLst>
                    <a:ext uri="{9D8B030D-6E8A-4147-A177-3AD203B41FA5}">
                      <a16:colId xmlns:a16="http://schemas.microsoft.com/office/drawing/2014/main" val="790268322"/>
                    </a:ext>
                  </a:extLst>
                </a:gridCol>
              </a:tblGrid>
              <a:tr h="165773">
                <a:tc>
                  <a:txBody>
                    <a:bodyPr/>
                    <a:lstStyle/>
                    <a:p>
                      <a:pPr algn="l"/>
                      <a:r>
                        <a:rPr lang="en-CA" b="1" dirty="0">
                          <a:effectLst/>
                        </a:rPr>
                        <a:t>Use Case</a:t>
                      </a:r>
                    </a:p>
                  </a:txBody>
                  <a:tcPr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>
                          <a:effectLst/>
                        </a:rPr>
                        <a:t>Temperature</a:t>
                      </a:r>
                    </a:p>
                  </a:txBody>
                  <a:tcPr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>
                          <a:effectLst/>
                        </a:rPr>
                        <a:t>Description</a:t>
                      </a:r>
                    </a:p>
                  </a:txBody>
                  <a:tcPr marB="19050" anchor="ctr"/>
                </a:tc>
                <a:extLst>
                  <a:ext uri="{0D108BD9-81ED-4DB2-BD59-A6C34878D82A}">
                    <a16:rowId xmlns:a16="http://schemas.microsoft.com/office/drawing/2014/main" val="1252396256"/>
                  </a:ext>
                </a:extLst>
              </a:tr>
              <a:tr h="1100805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Code Generation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0.2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Generates code that adheres to established patterns and conventions. Output is more deterministic and focused. Useful for generating syntactically correct code.</a:t>
                      </a:r>
                    </a:p>
                  </a:txBody>
                  <a:tcPr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066215820"/>
                  </a:ext>
                </a:extLst>
              </a:tr>
              <a:tr h="69848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Creative Writing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0.7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Generates creative and diverse text for storytelling. Output is more exploratory and less constrained by patterns.</a:t>
                      </a:r>
                    </a:p>
                  </a:txBody>
                  <a:tcPr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992021682"/>
                  </a:ext>
                </a:extLst>
              </a:tr>
              <a:tr h="69848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Chatbot Responses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0.5</a:t>
                      </a:r>
                    </a:p>
                  </a:txBody>
                  <a:tcPr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Generates conversational responses that balance coherence and diversity. Output is more natural and engaging.</a:t>
                      </a:r>
                    </a:p>
                  </a:txBody>
                  <a:tcPr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95015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3547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{048E5513-4FB7-488C-A583-3E183BC35F7E}tf56160789_win32</Template>
  <TotalTime>190</TotalTime>
  <Words>718</Words>
  <Application>Microsoft Office PowerPoint</Application>
  <PresentationFormat>Widescreen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__Inter_e5ab12</vt:lpstr>
      <vt:lpstr>Arial</vt:lpstr>
      <vt:lpstr>Bookman Old Style</vt:lpstr>
      <vt:lpstr>Calibri</vt:lpstr>
      <vt:lpstr>Franklin Gothic Book</vt:lpstr>
      <vt:lpstr>henderson-bcg-sans</vt:lpstr>
      <vt:lpstr>Custom</vt:lpstr>
      <vt:lpstr>AI Agents</vt:lpstr>
      <vt:lpstr>Agenda</vt:lpstr>
      <vt:lpstr>Definition</vt:lpstr>
      <vt:lpstr>Components</vt:lpstr>
      <vt:lpstr>Agent Attributes in Crew AI</vt:lpstr>
      <vt:lpstr>Multi-Agent Platform in Crew AI </vt:lpstr>
      <vt:lpstr>Use-case </vt:lpstr>
      <vt:lpstr>Proof of Concept Demo</vt:lpstr>
      <vt:lpstr>Learnings - Temperature</vt:lpstr>
      <vt:lpstr>Learning - Prompting</vt:lpstr>
      <vt:lpstr>Future Development Ideas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Chan</dc:creator>
  <cp:lastModifiedBy>Gabriel Chan</cp:lastModifiedBy>
  <cp:revision>4</cp:revision>
  <dcterms:created xsi:type="dcterms:W3CDTF">2025-02-11T22:42:05Z</dcterms:created>
  <dcterms:modified xsi:type="dcterms:W3CDTF">2025-02-12T01:52:19Z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