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6"/>
  </p:notesMasterIdLst>
  <p:sldIdLst>
    <p:sldId id="257" r:id="rId5"/>
    <p:sldId id="259" r:id="rId6"/>
    <p:sldId id="263" r:id="rId7"/>
    <p:sldId id="264" r:id="rId8"/>
    <p:sldId id="265" r:id="rId9"/>
    <p:sldId id="267" r:id="rId10"/>
    <p:sldId id="266" r:id="rId11"/>
    <p:sldId id="261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7FA29-CA02-4EA8-BC46-AA7D9AA58906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AD19F-AAC1-40D3-AC76-CDF842371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92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https://www.bcg.com/capabilities/artificial-intelligence/ai-agents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AD19F-AAC1-40D3-AC76-CDF842371BF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05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https://community.openai.com/t/cheat-sheet-mastering-temperature-and-top-p-in-chatgpt-api/172683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AD19F-AAC1-40D3-AC76-CDF842371BF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22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D599C-99F7-898F-CDCA-06284EF82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12129A-67DB-3DFF-4F09-7083D682C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B46447-A7D9-8A4C-BBD2-7D853C5EE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https://community.openai.com/t/cheat-sheet-mastering-temperature-and-top-p-in-chatgpt-api/172683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997A6-6454-BEFB-09A3-5F520D378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AD19F-AAC1-40D3-AC76-CDF842371BF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45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AI Agents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Gabriel Chan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E74-D4D4-8F5A-B9F6-47912F14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Ideas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2547-77D8-9A23-C2A6-A0038FD3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6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F033-9BBF-69D9-0AB3-30FCA620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CA21-894F-3EE4-B200-3ABA892E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89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CBBE-283B-6DB9-9652-E7AC0DB8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37D1-7227-E6D2-E8A1-0BAE5E80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AI Agents Definition</a:t>
            </a:r>
          </a:p>
          <a:p>
            <a:r>
              <a:rPr lang="en-US" dirty="0"/>
              <a:t>2. Working AI Agents Terminologies</a:t>
            </a:r>
          </a:p>
          <a:p>
            <a:r>
              <a:rPr lang="en-US" dirty="0"/>
              <a:t>3. AI Agents Multi-agent platforms</a:t>
            </a:r>
          </a:p>
          <a:p>
            <a:r>
              <a:rPr lang="en-US" dirty="0"/>
              <a:t>4. Use-case explanation</a:t>
            </a:r>
          </a:p>
          <a:p>
            <a:r>
              <a:rPr lang="en-US" dirty="0"/>
              <a:t>5. Demo</a:t>
            </a:r>
          </a:p>
          <a:p>
            <a:r>
              <a:rPr lang="en-US" dirty="0"/>
              <a:t>6. Learnings</a:t>
            </a:r>
          </a:p>
          <a:p>
            <a:pPr lvl="1"/>
            <a:r>
              <a:rPr lang="en-US" dirty="0"/>
              <a:t>5.1 Temperature</a:t>
            </a:r>
          </a:p>
          <a:p>
            <a:pPr lvl="1"/>
            <a:r>
              <a:rPr lang="en-US" dirty="0"/>
              <a:t>5.2 Prompting</a:t>
            </a:r>
          </a:p>
          <a:p>
            <a:r>
              <a:rPr lang="en-US" dirty="0"/>
              <a:t>7. Future Developments</a:t>
            </a:r>
          </a:p>
          <a:p>
            <a:r>
              <a:rPr lang="en-US" dirty="0"/>
              <a:t>8. References</a:t>
            </a:r>
          </a:p>
        </p:txBody>
      </p:sp>
    </p:spTree>
    <p:extLst>
      <p:ext uri="{BB962C8B-B14F-4D97-AF65-F5344CB8AC3E}">
        <p14:creationId xmlns:p14="http://schemas.microsoft.com/office/powerpoint/2010/main" val="308108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A69D-34B1-023A-388B-7034159C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Agents Definition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F7C2-FA9D-7F8C-9806-10CC3F3B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AI agents vary in implementation but tend to have five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Agent-centric interfaces</a:t>
            </a:r>
            <a:r>
              <a:rPr lang="en-US" dirty="0"/>
              <a:t>, including the protocols and APIs used to connect agents to users, databases, sensors, and other systems, allowing intelligent software agents to observe their environment.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Memory module: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short-term memory for recent events and immediate context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long-term memory for factual knowledge, concepts, details of past conversations, and knowledge of how past tasks were performed.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Profile module: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agent’s attributes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Role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Goals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behavioral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Planning module: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uses an LLM or SLM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takes observations from the environment, including memory and the agent’s profile, to assemble appropriate plans for an agent to take.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 module: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APIs and system integrations that define the universe of actions available to the AI agent.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626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A29F-1FFC-9EF1-0083-93B60515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AI Agents Terminology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6EAC-5010-D53D-7ACB-E65FCAC3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36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9592-270A-B6DE-89E8-78DB5C7E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Agents Multi-Agent Platform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6150-217A-84C1-5286-5E0C00C0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270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2547-DD8E-40A6-73A3-913A1210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Agents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2D8B-8E36-CD84-4FF5-C2B7C382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62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9CF2-ECD9-63EF-0AEA-9A8E7809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agents Proof of Concept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BCB3-376A-3FEB-A419-6EE6CFDCB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out 2 agents and what is going to get done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404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4ED8-5591-D529-9D94-3AE9D1B4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- Temperature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DA6D-5733-E53B-7203-869CE251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Temperature: parameter that controls the “creativity” or randomness of text</a:t>
            </a:r>
          </a:p>
          <a:p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5C4773-EB86-97C5-C6EA-3B3574AA9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91244"/>
              </p:ext>
            </p:extLst>
          </p:nvPr>
        </p:nvGraphicFramePr>
        <p:xfrm>
          <a:off x="1161441" y="2535940"/>
          <a:ext cx="10675656" cy="2836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729">
                  <a:extLst>
                    <a:ext uri="{9D8B030D-6E8A-4147-A177-3AD203B41FA5}">
                      <a16:colId xmlns:a16="http://schemas.microsoft.com/office/drawing/2014/main" val="1090275246"/>
                    </a:ext>
                  </a:extLst>
                </a:gridCol>
                <a:gridCol w="1509386">
                  <a:extLst>
                    <a:ext uri="{9D8B030D-6E8A-4147-A177-3AD203B41FA5}">
                      <a16:colId xmlns:a16="http://schemas.microsoft.com/office/drawing/2014/main" val="210261814"/>
                    </a:ext>
                  </a:extLst>
                </a:gridCol>
                <a:gridCol w="6275541">
                  <a:extLst>
                    <a:ext uri="{9D8B030D-6E8A-4147-A177-3AD203B41FA5}">
                      <a16:colId xmlns:a16="http://schemas.microsoft.com/office/drawing/2014/main" val="790268322"/>
                    </a:ext>
                  </a:extLst>
                </a:gridCol>
              </a:tblGrid>
              <a:tr h="165773">
                <a:tc>
                  <a:txBody>
                    <a:bodyPr/>
                    <a:lstStyle/>
                    <a:p>
                      <a:pPr algn="l"/>
                      <a:r>
                        <a:rPr lang="en-CA" b="1" dirty="0">
                          <a:effectLst/>
                        </a:rPr>
                        <a:t>Use Case</a:t>
                      </a:r>
                    </a:p>
                  </a:txBody>
                  <a:tcPr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b="1">
                          <a:effectLst/>
                        </a:rPr>
                        <a:t>Temperature</a:t>
                      </a:r>
                    </a:p>
                  </a:txBody>
                  <a:tcPr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b="1" dirty="0">
                          <a:effectLst/>
                        </a:rPr>
                        <a:t>Description</a:t>
                      </a:r>
                    </a:p>
                  </a:txBody>
                  <a:tcPr marB="19050" anchor="ctr"/>
                </a:tc>
                <a:extLst>
                  <a:ext uri="{0D108BD9-81ED-4DB2-BD59-A6C34878D82A}">
                    <a16:rowId xmlns:a16="http://schemas.microsoft.com/office/drawing/2014/main" val="1252396256"/>
                  </a:ext>
                </a:extLst>
              </a:tr>
              <a:tr h="1100805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Code Generation</a:t>
                      </a:r>
                    </a:p>
                  </a:txBody>
                  <a:tcPr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0.2</a:t>
                      </a:r>
                    </a:p>
                  </a:txBody>
                  <a:tcPr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Generates code that adheres to established patterns and conventions. Output is more deterministic and focused. Useful for generating syntactically correct code.</a:t>
                      </a:r>
                    </a:p>
                  </a:txBody>
                  <a:tcPr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066215820"/>
                  </a:ext>
                </a:extLst>
              </a:tr>
              <a:tr h="69848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Creative Writing</a:t>
                      </a:r>
                    </a:p>
                  </a:txBody>
                  <a:tcPr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0.7</a:t>
                      </a:r>
                    </a:p>
                  </a:txBody>
                  <a:tcPr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Generates creative and diverse text for storytelling. Output is more exploratory and less constrained by patterns.</a:t>
                      </a:r>
                    </a:p>
                  </a:txBody>
                  <a:tcPr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992021682"/>
                  </a:ext>
                </a:extLst>
              </a:tr>
              <a:tr h="69848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Chatbot Responses</a:t>
                      </a:r>
                    </a:p>
                  </a:txBody>
                  <a:tcPr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0.5</a:t>
                      </a:r>
                    </a:p>
                  </a:txBody>
                  <a:tcPr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Generates conversational responses that balance coherence and diversity. Output is more natural and engaging.</a:t>
                      </a:r>
                    </a:p>
                  </a:txBody>
                  <a:tcPr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95015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35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D3595-E40E-274C-4C06-0CC0D746D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20CC-0960-33C7-1EFB-7BF3F983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– Prompting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10F1D-A3D3-C5AD-9FC3-6B6EF305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16762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{048E5513-4FB7-488C-A583-3E183BC35F7E}tf56160789_win32</Template>
  <TotalTime>90</TotalTime>
  <Words>345</Words>
  <Application>Microsoft Office PowerPoint</Application>
  <PresentationFormat>Widescreen</PresentationFormat>
  <Paragraphs>57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Custom</vt:lpstr>
      <vt:lpstr>AI Agents</vt:lpstr>
      <vt:lpstr>Agenda</vt:lpstr>
      <vt:lpstr>AI Agents Definition</vt:lpstr>
      <vt:lpstr>Working AI Agents Terminology</vt:lpstr>
      <vt:lpstr>AI Agents Multi-Agent Platform </vt:lpstr>
      <vt:lpstr>AI Agents </vt:lpstr>
      <vt:lpstr>AI agents Proof of Concept</vt:lpstr>
      <vt:lpstr>Learnings - Temperature</vt:lpstr>
      <vt:lpstr>Learnings – Prompting</vt:lpstr>
      <vt:lpstr>Future Development Ideas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Chan</dc:creator>
  <cp:lastModifiedBy>Gabriel Chan</cp:lastModifiedBy>
  <cp:revision>1</cp:revision>
  <dcterms:created xsi:type="dcterms:W3CDTF">2025-02-11T22:42:05Z</dcterms:created>
  <dcterms:modified xsi:type="dcterms:W3CDTF">2025-02-12T00:12:46Z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