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9" r:id="rId3"/>
    <p:sldId id="263" r:id="rId4"/>
    <p:sldId id="262" r:id="rId5"/>
    <p:sldId id="265" r:id="rId6"/>
    <p:sldId id="264" r:id="rId7"/>
    <p:sldId id="270" r:id="rId8"/>
    <p:sldId id="271" r:id="rId9"/>
    <p:sldId id="269" r:id="rId10"/>
    <p:sldId id="274" r:id="rId11"/>
    <p:sldId id="272" r:id="rId12"/>
    <p:sldId id="275" r:id="rId13"/>
    <p:sldId id="285" r:id="rId14"/>
    <p:sldId id="286" r:id="rId15"/>
    <p:sldId id="287" r:id="rId16"/>
    <p:sldId id="288" r:id="rId17"/>
    <p:sldId id="276" r:id="rId18"/>
    <p:sldId id="278" r:id="rId19"/>
    <p:sldId id="282" r:id="rId20"/>
    <p:sldId id="283" r:id="rId21"/>
    <p:sldId id="284" r:id="rId22"/>
    <p:sldId id="280" r:id="rId23"/>
    <p:sldId id="281" r:id="rId24"/>
    <p:sldId id="266" r:id="rId25"/>
    <p:sldId id="27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2069B5-79FD-418D-B6B1-F2ADCCC8403E}">
          <p14:sldIdLst>
            <p14:sldId id="256"/>
            <p14:sldId id="259"/>
            <p14:sldId id="263"/>
            <p14:sldId id="262"/>
            <p14:sldId id="265"/>
            <p14:sldId id="264"/>
            <p14:sldId id="270"/>
            <p14:sldId id="271"/>
            <p14:sldId id="269"/>
            <p14:sldId id="274"/>
            <p14:sldId id="272"/>
            <p14:sldId id="275"/>
            <p14:sldId id="285"/>
            <p14:sldId id="286"/>
            <p14:sldId id="287"/>
            <p14:sldId id="288"/>
            <p14:sldId id="276"/>
            <p14:sldId id="278"/>
            <p14:sldId id="282"/>
            <p14:sldId id="283"/>
            <p14:sldId id="284"/>
            <p14:sldId id="280"/>
            <p14:sldId id="281"/>
            <p14:sldId id="266"/>
          </p14:sldIdLst>
        </p14:section>
        <p14:section name="Extra" id="{326AA4A9-BB8D-443F-BDF8-33830EAE4137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588" y="-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20BE4-DCDE-4560-9C87-C63AC781DE04}" type="datetimeFigureOut">
              <a:rPr lang="en-CA" smtClean="0"/>
              <a:t>2025-10-26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31591-3019-4E12-8844-3E626E9F68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1384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should be in a </a:t>
            </a:r>
            <a:r>
              <a:rPr lang="en-US" dirty="0" err="1"/>
              <a:t>json</a:t>
            </a:r>
            <a:r>
              <a:rPr lang="en-US" dirty="0"/>
              <a:t>/</a:t>
            </a:r>
            <a:r>
              <a:rPr lang="en-US" dirty="0" err="1"/>
              <a:t>yaml</a:t>
            </a:r>
            <a:r>
              <a:rPr lang="en-US" dirty="0"/>
              <a:t> format to use to validate against when doing pipeline integration and monitoring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31591-3019-4E12-8844-3E626E9F68D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037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12404-D805-B456-08D2-7F5A1189D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246805-329F-88EF-FB94-B7B18247E3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2CA80A-8414-D9A8-DC47-D0C9EF1E78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should be in a </a:t>
            </a:r>
            <a:r>
              <a:rPr lang="en-US" dirty="0" err="1"/>
              <a:t>json</a:t>
            </a:r>
            <a:r>
              <a:rPr lang="en-US" dirty="0"/>
              <a:t>/</a:t>
            </a:r>
            <a:r>
              <a:rPr lang="en-US" dirty="0" err="1"/>
              <a:t>yaml</a:t>
            </a:r>
            <a:r>
              <a:rPr lang="en-US" dirty="0"/>
              <a:t> format to use to validate against when doing pipeline integration and monitoring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8588A-719E-8064-2E1F-20DBC10502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31591-3019-4E12-8844-3E626E9F68D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9729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72A4D-B0BC-A27C-EB61-C460600E8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1D3225-0834-3159-D825-8B3E2CFB39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CBEDF4-5048-E52B-5CCE-6CE044512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should be in a </a:t>
            </a:r>
            <a:r>
              <a:rPr lang="en-US" dirty="0" err="1"/>
              <a:t>json</a:t>
            </a:r>
            <a:r>
              <a:rPr lang="en-US" dirty="0"/>
              <a:t>/</a:t>
            </a:r>
            <a:r>
              <a:rPr lang="en-US" dirty="0" err="1"/>
              <a:t>yaml</a:t>
            </a:r>
            <a:r>
              <a:rPr lang="en-US" dirty="0"/>
              <a:t> format to use to validate against when doing pipeline integration and monitoring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D98CB-20C7-03AA-A39D-32E3808E36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31591-3019-4E12-8844-3E626E9F68D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398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8A5AD-0D00-7938-F5C1-B3BF0492B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22950F-0FEA-3438-16E3-CE8DCA0767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5968EB-A452-8604-218B-7D647628DC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should be in a </a:t>
            </a:r>
            <a:r>
              <a:rPr lang="en-US" dirty="0" err="1"/>
              <a:t>json</a:t>
            </a:r>
            <a:r>
              <a:rPr lang="en-US" dirty="0"/>
              <a:t>/</a:t>
            </a:r>
            <a:r>
              <a:rPr lang="en-US" dirty="0" err="1"/>
              <a:t>yaml</a:t>
            </a:r>
            <a:r>
              <a:rPr lang="en-US" dirty="0"/>
              <a:t> format to use to validate against when doing pipeline integration and monitoring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ECB46-F3F1-DE54-A48E-D9895E6247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31591-3019-4E12-8844-3E626E9F68D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3764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1FF64-4531-370C-667F-5BC143BE1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EE3637-C90C-5044-12C0-E2232D0C61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754D47-5CF0-8602-D233-D4B6DAAEE9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should be in a </a:t>
            </a:r>
            <a:r>
              <a:rPr lang="en-US" dirty="0" err="1"/>
              <a:t>json</a:t>
            </a:r>
            <a:r>
              <a:rPr lang="en-US" dirty="0"/>
              <a:t>/</a:t>
            </a:r>
            <a:r>
              <a:rPr lang="en-US" dirty="0" err="1"/>
              <a:t>yaml</a:t>
            </a:r>
            <a:r>
              <a:rPr lang="en-US" dirty="0"/>
              <a:t> format to use to validate against when doing pipeline integration and monitoring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E7126-C7F5-28B5-6DB8-075A5848F4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31591-3019-4E12-8844-3E626E9F68D7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113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more towards orders and menus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31591-3019-4E12-8844-3E626E9F68D7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4783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use </a:t>
            </a:r>
            <a:r>
              <a:rPr lang="en-US" dirty="0" err="1"/>
              <a:t>aws</a:t>
            </a:r>
            <a:r>
              <a:rPr lang="en-US" dirty="0"/>
              <a:t> glue </a:t>
            </a:r>
            <a:r>
              <a:rPr lang="en-US" dirty="0" err="1"/>
              <a:t>dynamicframe</a:t>
            </a:r>
            <a:r>
              <a:rPr lang="en-US" dirty="0"/>
              <a:t> method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31591-3019-4E12-8844-3E626E9F68D7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1162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C361D-AA32-73BE-9543-CB6635A5C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938578-46DE-1819-2BA2-0C85468507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3C4CA2-6908-2466-F830-AD37DE1F09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should be in a </a:t>
            </a:r>
            <a:r>
              <a:rPr lang="en-US" dirty="0" err="1"/>
              <a:t>json</a:t>
            </a:r>
            <a:r>
              <a:rPr lang="en-US" dirty="0"/>
              <a:t>/</a:t>
            </a:r>
            <a:r>
              <a:rPr lang="en-US" dirty="0" err="1"/>
              <a:t>yaml</a:t>
            </a:r>
            <a:r>
              <a:rPr lang="en-US" dirty="0"/>
              <a:t> format to use to validate against when doing pipeline integration and monitoring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72DD9-6F61-3FB0-C738-34CF320D77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31591-3019-4E12-8844-3E626E9F68D7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579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0E8A1-E103-41F3-B59E-BB94ABD93300}" type="datetimeFigureOut">
              <a:rPr lang="en-CA" smtClean="0"/>
              <a:t>2025-10-26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299BCA6-AC2B-41F4-B77B-926FEA6D32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7300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0E8A1-E103-41F3-B59E-BB94ABD93300}" type="datetimeFigureOut">
              <a:rPr lang="en-CA" smtClean="0"/>
              <a:t>2025-10-26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299BCA6-AC2B-41F4-B77B-926FEA6D32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0849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0E8A1-E103-41F3-B59E-BB94ABD93300}" type="datetimeFigureOut">
              <a:rPr lang="en-CA" smtClean="0"/>
              <a:t>2025-10-26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299BCA6-AC2B-41F4-B77B-926FEA6D3243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3705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0E8A1-E103-41F3-B59E-BB94ABD93300}" type="datetimeFigureOut">
              <a:rPr lang="en-CA" smtClean="0"/>
              <a:t>2025-10-26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99BCA6-AC2B-41F4-B77B-926FEA6D32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5125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0E8A1-E103-41F3-B59E-BB94ABD93300}" type="datetimeFigureOut">
              <a:rPr lang="en-CA" smtClean="0"/>
              <a:t>2025-10-26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99BCA6-AC2B-41F4-B77B-926FEA6D3243}" type="slidenum">
              <a:rPr lang="en-CA" smtClean="0"/>
              <a:t>‹#›</a:t>
            </a:fld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3001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0E8A1-E103-41F3-B59E-BB94ABD93300}" type="datetimeFigureOut">
              <a:rPr lang="en-CA" smtClean="0"/>
              <a:t>2025-10-26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99BCA6-AC2B-41F4-B77B-926FEA6D32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1540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0E8A1-E103-41F3-B59E-BB94ABD93300}" type="datetimeFigureOut">
              <a:rPr lang="en-CA" smtClean="0"/>
              <a:t>2025-10-26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BCA6-AC2B-41F4-B77B-926FEA6D32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5111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0E8A1-E103-41F3-B59E-BB94ABD93300}" type="datetimeFigureOut">
              <a:rPr lang="en-CA" smtClean="0"/>
              <a:t>2025-10-26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BCA6-AC2B-41F4-B77B-926FEA6D32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529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0E8A1-E103-41F3-B59E-BB94ABD93300}" type="datetimeFigureOut">
              <a:rPr lang="en-CA" smtClean="0"/>
              <a:t>2025-10-26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BCA6-AC2B-41F4-B77B-926FEA6D32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232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0E8A1-E103-41F3-B59E-BB94ABD93300}" type="datetimeFigureOut">
              <a:rPr lang="en-CA" smtClean="0"/>
              <a:t>2025-10-26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299BCA6-AC2B-41F4-B77B-926FEA6D32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10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0E8A1-E103-41F3-B59E-BB94ABD93300}" type="datetimeFigureOut">
              <a:rPr lang="en-CA" smtClean="0"/>
              <a:t>2025-10-26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299BCA6-AC2B-41F4-B77B-926FEA6D32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005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0E8A1-E103-41F3-B59E-BB94ABD93300}" type="datetimeFigureOut">
              <a:rPr lang="en-CA" smtClean="0"/>
              <a:t>2025-10-26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299BCA6-AC2B-41F4-B77B-926FEA6D32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925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0E8A1-E103-41F3-B59E-BB94ABD93300}" type="datetimeFigureOut">
              <a:rPr lang="en-CA" smtClean="0"/>
              <a:t>2025-10-26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BCA6-AC2B-41F4-B77B-926FEA6D32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035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0E8A1-E103-41F3-B59E-BB94ABD93300}" type="datetimeFigureOut">
              <a:rPr lang="en-CA" smtClean="0"/>
              <a:t>2025-10-26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BCA6-AC2B-41F4-B77B-926FEA6D32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118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0E8A1-E103-41F3-B59E-BB94ABD93300}" type="datetimeFigureOut">
              <a:rPr lang="en-CA" smtClean="0"/>
              <a:t>2025-10-26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BCA6-AC2B-41F4-B77B-926FEA6D32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181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0E8A1-E103-41F3-B59E-BB94ABD93300}" type="datetimeFigureOut">
              <a:rPr lang="en-CA" smtClean="0"/>
              <a:t>2025-10-26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99BCA6-AC2B-41F4-B77B-926FEA6D32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368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0E8A1-E103-41F3-B59E-BB94ABD93300}" type="datetimeFigureOut">
              <a:rPr lang="en-CA" smtClean="0"/>
              <a:t>2025-10-26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299BCA6-AC2B-41F4-B77B-926FEA6D32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559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ct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ct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Mealdash_csv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1A06E-583F-7C82-D2CD-AA8E9824E0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InsightEats</a:t>
            </a:r>
            <a:r>
              <a:rPr lang="en-US" dirty="0"/>
              <a:t> Case Study 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D75FE-2393-445C-F758-B11D6A3D22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Gabriel</a:t>
            </a:r>
            <a:r>
              <a:rPr lang="en-CA" dirty="0"/>
              <a:t> Chan</a:t>
            </a:r>
          </a:p>
          <a:p>
            <a:r>
              <a:rPr lang="en-CA" dirty="0"/>
              <a:t>Oct 30, 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933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6AE48-9DD6-4B3E-9466-C5229C1EC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8C0B1-1519-2492-2FBD-EADB6C54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Exploration &amp; Discovery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MealDash</a:t>
            </a:r>
            <a:r>
              <a:rPr lang="en-US" dirty="0"/>
              <a:t> – Data Schema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8374C2-1A26-F252-F412-4EC49B647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/>
              <a:t>  "orders": [</a:t>
            </a:r>
          </a:p>
          <a:p>
            <a:pPr marL="0" indent="0">
              <a:buNone/>
            </a:pPr>
            <a:r>
              <a:rPr lang="en-CA" dirty="0"/>
              <a:t>    { "name": "</a:t>
            </a:r>
            <a:r>
              <a:rPr lang="en-CA" dirty="0" err="1"/>
              <a:t>order_id</a:t>
            </a:r>
            <a:r>
              <a:rPr lang="en-CA" dirty="0"/>
              <a:t>", "datatype": "</a:t>
            </a:r>
            <a:r>
              <a:rPr lang="en-CA" dirty="0" err="1"/>
              <a:t>bigint</a:t>
            </a:r>
            <a:r>
              <a:rPr lang="en-CA" dirty="0"/>
              <a:t>", "required": true },</a:t>
            </a:r>
          </a:p>
          <a:p>
            <a:pPr marL="0" indent="0">
              <a:buNone/>
            </a:pPr>
            <a:r>
              <a:rPr lang="en-CA" dirty="0"/>
              <a:t>    { "name": "</a:t>
            </a:r>
            <a:r>
              <a:rPr lang="en-CA" dirty="0" err="1"/>
              <a:t>menu_id</a:t>
            </a:r>
            <a:r>
              <a:rPr lang="en-CA" dirty="0"/>
              <a:t>", "datatype": "</a:t>
            </a:r>
            <a:r>
              <a:rPr lang="en-CA" dirty="0" err="1"/>
              <a:t>bigint</a:t>
            </a:r>
            <a:r>
              <a:rPr lang="en-CA" dirty="0"/>
              <a:t>", "required": true },</a:t>
            </a:r>
          </a:p>
          <a:p>
            <a:pPr marL="0" indent="0">
              <a:buNone/>
            </a:pPr>
            <a:r>
              <a:rPr lang="en-CA" dirty="0"/>
              <a:t>    { "name": "</a:t>
            </a:r>
            <a:r>
              <a:rPr lang="en-CA" dirty="0" err="1"/>
              <a:t>revenue_id</a:t>
            </a:r>
            <a:r>
              <a:rPr lang="en-CA" dirty="0"/>
              <a:t>", "datatype": "</a:t>
            </a:r>
            <a:r>
              <a:rPr lang="en-CA" dirty="0" err="1"/>
              <a:t>bigint</a:t>
            </a:r>
            <a:r>
              <a:rPr lang="en-CA" dirty="0"/>
              <a:t>", "required": true },</a:t>
            </a:r>
          </a:p>
          <a:p>
            <a:pPr marL="0" indent="0">
              <a:buNone/>
            </a:pPr>
            <a:r>
              <a:rPr lang="en-CA" dirty="0"/>
              <a:t>    { "name": "quantity", "datatype": "integer", "required": true },</a:t>
            </a:r>
          </a:p>
          <a:p>
            <a:pPr marL="0" indent="0">
              <a:buNone/>
            </a:pPr>
            <a:r>
              <a:rPr lang="en-CA" dirty="0"/>
              <a:t>    { "name": "price", "datatype": "double", "required": true },</a:t>
            </a:r>
          </a:p>
          <a:p>
            <a:pPr marL="0" indent="0">
              <a:buNone/>
            </a:pPr>
            <a:r>
              <a:rPr lang="en-CA" dirty="0"/>
              <a:t>    { "name": "</a:t>
            </a:r>
            <a:r>
              <a:rPr lang="en-CA" dirty="0" err="1"/>
              <a:t>promotion_id</a:t>
            </a:r>
            <a:r>
              <a:rPr lang="en-CA" dirty="0"/>
              <a:t>", "datatype": "</a:t>
            </a:r>
            <a:r>
              <a:rPr lang="en-CA" dirty="0" err="1"/>
              <a:t>bigint</a:t>
            </a:r>
            <a:r>
              <a:rPr lang="en-CA" dirty="0"/>
              <a:t>", "required": false }</a:t>
            </a:r>
          </a:p>
          <a:p>
            <a:pPr marL="0" indent="0">
              <a:buNone/>
            </a:pPr>
            <a:r>
              <a:rPr lang="en-CA" dirty="0"/>
              <a:t>  ]</a:t>
            </a:r>
          </a:p>
          <a:p>
            <a:pPr marL="0" indent="0">
              <a:buNone/>
            </a:pPr>
            <a:r>
              <a:rPr lang="en-CA" dirty="0"/>
              <a:t>}</a:t>
            </a:r>
            <a:br>
              <a:rPr lang="en-CA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0351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905DA-8F87-925B-5856-2F4C3B2B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Data Modelling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C70FC-C974-5973-78D7-AAFFCAFE1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QuickBite</a:t>
            </a:r>
            <a:endParaRPr lang="en-US" dirty="0"/>
          </a:p>
          <a:p>
            <a:pPr lvl="1"/>
            <a:r>
              <a:rPr lang="en-US" dirty="0"/>
              <a:t>Orders, deliveries, customer actions, frequent menu updates</a:t>
            </a:r>
            <a:endParaRPr lang="en-CA" dirty="0"/>
          </a:p>
          <a:p>
            <a:r>
              <a:rPr lang="en-CA" dirty="0" err="1"/>
              <a:t>MealDash</a:t>
            </a:r>
            <a:endParaRPr lang="en-CA" dirty="0"/>
          </a:p>
          <a:p>
            <a:pPr lvl="1"/>
            <a:r>
              <a:rPr lang="en-CA" dirty="0"/>
              <a:t>Revenue, transactions, customer feedback, menu data</a:t>
            </a:r>
          </a:p>
          <a:p>
            <a:r>
              <a:rPr lang="en-CA" dirty="0" err="1"/>
              <a:t>FoodNow</a:t>
            </a:r>
            <a:endParaRPr lang="en-CA" dirty="0"/>
          </a:p>
          <a:p>
            <a:pPr lvl="1"/>
            <a:r>
              <a:rPr lang="en-CA" dirty="0"/>
              <a:t>Driver statuses, delivery tracking, promotions</a:t>
            </a:r>
          </a:p>
          <a:p>
            <a:pPr lvl="1"/>
            <a:endParaRPr lang="en-CA" dirty="0"/>
          </a:p>
          <a:p>
            <a:r>
              <a:rPr lang="en-CA" dirty="0"/>
              <a:t>Assumption: All courier platforms need to have some sort of customer information, transaction/revenue information, menu information, delivery tracking, restaurant and promotions to function.</a:t>
            </a:r>
          </a:p>
        </p:txBody>
      </p:sp>
    </p:spTree>
    <p:extLst>
      <p:ext uri="{BB962C8B-B14F-4D97-AF65-F5344CB8AC3E}">
        <p14:creationId xmlns:p14="http://schemas.microsoft.com/office/powerpoint/2010/main" val="3786049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74D96-F3C7-F10C-FB39-96BFA66C8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1F27-34B4-7820-1CF3-32A82D495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Data Modelling - Tables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36D51F-DC47-EDB6-2FFE-8A6A7D32A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780" y="1384300"/>
            <a:ext cx="5817724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94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40E60-D920-66E6-CBB2-11D4157DC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Table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476CDB-6C80-B1A1-6C8A-CC0E45EE39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5295339"/>
              </p:ext>
            </p:extLst>
          </p:nvPr>
        </p:nvGraphicFramePr>
        <p:xfrm>
          <a:off x="2677328" y="1905000"/>
          <a:ext cx="6351369" cy="3824034"/>
        </p:xfrm>
        <a:graphic>
          <a:graphicData uri="http://schemas.openxmlformats.org/drawingml/2006/table">
            <a:tbl>
              <a:tblPr/>
              <a:tblGrid>
                <a:gridCol w="2117123">
                  <a:extLst>
                    <a:ext uri="{9D8B030D-6E8A-4147-A177-3AD203B41FA5}">
                      <a16:colId xmlns:a16="http://schemas.microsoft.com/office/drawing/2014/main" val="737459955"/>
                    </a:ext>
                  </a:extLst>
                </a:gridCol>
                <a:gridCol w="2117123">
                  <a:extLst>
                    <a:ext uri="{9D8B030D-6E8A-4147-A177-3AD203B41FA5}">
                      <a16:colId xmlns:a16="http://schemas.microsoft.com/office/drawing/2014/main" val="1912293658"/>
                    </a:ext>
                  </a:extLst>
                </a:gridCol>
                <a:gridCol w="2117123">
                  <a:extLst>
                    <a:ext uri="{9D8B030D-6E8A-4147-A177-3AD203B41FA5}">
                      <a16:colId xmlns:a16="http://schemas.microsoft.com/office/drawing/2014/main" val="3892015218"/>
                    </a:ext>
                  </a:extLst>
                </a:gridCol>
              </a:tblGrid>
              <a:tr h="26056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300" b="1"/>
                        <a:t>Name</a:t>
                      </a:r>
                      <a:endParaRPr lang="en-CA" sz="1300"/>
                    </a:p>
                  </a:txBody>
                  <a:tcPr marL="65142" marR="65142" marT="32571" marB="325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300" b="1"/>
                        <a:t>Datatype</a:t>
                      </a:r>
                      <a:endParaRPr lang="en-CA" sz="1300"/>
                    </a:p>
                  </a:txBody>
                  <a:tcPr marL="65142" marR="65142" marT="32571" marB="325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300" b="1"/>
                        <a:t>Description</a:t>
                      </a:r>
                      <a:endParaRPr lang="en-CA" sz="1300"/>
                    </a:p>
                  </a:txBody>
                  <a:tcPr marL="65142" marR="65142" marT="32571" marB="325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008227"/>
                  </a:ext>
                </a:extLst>
              </a:tr>
              <a:tr h="455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300" dirty="0" err="1">
                          <a:latin typeface="Courier New" panose="02070309020205020404" pitchFamily="49" charset="0"/>
                        </a:rPr>
                        <a:t>order_id</a:t>
                      </a:r>
                      <a:endParaRPr lang="en-CA" sz="1300" dirty="0"/>
                    </a:p>
                  </a:txBody>
                  <a:tcPr marL="65142" marR="65142" marT="32571" marB="325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300" dirty="0"/>
                        <a:t>STRING / UUID</a:t>
                      </a:r>
                    </a:p>
                  </a:txBody>
                  <a:tcPr marL="65142" marR="65142" marT="32571" marB="325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Unique identifier for each order.</a:t>
                      </a:r>
                    </a:p>
                  </a:txBody>
                  <a:tcPr marL="65142" marR="65142" marT="32571" marB="325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927421"/>
                  </a:ext>
                </a:extLst>
              </a:tr>
              <a:tr h="6514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300">
                          <a:latin typeface="Courier New" panose="02070309020205020404" pitchFamily="49" charset="0"/>
                        </a:rPr>
                        <a:t>menu_id</a:t>
                      </a:r>
                      <a:endParaRPr lang="en-CA" sz="1300"/>
                    </a:p>
                  </a:txBody>
                  <a:tcPr marL="65142" marR="65142" marT="32571" marB="325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300"/>
                        <a:t>STRING / UUID</a:t>
                      </a:r>
                    </a:p>
                  </a:txBody>
                  <a:tcPr marL="65142" marR="65142" marT="32571" marB="325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Identifier referencing the menu item associated with the order.</a:t>
                      </a:r>
                    </a:p>
                  </a:txBody>
                  <a:tcPr marL="65142" marR="65142" marT="32571" marB="325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447860"/>
                  </a:ext>
                </a:extLst>
              </a:tr>
              <a:tr h="6514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300">
                          <a:latin typeface="Courier New" panose="02070309020205020404" pitchFamily="49" charset="0"/>
                        </a:rPr>
                        <a:t>revenue_id</a:t>
                      </a:r>
                      <a:endParaRPr lang="en-CA" sz="1300"/>
                    </a:p>
                  </a:txBody>
                  <a:tcPr marL="65142" marR="65142" marT="32571" marB="325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300"/>
                        <a:t>STRING / UUID</a:t>
                      </a:r>
                    </a:p>
                  </a:txBody>
                  <a:tcPr marL="65142" marR="65142" marT="32571" marB="325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Foreign key linking to the corresponding revenue record.</a:t>
                      </a:r>
                    </a:p>
                  </a:txBody>
                  <a:tcPr marL="65142" marR="65142" marT="32571" marB="325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959712"/>
                  </a:ext>
                </a:extLst>
              </a:tr>
              <a:tr h="455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300">
                          <a:latin typeface="Courier New" panose="02070309020205020404" pitchFamily="49" charset="0"/>
                        </a:rPr>
                        <a:t>quantity</a:t>
                      </a:r>
                      <a:endParaRPr lang="en-CA" sz="1300"/>
                    </a:p>
                  </a:txBody>
                  <a:tcPr marL="65142" marR="65142" marT="32571" marB="325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300"/>
                        <a:t>INTEGER</a:t>
                      </a:r>
                    </a:p>
                  </a:txBody>
                  <a:tcPr marL="65142" marR="65142" marT="32571" marB="325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Number of units of the menu item ordered.</a:t>
                      </a:r>
                    </a:p>
                  </a:txBody>
                  <a:tcPr marL="65142" marR="65142" marT="32571" marB="325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096070"/>
                  </a:ext>
                </a:extLst>
              </a:tr>
              <a:tr h="6514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300">
                          <a:latin typeface="Courier New" panose="02070309020205020404" pitchFamily="49" charset="0"/>
                        </a:rPr>
                        <a:t>price</a:t>
                      </a:r>
                      <a:endParaRPr lang="en-CA" sz="1300"/>
                    </a:p>
                  </a:txBody>
                  <a:tcPr marL="65142" marR="65142" marT="32571" marB="325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300"/>
                        <a:t>DECIMAL(10,2)</a:t>
                      </a:r>
                    </a:p>
                  </a:txBody>
                  <a:tcPr marL="65142" marR="65142" marT="32571" marB="325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Price per unit of the menu item at the time of order.</a:t>
                      </a:r>
                    </a:p>
                  </a:txBody>
                  <a:tcPr marL="65142" marR="65142" marT="32571" marB="325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929315"/>
                  </a:ext>
                </a:extLst>
              </a:tr>
              <a:tr h="6514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300" dirty="0" err="1">
                          <a:latin typeface="Courier New" panose="02070309020205020404" pitchFamily="49" charset="0"/>
                        </a:rPr>
                        <a:t>promotion_id</a:t>
                      </a:r>
                      <a:endParaRPr lang="en-CA" sz="1300" dirty="0"/>
                    </a:p>
                  </a:txBody>
                  <a:tcPr marL="65142" marR="65142" marT="32571" marB="325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300"/>
                        <a:t>STRING / UUID</a:t>
                      </a:r>
                    </a:p>
                  </a:txBody>
                  <a:tcPr marL="65142" marR="65142" marT="32571" marB="325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dirty="0"/>
                        <a:t>Identifier referencing any promotion applied to the order.</a:t>
                      </a:r>
                    </a:p>
                  </a:txBody>
                  <a:tcPr marL="65142" marR="65142" marT="32571" marB="325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75673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BBC11FC-2E66-C838-518C-351949391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Table: Order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860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A2B8-4A0E-7D93-1C77-0C7755946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Table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B5AF20-9AFB-2617-E656-CA3E481243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931228"/>
              </p:ext>
            </p:extLst>
          </p:nvPr>
        </p:nvGraphicFramePr>
        <p:xfrm>
          <a:off x="2592925" y="1905000"/>
          <a:ext cx="6578202" cy="3778248"/>
        </p:xfrm>
        <a:graphic>
          <a:graphicData uri="http://schemas.openxmlformats.org/drawingml/2006/table">
            <a:tbl>
              <a:tblPr/>
              <a:tblGrid>
                <a:gridCol w="2192734">
                  <a:extLst>
                    <a:ext uri="{9D8B030D-6E8A-4147-A177-3AD203B41FA5}">
                      <a16:colId xmlns:a16="http://schemas.microsoft.com/office/drawing/2014/main" val="975425607"/>
                    </a:ext>
                  </a:extLst>
                </a:gridCol>
                <a:gridCol w="2192734">
                  <a:extLst>
                    <a:ext uri="{9D8B030D-6E8A-4147-A177-3AD203B41FA5}">
                      <a16:colId xmlns:a16="http://schemas.microsoft.com/office/drawing/2014/main" val="598212921"/>
                    </a:ext>
                  </a:extLst>
                </a:gridCol>
                <a:gridCol w="2192734">
                  <a:extLst>
                    <a:ext uri="{9D8B030D-6E8A-4147-A177-3AD203B41FA5}">
                      <a16:colId xmlns:a16="http://schemas.microsoft.com/office/drawing/2014/main" val="4107869999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300" b="1"/>
                        <a:t>Name</a:t>
                      </a:r>
                      <a:endParaRPr lang="en-CA" sz="1300"/>
                    </a:p>
                  </a:txBody>
                  <a:tcPr marL="67469" marR="67469" marT="33734" marB="337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300" b="1"/>
                        <a:t>Datatype</a:t>
                      </a:r>
                      <a:endParaRPr lang="en-CA" sz="1300"/>
                    </a:p>
                  </a:txBody>
                  <a:tcPr marL="67469" marR="67469" marT="33734" marB="337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300" b="1"/>
                        <a:t>Description</a:t>
                      </a:r>
                      <a:endParaRPr lang="en-CA" sz="1300"/>
                    </a:p>
                  </a:txBody>
                  <a:tcPr marL="67469" marR="67469" marT="33734" marB="337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106255"/>
                  </a:ext>
                </a:extLst>
              </a:tr>
              <a:tr h="4722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300" dirty="0" err="1">
                          <a:latin typeface="Courier New" panose="02070309020205020404" pitchFamily="49" charset="0"/>
                        </a:rPr>
                        <a:t>menu_id</a:t>
                      </a:r>
                      <a:endParaRPr lang="en-CA" sz="1300" dirty="0"/>
                    </a:p>
                  </a:txBody>
                  <a:tcPr marL="67469" marR="67469" marT="33734" marB="337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300"/>
                        <a:t>STRING / UUID</a:t>
                      </a:r>
                    </a:p>
                  </a:txBody>
                  <a:tcPr marL="67469" marR="67469" marT="33734" marB="337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Unique identifier for each menu item.</a:t>
                      </a:r>
                    </a:p>
                  </a:txBody>
                  <a:tcPr marL="67469" marR="67469" marT="33734" marB="337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9577616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300">
                          <a:latin typeface="Courier New" panose="02070309020205020404" pitchFamily="49" charset="0"/>
                        </a:rPr>
                        <a:t>name</a:t>
                      </a:r>
                      <a:endParaRPr lang="en-CA" sz="1300"/>
                    </a:p>
                  </a:txBody>
                  <a:tcPr marL="67469" marR="67469" marT="33734" marB="337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300"/>
                        <a:t>STRING</a:t>
                      </a:r>
                    </a:p>
                  </a:txBody>
                  <a:tcPr marL="67469" marR="67469" marT="33734" marB="337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Name of the menu item.</a:t>
                      </a:r>
                    </a:p>
                  </a:txBody>
                  <a:tcPr marL="67469" marR="67469" marT="33734" marB="337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1866301"/>
                  </a:ext>
                </a:extLst>
              </a:tr>
              <a:tr h="6746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300">
                          <a:latin typeface="Courier New" panose="02070309020205020404" pitchFamily="49" charset="0"/>
                        </a:rPr>
                        <a:t>category</a:t>
                      </a:r>
                      <a:endParaRPr lang="en-CA" sz="1300"/>
                    </a:p>
                  </a:txBody>
                  <a:tcPr marL="67469" marR="67469" marT="33734" marB="337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300"/>
                        <a:t>STRING</a:t>
                      </a:r>
                    </a:p>
                  </a:txBody>
                  <a:tcPr marL="67469" marR="67469" marT="33734" marB="337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Category of the menu item (e.g., appetizer, main course, beverage).</a:t>
                      </a:r>
                    </a:p>
                  </a:txBody>
                  <a:tcPr marL="67469" marR="67469" marT="33734" marB="337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228487"/>
                  </a:ext>
                </a:extLst>
              </a:tr>
              <a:tr h="4722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300">
                          <a:latin typeface="Courier New" panose="02070309020205020404" pitchFamily="49" charset="0"/>
                        </a:rPr>
                        <a:t>description</a:t>
                      </a:r>
                      <a:endParaRPr lang="en-CA" sz="1300"/>
                    </a:p>
                  </a:txBody>
                  <a:tcPr marL="67469" marR="67469" marT="33734" marB="337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300"/>
                        <a:t>STRING / TEXT</a:t>
                      </a:r>
                    </a:p>
                  </a:txBody>
                  <a:tcPr marL="67469" marR="67469" marT="33734" marB="337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Detailed description of the menu item.</a:t>
                      </a:r>
                    </a:p>
                  </a:txBody>
                  <a:tcPr marL="67469" marR="67469" marT="33734" marB="337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828495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300">
                          <a:latin typeface="Courier New" panose="02070309020205020404" pitchFamily="49" charset="0"/>
                        </a:rPr>
                        <a:t>price</a:t>
                      </a:r>
                      <a:endParaRPr lang="en-CA" sz="1300"/>
                    </a:p>
                  </a:txBody>
                  <a:tcPr marL="67469" marR="67469" marT="33734" marB="337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300"/>
                        <a:t>DECIMAL(10,2)</a:t>
                      </a:r>
                    </a:p>
                  </a:txBody>
                  <a:tcPr marL="67469" marR="67469" marT="33734" marB="337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Price of the menu item.</a:t>
                      </a:r>
                    </a:p>
                  </a:txBody>
                  <a:tcPr marL="67469" marR="67469" marT="33734" marB="337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650883"/>
                  </a:ext>
                </a:extLst>
              </a:tr>
              <a:tr h="6746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300">
                          <a:latin typeface="Courier New" panose="02070309020205020404" pitchFamily="49" charset="0"/>
                        </a:rPr>
                        <a:t>availability</a:t>
                      </a:r>
                      <a:endParaRPr lang="en-CA" sz="1300"/>
                    </a:p>
                  </a:txBody>
                  <a:tcPr marL="67469" marR="67469" marT="33734" marB="337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300"/>
                        <a:t>BOOLEAN</a:t>
                      </a:r>
                    </a:p>
                  </a:txBody>
                  <a:tcPr marL="67469" marR="67469" marT="33734" marB="337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Indicates whether the menu item is currently available.</a:t>
                      </a:r>
                    </a:p>
                  </a:txBody>
                  <a:tcPr marL="67469" marR="67469" marT="33734" marB="337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36835"/>
                  </a:ext>
                </a:extLst>
              </a:tr>
              <a:tr h="6746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300">
                          <a:latin typeface="Courier New" panose="02070309020205020404" pitchFamily="49" charset="0"/>
                        </a:rPr>
                        <a:t>restaurant_id</a:t>
                      </a:r>
                      <a:endParaRPr lang="en-CA" sz="1300"/>
                    </a:p>
                  </a:txBody>
                  <a:tcPr marL="67469" marR="67469" marT="33734" marB="337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300"/>
                        <a:t>STRING / UUID</a:t>
                      </a:r>
                    </a:p>
                  </a:txBody>
                  <a:tcPr marL="67469" marR="67469" marT="33734" marB="337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dirty="0"/>
                        <a:t>Identifier referencing the restaurant offering the item.</a:t>
                      </a:r>
                    </a:p>
                  </a:txBody>
                  <a:tcPr marL="67469" marR="67469" marT="33734" marB="337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374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581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134B-570E-946D-7E79-8613CAFC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Table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AF4A22-A649-0729-690D-173313A272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6753564"/>
              </p:ext>
            </p:extLst>
          </p:nvPr>
        </p:nvGraphicFramePr>
        <p:xfrm>
          <a:off x="2592925" y="1905000"/>
          <a:ext cx="8372259" cy="3797390"/>
        </p:xfrm>
        <a:graphic>
          <a:graphicData uri="http://schemas.openxmlformats.org/drawingml/2006/table">
            <a:tbl>
              <a:tblPr/>
              <a:tblGrid>
                <a:gridCol w="2790753">
                  <a:extLst>
                    <a:ext uri="{9D8B030D-6E8A-4147-A177-3AD203B41FA5}">
                      <a16:colId xmlns:a16="http://schemas.microsoft.com/office/drawing/2014/main" val="157257681"/>
                    </a:ext>
                  </a:extLst>
                </a:gridCol>
                <a:gridCol w="2790753">
                  <a:extLst>
                    <a:ext uri="{9D8B030D-6E8A-4147-A177-3AD203B41FA5}">
                      <a16:colId xmlns:a16="http://schemas.microsoft.com/office/drawing/2014/main" val="1818952864"/>
                    </a:ext>
                  </a:extLst>
                </a:gridCol>
                <a:gridCol w="2790753">
                  <a:extLst>
                    <a:ext uri="{9D8B030D-6E8A-4147-A177-3AD203B41FA5}">
                      <a16:colId xmlns:a16="http://schemas.microsoft.com/office/drawing/2014/main" val="4250141210"/>
                    </a:ext>
                  </a:extLst>
                </a:gridCol>
              </a:tblGrid>
              <a:tr h="3434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700" b="1" dirty="0"/>
                        <a:t>Name</a:t>
                      </a:r>
                      <a:endParaRPr lang="en-CA" sz="1700" dirty="0"/>
                    </a:p>
                  </a:txBody>
                  <a:tcPr marL="85869" marR="85869" marT="42935" marB="429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700" b="1"/>
                        <a:t>Datatype</a:t>
                      </a:r>
                      <a:endParaRPr lang="en-CA" sz="1700"/>
                    </a:p>
                  </a:txBody>
                  <a:tcPr marL="85869" marR="85869" marT="42935" marB="429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700" b="1"/>
                        <a:t>Description</a:t>
                      </a:r>
                      <a:endParaRPr lang="en-CA" sz="1700"/>
                    </a:p>
                  </a:txBody>
                  <a:tcPr marL="85869" marR="85869" marT="42935" marB="429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214145"/>
                  </a:ext>
                </a:extLst>
              </a:tr>
              <a:tr h="8586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700">
                          <a:latin typeface="Courier New" panose="02070309020205020404" pitchFamily="49" charset="0"/>
                        </a:rPr>
                        <a:t>order_id</a:t>
                      </a:r>
                      <a:endParaRPr lang="en-CA" sz="1700"/>
                    </a:p>
                  </a:txBody>
                  <a:tcPr marL="85869" marR="85869" marT="42935" marB="429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700"/>
                        <a:t>STRING / UUID</a:t>
                      </a:r>
                    </a:p>
                  </a:txBody>
                  <a:tcPr marL="85869" marR="85869" marT="42935" marB="429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/>
                        <a:t>Unique identifier referencing the associated order.</a:t>
                      </a:r>
                    </a:p>
                  </a:txBody>
                  <a:tcPr marL="85869" marR="85869" marT="42935" marB="429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088428"/>
                  </a:ext>
                </a:extLst>
              </a:tr>
              <a:tr h="8586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700">
                          <a:latin typeface="Courier New" panose="02070309020205020404" pitchFamily="49" charset="0"/>
                        </a:rPr>
                        <a:t>amount</a:t>
                      </a:r>
                      <a:endParaRPr lang="en-CA" sz="1700"/>
                    </a:p>
                  </a:txBody>
                  <a:tcPr marL="85869" marR="85869" marT="42935" marB="429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700"/>
                        <a:t>DECIMAL(10,2)</a:t>
                      </a:r>
                    </a:p>
                  </a:txBody>
                  <a:tcPr marL="85869" marR="85869" marT="42935" marB="429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/>
                        <a:t>Total revenue generated from the order before fees.</a:t>
                      </a:r>
                    </a:p>
                  </a:txBody>
                  <a:tcPr marL="85869" marR="85869" marT="42935" marB="429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171553"/>
                  </a:ext>
                </a:extLst>
              </a:tr>
              <a:tr h="8586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700">
                          <a:latin typeface="Courier New" panose="02070309020205020404" pitchFamily="49" charset="0"/>
                        </a:rPr>
                        <a:t>platform_fee</a:t>
                      </a:r>
                      <a:endParaRPr lang="en-CA" sz="1700"/>
                    </a:p>
                  </a:txBody>
                  <a:tcPr marL="85869" marR="85869" marT="42935" marB="429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700"/>
                        <a:t>DECIMAL(10,2)</a:t>
                      </a:r>
                    </a:p>
                  </a:txBody>
                  <a:tcPr marL="85869" marR="85869" marT="42935" marB="429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/>
                        <a:t>Fee charged by the delivery platform for processing the order.</a:t>
                      </a:r>
                    </a:p>
                  </a:txBody>
                  <a:tcPr marL="85869" marR="85869" marT="42935" marB="429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333640"/>
                  </a:ext>
                </a:extLst>
              </a:tr>
              <a:tr h="8586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700">
                          <a:latin typeface="Courier New" panose="02070309020205020404" pitchFamily="49" charset="0"/>
                        </a:rPr>
                        <a:t>restaurant_payout</a:t>
                      </a:r>
                      <a:endParaRPr lang="en-CA" sz="1700"/>
                    </a:p>
                  </a:txBody>
                  <a:tcPr marL="85869" marR="85869" marT="42935" marB="429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700"/>
                        <a:t>DECIMAL(10,2)</a:t>
                      </a:r>
                    </a:p>
                  </a:txBody>
                  <a:tcPr marL="85869" marR="85869" marT="42935" marB="429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dirty="0"/>
                        <a:t>Net amount paid to the restaurant after deducting platform fees.</a:t>
                      </a:r>
                    </a:p>
                  </a:txBody>
                  <a:tcPr marL="85869" marR="85869" marT="42935" marB="429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189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502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CC1D-9BAA-7DA1-EA9E-C558E234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Table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B4919F-D7A6-128E-4D28-BF7E5A96D2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7490895"/>
              </p:ext>
            </p:extLst>
          </p:nvPr>
        </p:nvGraphicFramePr>
        <p:xfrm>
          <a:off x="2589212" y="1905000"/>
          <a:ext cx="8915400" cy="3474720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3047732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924001597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11967236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b="1"/>
                        <a:t>Name</a:t>
                      </a:r>
                      <a:endParaRPr lang="en-CA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b="1"/>
                        <a:t>Datatype</a:t>
                      </a:r>
                      <a:endParaRPr lang="en-CA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b="1"/>
                        <a:t>Description</a:t>
                      </a:r>
                      <a:endParaRPr lang="en-CA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65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>
                          <a:latin typeface="Courier New" panose="02070309020205020404" pitchFamily="49" charset="0"/>
                        </a:rPr>
                        <a:t>delivery_id</a:t>
                      </a:r>
                      <a:endParaRPr lang="en-CA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/>
                        <a:t>STRING / UUID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Unique identifier for each delivery.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438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>
                          <a:latin typeface="Courier New" panose="02070309020205020404" pitchFamily="49" charset="0"/>
                        </a:rPr>
                        <a:t>driver_id</a:t>
                      </a:r>
                      <a:endParaRPr lang="en-CA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/>
                        <a:t>STRING / UUID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Identifier for the driver assigned to the delivery.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0439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>
                          <a:latin typeface="Courier New" panose="02070309020205020404" pitchFamily="49" charset="0"/>
                        </a:rPr>
                        <a:t>status</a:t>
                      </a:r>
                      <a:endParaRPr lang="en-CA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/>
                        <a:t>STRING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Current status of the delivery (e.g., pending, in_transit, delivered).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9497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dirty="0" err="1">
                          <a:latin typeface="Courier New" panose="02070309020205020404" pitchFamily="49" charset="0"/>
                        </a:rPr>
                        <a:t>current_location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/>
                        <a:t>STRING / JSON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Real-time location of the driver or delivery, typically in coordinates.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25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657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D9398-0557-E471-7229-CCD7CE777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2284-CE07-DBA3-7EBF-FF5CBA31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	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8DE26-F708-D574-499A-F226E9A01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Broken by data source types, for each type there should be a separate system.</a:t>
            </a:r>
          </a:p>
          <a:p>
            <a:pPr lvl="1"/>
            <a:r>
              <a:rPr lang="en-US" dirty="0"/>
              <a:t>REST API (JSON Format input)</a:t>
            </a:r>
          </a:p>
          <a:p>
            <a:pPr lvl="1"/>
            <a:r>
              <a:rPr lang="en-US" dirty="0"/>
              <a:t>Flat files (CSV or YAML)</a:t>
            </a:r>
          </a:p>
          <a:p>
            <a:pPr lvl="1"/>
            <a:r>
              <a:rPr lang="en-US" dirty="0"/>
              <a:t>Kafka</a:t>
            </a:r>
          </a:p>
          <a:p>
            <a:pPr lvl="1"/>
            <a:endParaRPr lang="en-US" dirty="0"/>
          </a:p>
          <a:p>
            <a:r>
              <a:rPr lang="en-US" dirty="0"/>
              <a:t>Handling schema drift can be handled through the data contracts on data schemas and enforcing strict typing only when standardizing</a:t>
            </a:r>
          </a:p>
          <a:p>
            <a:pPr lvl="1"/>
            <a:r>
              <a:rPr lang="en-US" dirty="0"/>
              <a:t>Json, csv and </a:t>
            </a:r>
            <a:r>
              <a:rPr lang="en-US" dirty="0" err="1"/>
              <a:t>yaml</a:t>
            </a:r>
            <a:r>
              <a:rPr lang="en-US" dirty="0"/>
              <a:t> files can be ingested to data lakes/Amazon s3 buckets as an initial phase then use AWS glue data catalog for scanning</a:t>
            </a:r>
          </a:p>
        </p:txBody>
      </p:sp>
    </p:spTree>
    <p:extLst>
      <p:ext uri="{BB962C8B-B14F-4D97-AF65-F5344CB8AC3E}">
        <p14:creationId xmlns:p14="http://schemas.microsoft.com/office/powerpoint/2010/main" val="3557599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54A29-D1CD-9C50-F46B-4CFF8669B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679B4-AB55-8452-316D-01927A4B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 - Flat files (CSV or YAML)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5A200-32D0-EFF9-BBAB-6EDDADCB9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Criteria for choosing ingestion pipeline technology</a:t>
            </a:r>
          </a:p>
          <a:p>
            <a:pPr lvl="1"/>
            <a:r>
              <a:rPr lang="en-US" dirty="0"/>
              <a:t>Cost</a:t>
            </a:r>
          </a:p>
          <a:p>
            <a:pPr lvl="1"/>
            <a:r>
              <a:rPr lang="en-US" dirty="0"/>
              <a:t>Reliability</a:t>
            </a:r>
          </a:p>
          <a:p>
            <a:pPr lvl="1"/>
            <a:r>
              <a:rPr lang="en-US" dirty="0"/>
              <a:t>Scalability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318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8FA1C-966C-B4BE-E519-40B3C5E9E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EEE6E-7E8C-4A85-AF88-EF81CD7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 - Flat files (CSV or YAML)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0FEFC-9724-5239-545F-E6D16EEB6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Criteria for choosing ingestion pipeline technology</a:t>
            </a:r>
          </a:p>
          <a:p>
            <a:pPr lvl="1"/>
            <a:r>
              <a:rPr lang="en-US" dirty="0"/>
              <a:t>Cost</a:t>
            </a:r>
          </a:p>
          <a:p>
            <a:pPr lvl="1"/>
            <a:r>
              <a:rPr lang="en-US" dirty="0"/>
              <a:t>Reliability</a:t>
            </a:r>
          </a:p>
          <a:p>
            <a:pPr lvl="1"/>
            <a:r>
              <a:rPr lang="en-US" dirty="0"/>
              <a:t>Scalability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51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5A470-5862-1938-803E-593F48624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1CE35-9CCE-59B0-F696-4DFC2D84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Architecture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Discovery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Modeling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Pipeline Example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DAG Workflow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Configurable &amp; Modular Pipeline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AI Integration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Failure Scenario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Re-visit Architecture Design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6551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EB037-46FB-4038-6914-9FDE05F9A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71B1-2581-A0CD-B0D6-5F99ABC45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 - Flat files (CSV or YAML)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22ECD-BA31-F868-6E9B-A6B5EF971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Criteria for choosing ingestion pipeline technology</a:t>
            </a:r>
          </a:p>
          <a:p>
            <a:pPr lvl="1"/>
            <a:r>
              <a:rPr lang="en-US" dirty="0"/>
              <a:t>Cost</a:t>
            </a:r>
          </a:p>
          <a:p>
            <a:pPr lvl="1"/>
            <a:r>
              <a:rPr lang="en-US" dirty="0"/>
              <a:t>Reliability</a:t>
            </a:r>
          </a:p>
          <a:p>
            <a:pPr lvl="1"/>
            <a:r>
              <a:rPr lang="en-US" dirty="0"/>
              <a:t>Scalability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30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2C213-0700-DB45-025F-5250F9C35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71A2-074C-522C-D6D5-DD49A46B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 - Flat files (CSV or YAML)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9A13-0A65-64C1-CD2E-DEF17716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Criteria for choosing ingestion pipeline technology</a:t>
            </a:r>
          </a:p>
          <a:p>
            <a:pPr lvl="1"/>
            <a:r>
              <a:rPr lang="en-US" dirty="0"/>
              <a:t>Cost</a:t>
            </a:r>
          </a:p>
          <a:p>
            <a:pPr lvl="1"/>
            <a:r>
              <a:rPr lang="en-US" dirty="0"/>
              <a:t>Reliability</a:t>
            </a:r>
          </a:p>
          <a:p>
            <a:pPr lvl="1"/>
            <a:r>
              <a:rPr lang="en-US" dirty="0"/>
              <a:t>Scalability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42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3041-8B8D-443D-65DF-FD320580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 pseudocode for CSV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31408-032E-A71F-0918-C6E8560AD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configurable </a:t>
            </a:r>
            <a:r>
              <a:rPr lang="en-US" dirty="0" err="1"/>
              <a:t>yaml</a:t>
            </a:r>
            <a:r>
              <a:rPr lang="en-US" dirty="0"/>
              <a:t> files with Amazon redshift </a:t>
            </a:r>
            <a:r>
              <a:rPr lang="en-US" dirty="0" err="1"/>
              <a:t>sql</a:t>
            </a:r>
            <a:r>
              <a:rPr lang="en-US" dirty="0"/>
              <a:t> queries to transform from raw to standardization</a:t>
            </a:r>
          </a:p>
          <a:p>
            <a:pPr lvl="1"/>
            <a:r>
              <a:rPr lang="en-US" dirty="0"/>
              <a:t>Imposing proper datatypes</a:t>
            </a:r>
          </a:p>
          <a:p>
            <a:pPr lvl="1"/>
            <a:r>
              <a:rPr lang="en-US" dirty="0"/>
              <a:t>Having true nulls</a:t>
            </a:r>
          </a:p>
          <a:p>
            <a:pPr lvl="1"/>
            <a:r>
              <a:rPr lang="en-US" dirty="0"/>
              <a:t>Trimming whitespaces</a:t>
            </a:r>
            <a:endParaRPr lang="en-CA" dirty="0"/>
          </a:p>
          <a:p>
            <a:r>
              <a:rPr lang="en-CA" dirty="0"/>
              <a:t>Using DAGS to call on ingestion pipelines and </a:t>
            </a:r>
            <a:r>
              <a:rPr lang="en-CA" dirty="0" err="1"/>
              <a:t>sql</a:t>
            </a:r>
            <a:r>
              <a:rPr lang="en-CA" dirty="0"/>
              <a:t> pipelines passing on parameters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47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CE2E-DD23-1D01-2CB3-E3C235C0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 workflow – ingestion to insights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EF6D5-A2CF-4DD9-ED79-06D025D79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Trigger daily to standardize to curated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5558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B8FAA-4FF3-85BD-201E-1573F86B3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Insights Needed	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6F244-CC6E-3895-3CDD-0703DD922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quantity that we need to ingest per load averagely</a:t>
            </a:r>
          </a:p>
          <a:p>
            <a:pPr lvl="1"/>
            <a:r>
              <a:rPr lang="en-US" dirty="0"/>
              <a:t>Can be added to data contract</a:t>
            </a:r>
          </a:p>
          <a:p>
            <a:r>
              <a:rPr lang="en-US" dirty="0"/>
              <a:t>What are the actual fields present within each data source and do we need them all</a:t>
            </a:r>
          </a:p>
          <a:p>
            <a:r>
              <a:rPr lang="en-US" dirty="0"/>
              <a:t>Is historical data needed?</a:t>
            </a:r>
          </a:p>
          <a:p>
            <a:r>
              <a:rPr lang="en-US" dirty="0"/>
              <a:t>What is the retention time for the data? (for this case study assuming 2 years max)</a:t>
            </a:r>
          </a:p>
          <a:p>
            <a:r>
              <a:rPr lang="en-US" dirty="0"/>
              <a:t>What is the true purpose for monitoring revenue, performance and customer actions? ( for case study assuming its for time to insight for quicker and more efficient business decisions, example: what is the business’ core customer base demographic, which promotion is most used by customers)</a:t>
            </a:r>
          </a:p>
        </p:txBody>
      </p:sp>
    </p:spTree>
    <p:extLst>
      <p:ext uri="{BB962C8B-B14F-4D97-AF65-F5344CB8AC3E}">
        <p14:creationId xmlns:p14="http://schemas.microsoft.com/office/powerpoint/2010/main" val="2705714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73131DE-E393-2BF3-6400-7B9BC386A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F317-6CC8-B536-D28B-DB615E70D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 Exploration &amp; Discovery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MealDash</a:t>
            </a:r>
            <a:r>
              <a:rPr lang="en-US" dirty="0"/>
              <a:t> – Data Schema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F04AFA-120A-0F73-0CF8-298FB352B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CA" dirty="0"/>
              <a:t>{</a:t>
            </a:r>
          </a:p>
          <a:p>
            <a:r>
              <a:rPr lang="en-CA" dirty="0"/>
              <a:t>  "</a:t>
            </a:r>
            <a:r>
              <a:rPr lang="en-CA" dirty="0" err="1"/>
              <a:t>schema_version</a:t>
            </a:r>
            <a:r>
              <a:rPr lang="en-CA" dirty="0"/>
              <a:t>": "v1.0",</a:t>
            </a:r>
          </a:p>
          <a:p>
            <a:r>
              <a:rPr lang="en-CA" dirty="0"/>
              <a:t>  "</a:t>
            </a:r>
            <a:r>
              <a:rPr lang="en-CA" dirty="0" err="1"/>
              <a:t>data_source</a:t>
            </a:r>
            <a:r>
              <a:rPr lang="en-CA" dirty="0"/>
              <a:t>": "</a:t>
            </a:r>
            <a:r>
              <a:rPr lang="en-CA" dirty="0" err="1"/>
              <a:t>MealDash</a:t>
            </a:r>
            <a:r>
              <a:rPr lang="en-CA" dirty="0"/>
              <a:t>",</a:t>
            </a:r>
          </a:p>
          <a:p>
            <a:r>
              <a:rPr lang="en-CA" dirty="0"/>
              <a:t>  "description": "Schema definitions for </a:t>
            </a:r>
            <a:r>
              <a:rPr lang="en-CA" dirty="0" err="1"/>
              <a:t>MealDash</a:t>
            </a:r>
            <a:r>
              <a:rPr lang="en-CA" dirty="0"/>
              <a:t> daily data feeds: revenue, transactions, customer feedback, and menu.",</a:t>
            </a:r>
          </a:p>
          <a:p>
            <a:r>
              <a:rPr lang="en-CA" dirty="0"/>
              <a:t>  "datasets": {</a:t>
            </a:r>
          </a:p>
          <a:p>
            <a:r>
              <a:rPr lang="en-CA" dirty="0"/>
              <a:t>    "revenue": {</a:t>
            </a:r>
          </a:p>
          <a:p>
            <a:r>
              <a:rPr lang="en-CA" dirty="0"/>
              <a:t>      "description": "Daily aggregated revenue data per store and region.",</a:t>
            </a:r>
          </a:p>
          <a:p>
            <a:r>
              <a:rPr lang="en-CA" dirty="0"/>
              <a:t>      "columns": [</a:t>
            </a:r>
          </a:p>
          <a:p>
            <a:r>
              <a:rPr lang="en-CA" dirty="0"/>
              <a:t>        { "name": "</a:t>
            </a:r>
            <a:r>
              <a:rPr lang="en-CA" dirty="0" err="1"/>
              <a:t>store_id</a:t>
            </a:r>
            <a:r>
              <a:rPr lang="en-CA" dirty="0"/>
              <a:t>", "type": "string", "required": true },</a:t>
            </a:r>
          </a:p>
          <a:p>
            <a:r>
              <a:rPr lang="en-CA" dirty="0"/>
              <a:t>        { "name": "region", "type": "string", "required": false },</a:t>
            </a:r>
          </a:p>
          <a:p>
            <a:r>
              <a:rPr lang="en-CA" dirty="0"/>
              <a:t>        { "name": "</a:t>
            </a:r>
            <a:r>
              <a:rPr lang="en-CA" dirty="0" err="1"/>
              <a:t>total_orders</a:t>
            </a:r>
            <a:r>
              <a:rPr lang="en-CA" dirty="0"/>
              <a:t>", "type": "integer", "required": true },</a:t>
            </a:r>
          </a:p>
          <a:p>
            <a:r>
              <a:rPr lang="en-CA" dirty="0"/>
              <a:t>        { "name": "</a:t>
            </a:r>
            <a:r>
              <a:rPr lang="en-CA" dirty="0" err="1"/>
              <a:t>total_revenue</a:t>
            </a:r>
            <a:r>
              <a:rPr lang="en-CA" dirty="0"/>
              <a:t>", "type": "float", "required": true },</a:t>
            </a:r>
          </a:p>
          <a:p>
            <a:r>
              <a:rPr lang="en-CA" dirty="0"/>
              <a:t>        { "name": "</a:t>
            </a:r>
            <a:r>
              <a:rPr lang="en-CA" dirty="0" err="1"/>
              <a:t>delivery_fees</a:t>
            </a:r>
            <a:r>
              <a:rPr lang="en-CA" dirty="0"/>
              <a:t>", "type": "float", "required": false },</a:t>
            </a:r>
          </a:p>
          <a:p>
            <a:r>
              <a:rPr lang="en-CA" dirty="0"/>
              <a:t>        { "name": "</a:t>
            </a:r>
            <a:r>
              <a:rPr lang="en-CA" dirty="0" err="1"/>
              <a:t>promotions_applied</a:t>
            </a:r>
            <a:r>
              <a:rPr lang="en-CA" dirty="0"/>
              <a:t>", "type": "float", "required": false },</a:t>
            </a:r>
          </a:p>
          <a:p>
            <a:r>
              <a:rPr lang="en-CA" dirty="0"/>
              <a:t>        { "name": "</a:t>
            </a:r>
            <a:r>
              <a:rPr lang="en-CA" dirty="0" err="1"/>
              <a:t>report_date</a:t>
            </a:r>
            <a:r>
              <a:rPr lang="en-CA" dirty="0"/>
              <a:t>", "type": "date", "required": true }</a:t>
            </a:r>
          </a:p>
          <a:p>
            <a:r>
              <a:rPr lang="en-CA" dirty="0"/>
              <a:t>      ]</a:t>
            </a:r>
          </a:p>
          <a:p>
            <a:r>
              <a:rPr lang="en-CA" dirty="0"/>
              <a:t>    },</a:t>
            </a:r>
          </a:p>
          <a:p>
            <a:r>
              <a:rPr lang="en-CA" dirty="0"/>
              <a:t>    "transactions": {</a:t>
            </a:r>
          </a:p>
          <a:p>
            <a:r>
              <a:rPr lang="en-CA" dirty="0"/>
              <a:t>      "description": "Detailed transaction-level data for orders.",</a:t>
            </a:r>
          </a:p>
          <a:p>
            <a:r>
              <a:rPr lang="en-CA" dirty="0"/>
              <a:t>      "columns": [</a:t>
            </a:r>
          </a:p>
          <a:p>
            <a:r>
              <a:rPr lang="en-CA" dirty="0"/>
              <a:t>        { "name": "</a:t>
            </a:r>
            <a:r>
              <a:rPr lang="en-CA" dirty="0" err="1"/>
              <a:t>order_id</a:t>
            </a:r>
            <a:r>
              <a:rPr lang="en-CA" dirty="0"/>
              <a:t>", "type": "string", "required": true },</a:t>
            </a:r>
          </a:p>
          <a:p>
            <a:r>
              <a:rPr lang="en-CA" dirty="0"/>
              <a:t>        { "name": "</a:t>
            </a:r>
            <a:r>
              <a:rPr lang="en-CA" dirty="0" err="1"/>
              <a:t>customer_id</a:t>
            </a:r>
            <a:r>
              <a:rPr lang="en-CA" dirty="0"/>
              <a:t>", "type": "string", "required": true },</a:t>
            </a:r>
          </a:p>
          <a:p>
            <a:r>
              <a:rPr lang="en-CA" dirty="0"/>
              <a:t>        { "name": "</a:t>
            </a:r>
            <a:r>
              <a:rPr lang="en-CA" dirty="0" err="1"/>
              <a:t>store_id</a:t>
            </a:r>
            <a:r>
              <a:rPr lang="en-CA" dirty="0"/>
              <a:t>", "type": "string", "required": true },</a:t>
            </a:r>
          </a:p>
          <a:p>
            <a:r>
              <a:rPr lang="en-CA" dirty="0"/>
              <a:t>        { "name": "</a:t>
            </a:r>
            <a:r>
              <a:rPr lang="en-CA" dirty="0" err="1"/>
              <a:t>order_datetime</a:t>
            </a:r>
            <a:r>
              <a:rPr lang="en-CA" dirty="0"/>
              <a:t>", "type": "datetime", "required": true },</a:t>
            </a:r>
          </a:p>
          <a:p>
            <a:r>
              <a:rPr lang="en-CA" dirty="0"/>
              <a:t>        { "name": "</a:t>
            </a:r>
            <a:r>
              <a:rPr lang="en-CA" dirty="0" err="1"/>
              <a:t>payment_method</a:t>
            </a:r>
            <a:r>
              <a:rPr lang="en-CA" dirty="0"/>
              <a:t>", "type": "string", "required": false, "</a:t>
            </a:r>
            <a:r>
              <a:rPr lang="en-CA" dirty="0" err="1"/>
              <a:t>allowed_values</a:t>
            </a:r>
            <a:r>
              <a:rPr lang="en-CA" dirty="0"/>
              <a:t>": ["CREDIT_CARD", "APPLE_PAY", "CASH", "OTHER"] },</a:t>
            </a:r>
          </a:p>
          <a:p>
            <a:r>
              <a:rPr lang="en-CA" dirty="0"/>
              <a:t>        { "name": "</a:t>
            </a:r>
            <a:r>
              <a:rPr lang="en-CA" dirty="0" err="1"/>
              <a:t>order_total</a:t>
            </a:r>
            <a:r>
              <a:rPr lang="en-CA" dirty="0"/>
              <a:t>", "type": "float", "required": true },</a:t>
            </a:r>
          </a:p>
          <a:p>
            <a:r>
              <a:rPr lang="en-CA" dirty="0"/>
              <a:t>        { "name": "</a:t>
            </a:r>
            <a:r>
              <a:rPr lang="en-CA" dirty="0" err="1"/>
              <a:t>delivery_fee</a:t>
            </a:r>
            <a:r>
              <a:rPr lang="en-CA" dirty="0"/>
              <a:t>", "type": "float", "required": false },</a:t>
            </a:r>
          </a:p>
          <a:p>
            <a:r>
              <a:rPr lang="en-CA" dirty="0"/>
              <a:t>        { "name": "</a:t>
            </a:r>
            <a:r>
              <a:rPr lang="en-CA" dirty="0" err="1"/>
              <a:t>discount_amount</a:t>
            </a:r>
            <a:r>
              <a:rPr lang="en-CA" dirty="0"/>
              <a:t>", "type": "float", "required": false },</a:t>
            </a:r>
          </a:p>
          <a:p>
            <a:r>
              <a:rPr lang="en-CA" dirty="0"/>
              <a:t>        { "name": "</a:t>
            </a:r>
            <a:r>
              <a:rPr lang="en-CA" dirty="0" err="1"/>
              <a:t>order_status</a:t>
            </a:r>
            <a:r>
              <a:rPr lang="en-CA" dirty="0"/>
              <a:t>", "type": "string", "required": true, "</a:t>
            </a:r>
            <a:r>
              <a:rPr lang="en-CA" dirty="0" err="1"/>
              <a:t>allowed_values</a:t>
            </a:r>
            <a:r>
              <a:rPr lang="en-CA" dirty="0"/>
              <a:t>": ["PLACED", "DELIVERED", "CANCELLED", "REFUNDED"] },</a:t>
            </a:r>
          </a:p>
          <a:p>
            <a:r>
              <a:rPr lang="en-CA" dirty="0"/>
              <a:t>        { "name": "</a:t>
            </a:r>
            <a:r>
              <a:rPr lang="en-CA" dirty="0" err="1"/>
              <a:t>item_id</a:t>
            </a:r>
            <a:r>
              <a:rPr lang="en-CA" dirty="0"/>
              <a:t>", "type": "string", "required": true },</a:t>
            </a:r>
          </a:p>
          <a:p>
            <a:r>
              <a:rPr lang="en-CA" dirty="0"/>
              <a:t>        { "name": "</a:t>
            </a:r>
            <a:r>
              <a:rPr lang="en-CA" dirty="0" err="1"/>
              <a:t>item_name</a:t>
            </a:r>
            <a:r>
              <a:rPr lang="en-CA" dirty="0"/>
              <a:t>", "type": "string", "required": true },</a:t>
            </a:r>
          </a:p>
          <a:p>
            <a:r>
              <a:rPr lang="en-CA" dirty="0"/>
              <a:t>        { "name": "quantity", "type": "integer", "required": true },</a:t>
            </a:r>
          </a:p>
          <a:p>
            <a:r>
              <a:rPr lang="en-CA" dirty="0"/>
              <a:t>        { "name": "</a:t>
            </a:r>
            <a:r>
              <a:rPr lang="en-CA" dirty="0" err="1"/>
              <a:t>unit_price</a:t>
            </a:r>
            <a:r>
              <a:rPr lang="en-CA" dirty="0"/>
              <a:t>", "type": "float", "required": true },</a:t>
            </a:r>
          </a:p>
          <a:p>
            <a:r>
              <a:rPr lang="en-CA" dirty="0"/>
              <a:t>        { "name": "category", "type": "string", "required": false }</a:t>
            </a:r>
          </a:p>
          <a:p>
            <a:r>
              <a:rPr lang="en-CA" dirty="0"/>
              <a:t>      ]</a:t>
            </a:r>
          </a:p>
          <a:p>
            <a:r>
              <a:rPr lang="en-CA" dirty="0"/>
              <a:t>    },</a:t>
            </a:r>
          </a:p>
          <a:p>
            <a:r>
              <a:rPr lang="en-CA" dirty="0"/>
              <a:t>    "</a:t>
            </a:r>
            <a:r>
              <a:rPr lang="en-CA" dirty="0" err="1"/>
              <a:t>customer_feedback</a:t>
            </a:r>
            <a:r>
              <a:rPr lang="en-CA" dirty="0"/>
              <a:t>": {</a:t>
            </a:r>
          </a:p>
          <a:p>
            <a:r>
              <a:rPr lang="en-CA" dirty="0"/>
              <a:t>      "description": "Customer ratings and feedback per order.",</a:t>
            </a:r>
          </a:p>
          <a:p>
            <a:r>
              <a:rPr lang="en-CA" dirty="0"/>
              <a:t>      "columns": [</a:t>
            </a:r>
          </a:p>
          <a:p>
            <a:r>
              <a:rPr lang="en-CA" dirty="0"/>
              <a:t>        { "name": "</a:t>
            </a:r>
            <a:r>
              <a:rPr lang="en-CA" dirty="0" err="1"/>
              <a:t>feedback_id</a:t>
            </a:r>
            <a:r>
              <a:rPr lang="en-CA" dirty="0"/>
              <a:t>", "type": "string", "required": true },</a:t>
            </a:r>
          </a:p>
          <a:p>
            <a:r>
              <a:rPr lang="en-CA" dirty="0"/>
              <a:t>        { "name": "</a:t>
            </a:r>
            <a:r>
              <a:rPr lang="en-CA" dirty="0" err="1"/>
              <a:t>order_id</a:t>
            </a:r>
            <a:r>
              <a:rPr lang="en-CA" dirty="0"/>
              <a:t>", "type": "string", "required": true },</a:t>
            </a:r>
          </a:p>
          <a:p>
            <a:r>
              <a:rPr lang="en-CA" dirty="0"/>
              <a:t>        { "name": "</a:t>
            </a:r>
            <a:r>
              <a:rPr lang="en-CA" dirty="0" err="1"/>
              <a:t>customer_id</a:t>
            </a:r>
            <a:r>
              <a:rPr lang="en-CA" dirty="0"/>
              <a:t>", "type": "string", "required": false },</a:t>
            </a:r>
          </a:p>
          <a:p>
            <a:r>
              <a:rPr lang="en-CA" dirty="0"/>
              <a:t>        { "name": "rating", "type": "integer", "required": true, "</a:t>
            </a:r>
            <a:r>
              <a:rPr lang="en-CA" dirty="0" err="1"/>
              <a:t>min_value</a:t>
            </a:r>
            <a:r>
              <a:rPr lang="en-CA" dirty="0"/>
              <a:t>": 1, "</a:t>
            </a:r>
            <a:r>
              <a:rPr lang="en-CA" dirty="0" err="1"/>
              <a:t>max_value</a:t>
            </a:r>
            <a:r>
              <a:rPr lang="en-CA" dirty="0"/>
              <a:t>": 5 },</a:t>
            </a:r>
          </a:p>
          <a:p>
            <a:r>
              <a:rPr lang="en-CA" dirty="0"/>
              <a:t>        { "name": "comments", "type": "string", "required": false },</a:t>
            </a:r>
          </a:p>
          <a:p>
            <a:r>
              <a:rPr lang="en-CA" dirty="0"/>
              <a:t>        { "name": "</a:t>
            </a:r>
            <a:r>
              <a:rPr lang="en-CA" dirty="0" err="1"/>
              <a:t>feedback_timestamp</a:t>
            </a:r>
            <a:r>
              <a:rPr lang="en-CA" dirty="0"/>
              <a:t>", "type": "datetime", "required": true }</a:t>
            </a:r>
          </a:p>
          <a:p>
            <a:r>
              <a:rPr lang="en-CA" dirty="0"/>
              <a:t>      ]</a:t>
            </a:r>
          </a:p>
          <a:p>
            <a:r>
              <a:rPr lang="en-CA" dirty="0"/>
              <a:t>    },</a:t>
            </a:r>
          </a:p>
          <a:p>
            <a:r>
              <a:rPr lang="en-CA" dirty="0"/>
              <a:t>    "menu": {</a:t>
            </a:r>
          </a:p>
          <a:p>
            <a:r>
              <a:rPr lang="en-CA" dirty="0"/>
              <a:t>      "description": "Menu item details per store.",</a:t>
            </a:r>
          </a:p>
          <a:p>
            <a:r>
              <a:rPr lang="en-CA" dirty="0"/>
              <a:t>      "columns": [</a:t>
            </a:r>
          </a:p>
          <a:p>
            <a:r>
              <a:rPr lang="en-CA" dirty="0"/>
              <a:t>        { "name": "</a:t>
            </a:r>
            <a:r>
              <a:rPr lang="en-CA" dirty="0" err="1"/>
              <a:t>menu_id</a:t>
            </a:r>
            <a:r>
              <a:rPr lang="en-CA" dirty="0"/>
              <a:t>", "type": "string", "required": true },</a:t>
            </a:r>
          </a:p>
          <a:p>
            <a:r>
              <a:rPr lang="en-CA" dirty="0"/>
              <a:t>        { "name": "</a:t>
            </a:r>
            <a:r>
              <a:rPr lang="en-CA" dirty="0" err="1"/>
              <a:t>store_id</a:t>
            </a:r>
            <a:r>
              <a:rPr lang="en-CA" dirty="0"/>
              <a:t>", "type": "string", "required": true },</a:t>
            </a:r>
          </a:p>
          <a:p>
            <a:r>
              <a:rPr lang="en-CA" dirty="0"/>
              <a:t>        { "name": "</a:t>
            </a:r>
            <a:r>
              <a:rPr lang="en-CA" dirty="0" err="1"/>
              <a:t>item_name</a:t>
            </a:r>
            <a:r>
              <a:rPr lang="en-CA" dirty="0"/>
              <a:t>", "type": "string", "required": true },</a:t>
            </a:r>
          </a:p>
          <a:p>
            <a:r>
              <a:rPr lang="en-CA" dirty="0"/>
              <a:t>        { "name": "category", "type": "string", "required": true, "</a:t>
            </a:r>
            <a:r>
              <a:rPr lang="en-CA" dirty="0" err="1"/>
              <a:t>allowed_values</a:t>
            </a:r>
            <a:r>
              <a:rPr lang="en-CA" dirty="0"/>
              <a:t>": ["Mains", "Sides", "Appetizers", "Desserts", "Beverages"] },</a:t>
            </a:r>
          </a:p>
          <a:p>
            <a:r>
              <a:rPr lang="en-CA" dirty="0"/>
              <a:t>        { "name": "price", "type": "float", "required": true },</a:t>
            </a:r>
          </a:p>
          <a:p>
            <a:r>
              <a:rPr lang="en-CA" dirty="0"/>
              <a:t>        { "name": "</a:t>
            </a:r>
            <a:r>
              <a:rPr lang="en-CA" dirty="0" err="1"/>
              <a:t>is_available</a:t>
            </a:r>
            <a:r>
              <a:rPr lang="en-CA" dirty="0"/>
              <a:t>", "type": "</a:t>
            </a:r>
            <a:r>
              <a:rPr lang="en-CA" dirty="0" err="1"/>
              <a:t>boolean</a:t>
            </a:r>
            <a:r>
              <a:rPr lang="en-CA" dirty="0"/>
              <a:t>", "required": true },</a:t>
            </a:r>
          </a:p>
          <a:p>
            <a:r>
              <a:rPr lang="en-CA" dirty="0"/>
              <a:t>        { "name": "</a:t>
            </a:r>
            <a:r>
              <a:rPr lang="en-CA" dirty="0" err="1"/>
              <a:t>last_updated</a:t>
            </a:r>
            <a:r>
              <a:rPr lang="en-CA" dirty="0"/>
              <a:t>", "type": "datetime", "required": true }</a:t>
            </a:r>
          </a:p>
          <a:p>
            <a:r>
              <a:rPr lang="en-CA" dirty="0"/>
              <a:t>      ]</a:t>
            </a:r>
          </a:p>
          <a:p>
            <a:r>
              <a:rPr lang="en-CA" dirty="0"/>
              <a:t>    }</a:t>
            </a:r>
          </a:p>
          <a:p>
            <a:r>
              <a:rPr lang="en-CA" dirty="0"/>
              <a:t>  }</a:t>
            </a:r>
          </a:p>
          <a:p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4980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B4FA5-B633-3703-FEDA-8DF6BEE9A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381A-67B9-1540-4CD2-0EDD1BDE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B2875-7872-C919-EEA1-B4468F062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Current Situation</a:t>
            </a:r>
          </a:p>
          <a:p>
            <a:pPr marL="0" indent="0">
              <a:buNone/>
            </a:pPr>
            <a:r>
              <a:rPr lang="en-US" dirty="0" err="1"/>
              <a:t>InsightEats</a:t>
            </a:r>
            <a:r>
              <a:rPr lang="en-US" dirty="0"/>
              <a:t> currently do not have stable data pipelines needed for traditional Business Intelligence(BI) analytics or future Artificial Intelligence (AI) use cases. There are 3 critical data sources that need to be onboarded which are </a:t>
            </a:r>
            <a:r>
              <a:rPr lang="en-US" dirty="0" err="1"/>
              <a:t>QuickBite</a:t>
            </a:r>
            <a:r>
              <a:rPr lang="en-US" dirty="0"/>
              <a:t>, </a:t>
            </a:r>
            <a:r>
              <a:rPr lang="en-US" dirty="0" err="1"/>
              <a:t>MealDash</a:t>
            </a:r>
            <a:r>
              <a:rPr lang="en-US" dirty="0"/>
              <a:t> and </a:t>
            </a:r>
            <a:r>
              <a:rPr lang="en-US" dirty="0" err="1"/>
              <a:t>FoodNow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Assumptions</a:t>
            </a:r>
          </a:p>
          <a:p>
            <a:r>
              <a:rPr lang="en-US" dirty="0"/>
              <a:t>There is currently no data architecture for insights and analysts are going directly to sources to infer BI analytics.</a:t>
            </a:r>
          </a:p>
          <a:p>
            <a:r>
              <a:rPr lang="en-US" dirty="0"/>
              <a:t>The insights on data sources are only what is provided:</a:t>
            </a:r>
          </a:p>
          <a:p>
            <a:pPr lvl="1"/>
            <a:r>
              <a:rPr lang="en-US" dirty="0" err="1"/>
              <a:t>QuickBite</a:t>
            </a:r>
            <a:r>
              <a:rPr lang="en-US" dirty="0"/>
              <a:t> – REST API with JSON payloads (orders, deliveries, customer actions in near real-time; frequent menu updates)</a:t>
            </a:r>
          </a:p>
          <a:p>
            <a:pPr lvl="1"/>
            <a:r>
              <a:rPr lang="en-US" dirty="0" err="1"/>
              <a:t>MealDash</a:t>
            </a:r>
            <a:r>
              <a:rPr lang="en-US" dirty="0"/>
              <a:t> – Daily CSV + YAML files via SFTP (revenue, transactions, customer feedback, menu data)</a:t>
            </a:r>
          </a:p>
          <a:p>
            <a:pPr lvl="1"/>
            <a:r>
              <a:rPr lang="en-US" dirty="0" err="1"/>
              <a:t>FoodNow</a:t>
            </a:r>
            <a:r>
              <a:rPr lang="en-US" dirty="0"/>
              <a:t> – Kafka event streams + XML partner reports (driver statuses, delivery tracking, promotions)</a:t>
            </a:r>
          </a:p>
          <a:p>
            <a:r>
              <a:rPr lang="en-US" dirty="0"/>
              <a:t>Data sources need to be ingested based on refresh rates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Solution</a:t>
            </a:r>
          </a:p>
          <a:p>
            <a:pPr marL="0" indent="0">
              <a:buNone/>
            </a:pPr>
            <a:r>
              <a:rPr lang="en-US" dirty="0"/>
              <a:t>Data Exploration and Discovery needed to incorporate into stable data pipelines needed to drive BI and build towards AI </a:t>
            </a:r>
            <a:r>
              <a:rPr lang="en-US" dirty="0" err="1"/>
              <a:t>usecases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913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65E7D-6276-D123-DAA1-489AAF5A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Architecture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A04D6-29AE-7959-DD4B-D74DFCD43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2989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8A912-0A41-8617-30F0-E76F69952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B510-2A93-FFA0-46B3-B36E5AB3E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Exploration &amp; Discovery</a:t>
            </a:r>
            <a:br>
              <a:rPr lang="en-US" dirty="0"/>
            </a:br>
            <a:r>
              <a:rPr lang="en-US" dirty="0"/>
              <a:t>- Contract/Template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6729D3-5134-0448-93E4-BB9A8B1DC4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836593"/>
              </p:ext>
            </p:extLst>
          </p:nvPr>
        </p:nvGraphicFramePr>
        <p:xfrm>
          <a:off x="2181226" y="1905000"/>
          <a:ext cx="9648824" cy="4686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275">
                  <a:extLst>
                    <a:ext uri="{9D8B030D-6E8A-4147-A177-3AD203B41FA5}">
                      <a16:colId xmlns:a16="http://schemas.microsoft.com/office/drawing/2014/main" val="2330958303"/>
                    </a:ext>
                  </a:extLst>
                </a:gridCol>
                <a:gridCol w="3317960">
                  <a:extLst>
                    <a:ext uri="{9D8B030D-6E8A-4147-A177-3AD203B41FA5}">
                      <a16:colId xmlns:a16="http://schemas.microsoft.com/office/drawing/2014/main" val="3241278220"/>
                    </a:ext>
                  </a:extLst>
                </a:gridCol>
                <a:gridCol w="3114589">
                  <a:extLst>
                    <a:ext uri="{9D8B030D-6E8A-4147-A177-3AD203B41FA5}">
                      <a16:colId xmlns:a16="http://schemas.microsoft.com/office/drawing/2014/main" val="2641194592"/>
                    </a:ext>
                  </a:extLst>
                </a:gridCol>
              </a:tblGrid>
              <a:tr h="3261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050" dirty="0"/>
                        <a:t>Field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05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05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450257"/>
                  </a:ext>
                </a:extLst>
              </a:tr>
              <a:tr h="6365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050" b="1"/>
                        <a:t>Data Source Name</a:t>
                      </a:r>
                      <a:endParaRPr lang="en-CA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/>
                        <a:t>Name of the partner or system providing the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050">
                          <a:latin typeface="Courier New" panose="02070309020205020404" pitchFamily="49" charset="0"/>
                        </a:rPr>
                        <a:t>QuickBite</a:t>
                      </a:r>
                      <a:endParaRPr lang="en-CA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167706"/>
                  </a:ext>
                </a:extLst>
              </a:tr>
              <a:tr h="6365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050" b="1" dirty="0"/>
                        <a:t>Data Owner</a:t>
                      </a:r>
                      <a:endParaRPr lang="en-C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/>
                        <a:t>Contact person or team responsible for data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050" dirty="0">
                          <a:latin typeface="Courier New" panose="02070309020205020404" pitchFamily="49" charset="0"/>
                        </a:rPr>
                        <a:t>data-team@quickbite.com</a:t>
                      </a:r>
                      <a:endParaRPr lang="en-C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204987"/>
                  </a:ext>
                </a:extLst>
              </a:tr>
              <a:tr h="4455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050" b="1" dirty="0"/>
                        <a:t>Contract Version</a:t>
                      </a:r>
                      <a:endParaRPr lang="en-C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/>
                        <a:t>Version number for the data contract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050" dirty="0">
                          <a:latin typeface="Courier New" panose="02070309020205020404" pitchFamily="49" charset="0"/>
                        </a:rPr>
                        <a:t>v1.2</a:t>
                      </a:r>
                      <a:endParaRPr lang="en-C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324690"/>
                  </a:ext>
                </a:extLst>
              </a:tr>
              <a:tr h="5708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050" b="1" dirty="0"/>
                        <a:t>Effective Date</a:t>
                      </a:r>
                      <a:endParaRPr lang="en-C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dirty="0"/>
                        <a:t>When this contract takes effect – useful for when this needs to update or if contract is outdated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050">
                          <a:latin typeface="Courier New" panose="02070309020205020404" pitchFamily="49" charset="0"/>
                        </a:rPr>
                        <a:t>2025-10-26</a:t>
                      </a:r>
                      <a:endParaRPr lang="en-CA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768102"/>
                  </a:ext>
                </a:extLst>
              </a:tr>
              <a:tr h="4455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050" b="1"/>
                        <a:t>Data Refresh Frequency</a:t>
                      </a:r>
                      <a:endParaRPr lang="en-CA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/>
                        <a:t>How often data is delivered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050">
                          <a:latin typeface="Courier New" panose="02070309020205020404" pitchFamily="49" charset="0"/>
                        </a:rPr>
                        <a:t>Near real-time</a:t>
                      </a:r>
                      <a:r>
                        <a:rPr lang="en-CA" sz="1050"/>
                        <a:t> / </a:t>
                      </a:r>
                      <a:r>
                        <a:rPr lang="en-CA" sz="1050">
                          <a:latin typeface="Courier New" panose="02070309020205020404" pitchFamily="49" charset="0"/>
                        </a:rPr>
                        <a:t>Daily</a:t>
                      </a:r>
                      <a:r>
                        <a:rPr lang="en-CA" sz="1050"/>
                        <a:t> / </a:t>
                      </a:r>
                      <a:r>
                        <a:rPr lang="en-CA" sz="1050">
                          <a:latin typeface="Courier New" panose="02070309020205020404" pitchFamily="49" charset="0"/>
                        </a:rPr>
                        <a:t>Hourly</a:t>
                      </a:r>
                      <a:endParaRPr lang="en-CA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55062"/>
                  </a:ext>
                </a:extLst>
              </a:tr>
              <a:tr h="4455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050" b="1"/>
                        <a:t>Delivery Method</a:t>
                      </a:r>
                      <a:endParaRPr lang="en-CA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/>
                        <a:t>How the data is provided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050">
                          <a:latin typeface="Courier New" panose="02070309020205020404" pitchFamily="49" charset="0"/>
                        </a:rPr>
                        <a:t>REST API</a:t>
                      </a:r>
                      <a:r>
                        <a:rPr lang="en-CA" sz="1050"/>
                        <a:t>, </a:t>
                      </a:r>
                      <a:r>
                        <a:rPr lang="en-CA" sz="1050">
                          <a:latin typeface="Courier New" panose="02070309020205020404" pitchFamily="49" charset="0"/>
                        </a:rPr>
                        <a:t>SFTP</a:t>
                      </a:r>
                      <a:r>
                        <a:rPr lang="en-CA" sz="1050"/>
                        <a:t>, </a:t>
                      </a:r>
                      <a:r>
                        <a:rPr lang="en-CA" sz="1050">
                          <a:latin typeface="Courier New" panose="02070309020205020404" pitchFamily="49" charset="0"/>
                        </a:rPr>
                        <a:t>Kafka</a:t>
                      </a:r>
                      <a:r>
                        <a:rPr lang="en-CA" sz="1050"/>
                        <a:t>, </a:t>
                      </a:r>
                      <a:r>
                        <a:rPr lang="en-CA" sz="1050">
                          <a:latin typeface="Courier New" panose="02070309020205020404" pitchFamily="49" charset="0"/>
                        </a:rPr>
                        <a:t>Pub/Sub</a:t>
                      </a:r>
                      <a:r>
                        <a:rPr lang="en-CA" sz="1050"/>
                        <a:t>,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512847"/>
                  </a:ext>
                </a:extLst>
              </a:tr>
              <a:tr h="4455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1" dirty="0"/>
                        <a:t>C</a:t>
                      </a:r>
                      <a:r>
                        <a:rPr lang="en-CA" sz="1050" b="1" dirty="0" err="1"/>
                        <a:t>onnection</a:t>
                      </a:r>
                      <a:r>
                        <a:rPr lang="en-CA" sz="1050" b="1" dirty="0"/>
                        <a:t> Information</a:t>
                      </a:r>
                      <a:endParaRPr lang="en-C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dirty="0"/>
                        <a:t>API key, OAuth, SSH key, </a:t>
                      </a:r>
                      <a:r>
                        <a:rPr lang="en-US" sz="1050" dirty="0" err="1"/>
                        <a:t>usename</a:t>
                      </a:r>
                      <a:r>
                        <a:rPr lang="en-US" sz="1050" dirty="0"/>
                        <a:t>/password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050" dirty="0">
                          <a:latin typeface="Courier New" panose="02070309020205020404" pitchFamily="49" charset="0"/>
                        </a:rPr>
                        <a:t>OAuth 2.0</a:t>
                      </a:r>
                      <a:endParaRPr lang="en-C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7028641"/>
                  </a:ext>
                </a:extLst>
              </a:tr>
              <a:tr h="7339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1" dirty="0"/>
                        <a:t>Data Schema</a:t>
                      </a:r>
                      <a:endParaRPr lang="en-CA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dirty="0"/>
                        <a:t>Used for validations/monitoring of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dirty="0"/>
                        <a:t>{</a:t>
                      </a:r>
                    </a:p>
                    <a:p>
                      <a:pPr>
                        <a:buNone/>
                      </a:pPr>
                      <a:r>
                        <a:rPr lang="en-US" sz="1050" dirty="0" err="1"/>
                        <a:t>orderNumber</a:t>
                      </a:r>
                      <a:r>
                        <a:rPr lang="en-US" sz="1050" dirty="0"/>
                        <a:t> : int</a:t>
                      </a:r>
                    </a:p>
                    <a:p>
                      <a:pPr>
                        <a:buNone/>
                      </a:pPr>
                      <a:r>
                        <a:rPr lang="en-US" sz="1050" dirty="0" err="1"/>
                        <a:t>orderName</a:t>
                      </a:r>
                      <a:r>
                        <a:rPr lang="en-US" sz="1050" dirty="0"/>
                        <a:t>: string</a:t>
                      </a:r>
                    </a:p>
                    <a:p>
                      <a:pPr>
                        <a:buNone/>
                      </a:pPr>
                      <a:r>
                        <a:rPr lang="en-US" sz="1050" dirty="0"/>
                        <a:t>}</a:t>
                      </a:r>
                      <a:endParaRPr lang="en-C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452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75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7786C-F2E7-1843-C5EB-F19C810BB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23A7-C0E8-572D-472D-D51042A4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Exploration &amp; Discovery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QuickBite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56F4C1-9A36-B31B-4EFE-DA53EA8F1C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472984"/>
              </p:ext>
            </p:extLst>
          </p:nvPr>
        </p:nvGraphicFramePr>
        <p:xfrm>
          <a:off x="2589213" y="2133600"/>
          <a:ext cx="8915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1049834339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951407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Contract Field</a:t>
                      </a:r>
                      <a:endParaRPr lang="en-CA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Data Source Information</a:t>
                      </a:r>
                      <a:endParaRPr lang="en-CA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65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050" b="1" dirty="0"/>
                        <a:t>Data Source Name</a:t>
                      </a:r>
                      <a:endParaRPr lang="en-C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QuickBite</a:t>
                      </a:r>
                      <a:endParaRPr lang="en-CA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699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050" b="1" dirty="0"/>
                        <a:t>Data Owner</a:t>
                      </a:r>
                      <a:endParaRPr lang="en-C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QuickBite</a:t>
                      </a:r>
                      <a:r>
                        <a:rPr lang="en-US" sz="1050" dirty="0"/>
                        <a:t> API </a:t>
                      </a:r>
                      <a:r>
                        <a:rPr lang="en-US" sz="1050" dirty="0">
                          <a:hlinkClick r:id="rId3"/>
                        </a:rPr>
                        <a:t>contact@gmail.com</a:t>
                      </a:r>
                      <a:endParaRPr lang="en-CA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763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050" b="1" dirty="0"/>
                        <a:t>Contract Version</a:t>
                      </a:r>
                      <a:endParaRPr lang="en-C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V1.0</a:t>
                      </a:r>
                      <a:endParaRPr lang="en-CA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553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050" b="1" dirty="0"/>
                        <a:t>Effective Date</a:t>
                      </a:r>
                      <a:endParaRPr lang="en-C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Oct 30,2025</a:t>
                      </a:r>
                      <a:endParaRPr lang="en-CA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67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050" b="1" dirty="0"/>
                        <a:t>Data Refresh Frequency</a:t>
                      </a:r>
                      <a:endParaRPr lang="en-C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Near real-time</a:t>
                      </a:r>
                      <a:endParaRPr lang="en-CA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050" b="1" dirty="0"/>
                        <a:t>Delivery Method</a:t>
                      </a:r>
                      <a:endParaRPr lang="en-C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Rest API with Json payloads</a:t>
                      </a:r>
                      <a:endParaRPr lang="en-CA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26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1" dirty="0"/>
                        <a:t>C</a:t>
                      </a:r>
                      <a:r>
                        <a:rPr lang="en-CA" sz="1050" b="1" dirty="0" err="1"/>
                        <a:t>onnection</a:t>
                      </a:r>
                      <a:r>
                        <a:rPr lang="en-CA" sz="1050" b="1" dirty="0"/>
                        <a:t> Information</a:t>
                      </a:r>
                      <a:endParaRPr lang="en-C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API key/token</a:t>
                      </a:r>
                      <a:endParaRPr lang="en-CA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1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1" dirty="0"/>
                        <a:t>Data Schema</a:t>
                      </a:r>
                      <a:endParaRPr lang="en-CA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Will not go further for case study</a:t>
                      </a:r>
                      <a:endParaRPr lang="en-CA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6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00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21E10-9908-B119-2D1A-34FA30993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E50F-15C5-0465-47F5-BD48545B8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Exploration &amp; Discovery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FoodNow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108531-8ADD-FB60-148A-25DFE954D4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4459831"/>
              </p:ext>
            </p:extLst>
          </p:nvPr>
        </p:nvGraphicFramePr>
        <p:xfrm>
          <a:off x="2589213" y="2133600"/>
          <a:ext cx="8915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1049834339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951407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Contract Field</a:t>
                      </a:r>
                      <a:endParaRPr lang="en-CA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Data Source Information</a:t>
                      </a:r>
                      <a:endParaRPr lang="en-CA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65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050" b="1" dirty="0"/>
                        <a:t>Data Source Name</a:t>
                      </a:r>
                      <a:endParaRPr lang="en-C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FoodNow</a:t>
                      </a:r>
                      <a:endParaRPr lang="en-CA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699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050" b="1" dirty="0"/>
                        <a:t>Data Owner</a:t>
                      </a:r>
                      <a:endParaRPr lang="en-C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FoodNow_kafka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>
                          <a:hlinkClick r:id="rId3"/>
                        </a:rPr>
                        <a:t>contact@gmail.com</a:t>
                      </a:r>
                      <a:endParaRPr lang="en-CA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763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050" b="1" dirty="0"/>
                        <a:t>Contract Version</a:t>
                      </a:r>
                      <a:endParaRPr lang="en-C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V1.0</a:t>
                      </a:r>
                      <a:endParaRPr lang="en-CA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553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050" b="1" dirty="0"/>
                        <a:t>Effective Date</a:t>
                      </a:r>
                      <a:endParaRPr lang="en-C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Oct 30,2025</a:t>
                      </a:r>
                      <a:endParaRPr lang="en-CA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67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050" b="1" dirty="0"/>
                        <a:t>Data Refresh Frequency</a:t>
                      </a:r>
                      <a:endParaRPr lang="en-C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Kafka event stream ( even based)</a:t>
                      </a:r>
                      <a:endParaRPr lang="en-CA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050" b="1" dirty="0"/>
                        <a:t>Delivery Method</a:t>
                      </a:r>
                      <a:endParaRPr lang="en-C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Kafka</a:t>
                      </a:r>
                      <a:endParaRPr lang="en-CA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26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1" dirty="0"/>
                        <a:t>C</a:t>
                      </a:r>
                      <a:r>
                        <a:rPr lang="en-CA" sz="1050" b="1" dirty="0" err="1"/>
                        <a:t>onnection</a:t>
                      </a:r>
                      <a:r>
                        <a:rPr lang="en-CA" sz="1050" b="1" dirty="0"/>
                        <a:t> Information</a:t>
                      </a:r>
                      <a:endParaRPr lang="en-C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Kafka servers with SSL/TLS keys</a:t>
                      </a:r>
                      <a:endParaRPr lang="en-CA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1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1" dirty="0"/>
                        <a:t>Data Schema</a:t>
                      </a:r>
                      <a:endParaRPr lang="en-CA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Will not go further for case study</a:t>
                      </a:r>
                      <a:endParaRPr lang="en-CA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6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338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37D3D-CCA7-3CC2-4616-47B109A57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ACC89-B64D-F375-ED59-FAEC1A1C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Exploration &amp; Discovery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MealDash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296390-F33F-519C-0035-633044DB7B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130949"/>
              </p:ext>
            </p:extLst>
          </p:nvPr>
        </p:nvGraphicFramePr>
        <p:xfrm>
          <a:off x="2589213" y="2133600"/>
          <a:ext cx="8915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1049834339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951407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Contract Field</a:t>
                      </a:r>
                      <a:endParaRPr lang="en-CA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Data Source Information</a:t>
                      </a:r>
                      <a:endParaRPr lang="en-CA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65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050" b="1" dirty="0"/>
                        <a:t>Data Source Name</a:t>
                      </a:r>
                      <a:endParaRPr lang="en-C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Meal Dash</a:t>
                      </a:r>
                      <a:endParaRPr lang="en-CA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699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050" b="1" dirty="0"/>
                        <a:t>Data Owner</a:t>
                      </a:r>
                      <a:endParaRPr lang="en-C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hlinkClick r:id="rId3"/>
                        </a:rPr>
                        <a:t>Mealdash_csv@gmail.com</a:t>
                      </a:r>
                      <a:endParaRPr lang="en-CA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763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050" b="1" dirty="0"/>
                        <a:t>Contract Version</a:t>
                      </a:r>
                      <a:endParaRPr lang="en-C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V1.0</a:t>
                      </a:r>
                      <a:endParaRPr lang="en-CA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553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050" b="1" dirty="0"/>
                        <a:t>Effective Date</a:t>
                      </a:r>
                      <a:endParaRPr lang="en-C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Oct 30,2025</a:t>
                      </a:r>
                      <a:endParaRPr lang="en-CA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67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050" b="1" dirty="0"/>
                        <a:t>Data Refresh Frequency</a:t>
                      </a:r>
                      <a:endParaRPr lang="en-C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Daily</a:t>
                      </a:r>
                      <a:endParaRPr lang="en-CA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050" b="1" dirty="0"/>
                        <a:t>Delivery Method</a:t>
                      </a:r>
                      <a:endParaRPr lang="en-C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CSV + YAML files</a:t>
                      </a:r>
                      <a:endParaRPr lang="en-CA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26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1" dirty="0"/>
                        <a:t>C</a:t>
                      </a:r>
                      <a:r>
                        <a:rPr lang="en-CA" sz="1050" b="1" dirty="0" err="1"/>
                        <a:t>onnection</a:t>
                      </a:r>
                      <a:r>
                        <a:rPr lang="en-CA" sz="1050" b="1" dirty="0"/>
                        <a:t> Information</a:t>
                      </a:r>
                      <a:endParaRPr lang="en-C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SFTP </a:t>
                      </a:r>
                      <a:r>
                        <a:rPr lang="en-US" sz="1050" dirty="0" err="1"/>
                        <a:t>passwordless</a:t>
                      </a:r>
                      <a:r>
                        <a:rPr lang="en-US" sz="1050" dirty="0"/>
                        <a:t> or username/password auth</a:t>
                      </a:r>
                      <a:endParaRPr lang="en-CA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1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1" dirty="0"/>
                        <a:t>Data Schema</a:t>
                      </a:r>
                      <a:endParaRPr lang="en-CA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Next slide</a:t>
                      </a:r>
                      <a:endParaRPr lang="en-CA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6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762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5BEE7-8E81-D78D-B709-89FDE44DA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7EBFE-F0AC-DEFF-FBDF-08BDCF8D7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Exploration &amp; Discovery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MealDash</a:t>
            </a:r>
            <a:r>
              <a:rPr lang="en-US" dirty="0"/>
              <a:t> -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9AA2C6-E909-226F-5952-67B7512DF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/>
              <a:t>  "</a:t>
            </a:r>
            <a:r>
              <a:rPr lang="en-CA" dirty="0" err="1"/>
              <a:t>data_source_name</a:t>
            </a:r>
            <a:r>
              <a:rPr lang="en-CA" dirty="0"/>
              <a:t>": "</a:t>
            </a:r>
            <a:r>
              <a:rPr lang="en-CA" dirty="0" err="1"/>
              <a:t>MealDash</a:t>
            </a:r>
            <a:r>
              <a:rPr lang="en-CA" dirty="0"/>
              <a:t>",</a:t>
            </a:r>
          </a:p>
          <a:p>
            <a:pPr marL="0" indent="0">
              <a:buNone/>
            </a:pPr>
            <a:r>
              <a:rPr lang="en-CA" dirty="0"/>
              <a:t>  "</a:t>
            </a:r>
            <a:r>
              <a:rPr lang="en-CA" dirty="0" err="1"/>
              <a:t>data_owner</a:t>
            </a:r>
            <a:r>
              <a:rPr lang="en-CA" dirty="0"/>
              <a:t>": "mealdash_csv@gmail.com",</a:t>
            </a:r>
          </a:p>
          <a:p>
            <a:pPr marL="0" indent="0">
              <a:buNone/>
            </a:pPr>
            <a:r>
              <a:rPr lang="en-CA" dirty="0"/>
              <a:t>  "</a:t>
            </a:r>
            <a:r>
              <a:rPr lang="en-CA" dirty="0" err="1"/>
              <a:t>contract_version</a:t>
            </a:r>
            <a:r>
              <a:rPr lang="en-CA" dirty="0"/>
              <a:t>": "v1.0",</a:t>
            </a:r>
          </a:p>
          <a:p>
            <a:pPr marL="0" indent="0">
              <a:buNone/>
            </a:pPr>
            <a:r>
              <a:rPr lang="en-CA" dirty="0"/>
              <a:t>  "</a:t>
            </a:r>
            <a:r>
              <a:rPr lang="en-CA" dirty="0" err="1"/>
              <a:t>effective_date</a:t>
            </a:r>
            <a:r>
              <a:rPr lang="en-CA" dirty="0"/>
              <a:t>": "2025-10-30",</a:t>
            </a:r>
          </a:p>
          <a:p>
            <a:pPr marL="0" indent="0">
              <a:buNone/>
            </a:pPr>
            <a:r>
              <a:rPr lang="en-CA" dirty="0"/>
              <a:t>  "</a:t>
            </a:r>
            <a:r>
              <a:rPr lang="en-CA" dirty="0" err="1"/>
              <a:t>data_refresh_frequency</a:t>
            </a:r>
            <a:r>
              <a:rPr lang="en-CA" dirty="0"/>
              <a:t>": "daily",</a:t>
            </a:r>
          </a:p>
          <a:p>
            <a:pPr marL="0" indent="0">
              <a:buNone/>
            </a:pPr>
            <a:r>
              <a:rPr lang="en-CA" dirty="0"/>
              <a:t>  "</a:t>
            </a:r>
            <a:r>
              <a:rPr lang="en-CA" dirty="0" err="1"/>
              <a:t>delivery_method</a:t>
            </a:r>
            <a:r>
              <a:rPr lang="en-CA" dirty="0"/>
              <a:t>": "CSV + YAML files",</a:t>
            </a:r>
          </a:p>
          <a:p>
            <a:pPr marL="0" indent="0">
              <a:buNone/>
            </a:pPr>
            <a:r>
              <a:rPr lang="en-CA" dirty="0"/>
              <a:t>  "</a:t>
            </a:r>
            <a:r>
              <a:rPr lang="en-CA" dirty="0" err="1"/>
              <a:t>connection_information</a:t>
            </a:r>
            <a:r>
              <a:rPr lang="en-CA" dirty="0"/>
              <a:t>": {</a:t>
            </a:r>
          </a:p>
          <a:p>
            <a:pPr marL="0" indent="0">
              <a:buNone/>
            </a:pPr>
            <a:r>
              <a:rPr lang="en-CA" dirty="0"/>
              <a:t>    "protocol": "SFTP",</a:t>
            </a:r>
          </a:p>
          <a:p>
            <a:pPr marL="0" indent="0">
              <a:buNone/>
            </a:pPr>
            <a:r>
              <a:rPr lang="en-CA" dirty="0"/>
              <a:t>    "</a:t>
            </a:r>
            <a:r>
              <a:rPr lang="en-CA" dirty="0" err="1"/>
              <a:t>authentication_methods</a:t>
            </a:r>
            <a:r>
              <a:rPr lang="en-CA" dirty="0"/>
              <a:t>": "</a:t>
            </a:r>
            <a:r>
              <a:rPr lang="en-CA" dirty="0" err="1"/>
              <a:t>passwordless</a:t>
            </a:r>
            <a:r>
              <a:rPr lang="en-CA" dirty="0"/>
              <a:t>", "</a:t>
            </a:r>
            <a:r>
              <a:rPr lang="en-CA" dirty="0" err="1"/>
              <a:t>username_password</a:t>
            </a:r>
            <a:r>
              <a:rPr lang="en-CA" dirty="0"/>
              <a:t>"],</a:t>
            </a:r>
          </a:p>
          <a:p>
            <a:pPr marL="0" indent="0">
              <a:buNone/>
            </a:pPr>
            <a:r>
              <a:rPr lang="en-CA" dirty="0"/>
              <a:t>    "notes": "Preferred method: SSH key-based (</a:t>
            </a:r>
            <a:r>
              <a:rPr lang="en-CA" dirty="0" err="1"/>
              <a:t>passwordless</a:t>
            </a:r>
            <a:r>
              <a:rPr lang="en-CA" dirty="0"/>
              <a:t>)."</a:t>
            </a:r>
          </a:p>
          <a:p>
            <a:pPr marL="0" indent="0">
              <a:buNone/>
            </a:pPr>
            <a:r>
              <a:rPr lang="en-CA" dirty="0"/>
              <a:t>  },</a:t>
            </a:r>
          </a:p>
          <a:p>
            <a:pPr marL="0" indent="0">
              <a:buNone/>
            </a:pPr>
            <a:r>
              <a:rPr lang="en-CA" dirty="0"/>
              <a:t>  "</a:t>
            </a:r>
            <a:r>
              <a:rPr lang="en-CA" dirty="0" err="1"/>
              <a:t>data_schema_reference</a:t>
            </a:r>
            <a:r>
              <a:rPr lang="en-CA" dirty="0"/>
              <a:t>": "mealdash_schema_v1.json",</a:t>
            </a:r>
          </a:p>
          <a:p>
            <a:pPr marL="0" indent="0">
              <a:buNone/>
            </a:pPr>
            <a:r>
              <a:rPr lang="en-CA" dirty="0"/>
              <a:t>  "description": "Daily delivery of </a:t>
            </a:r>
            <a:r>
              <a:rPr lang="en-CA" dirty="0" err="1"/>
              <a:t>MealDash</a:t>
            </a:r>
            <a:r>
              <a:rPr lang="en-CA" dirty="0"/>
              <a:t> order, revenue, feedback, and menu data to </a:t>
            </a:r>
            <a:r>
              <a:rPr lang="en-CA" dirty="0" err="1"/>
              <a:t>InsightEats</a:t>
            </a:r>
            <a:r>
              <a:rPr lang="en-CA" dirty="0"/>
              <a:t>. Delivered via secure SFTP as CSV and YAML metadata files."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518685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406</TotalTime>
  <Words>2660</Words>
  <Application>Microsoft Office PowerPoint</Application>
  <PresentationFormat>Widescreen</PresentationFormat>
  <Paragraphs>355</Paragraphs>
  <Slides>25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Courier New</vt:lpstr>
      <vt:lpstr>Wingdings 3</vt:lpstr>
      <vt:lpstr>Wisp</vt:lpstr>
      <vt:lpstr>InsightEats Case Study </vt:lpstr>
      <vt:lpstr>Agenda</vt:lpstr>
      <vt:lpstr>Problem Statement</vt:lpstr>
      <vt:lpstr>Architecture Design</vt:lpstr>
      <vt:lpstr>2. Data Exploration &amp; Discovery - Contract/Template</vt:lpstr>
      <vt:lpstr>2. Data Exploration &amp; Discovery - QuickBite</vt:lpstr>
      <vt:lpstr>2. Data Exploration &amp; Discovery - FoodNow</vt:lpstr>
      <vt:lpstr>2. Data Exploration &amp; Discovery - MealDash</vt:lpstr>
      <vt:lpstr>2. Data Exploration &amp; Discovery - MealDash - Cont</vt:lpstr>
      <vt:lpstr>2. Data Exploration &amp; Discovery - MealDash – Data Schema</vt:lpstr>
      <vt:lpstr>4. Data Modelling</vt:lpstr>
      <vt:lpstr>4. Data Modelling - Tables</vt:lpstr>
      <vt:lpstr>Order Table</vt:lpstr>
      <vt:lpstr>Menu Table</vt:lpstr>
      <vt:lpstr>Revenue Table</vt:lpstr>
      <vt:lpstr>Delivery Table</vt:lpstr>
      <vt:lpstr>Data Ingestion </vt:lpstr>
      <vt:lpstr>Data Ingestion - Flat files (CSV or YAML) </vt:lpstr>
      <vt:lpstr>Data Ingestion - Flat files (CSV or YAML) </vt:lpstr>
      <vt:lpstr>Data Ingestion - Flat files (CSV or YAML) </vt:lpstr>
      <vt:lpstr>Data Ingestion - Flat files (CSV or YAML) </vt:lpstr>
      <vt:lpstr>Data Ingestion pseudocode for CSV</vt:lpstr>
      <vt:lpstr>DAG workflow – ingestion to insights</vt:lpstr>
      <vt:lpstr>Further Insights Needed </vt:lpstr>
      <vt:lpstr>Data Exploration &amp; Discovery - MealDash – Data Schema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Chan</dc:creator>
  <cp:lastModifiedBy>Gabriel Chan</cp:lastModifiedBy>
  <cp:revision>4</cp:revision>
  <dcterms:created xsi:type="dcterms:W3CDTF">2025-10-26T19:31:48Z</dcterms:created>
  <dcterms:modified xsi:type="dcterms:W3CDTF">2025-10-27T02:19:09Z</dcterms:modified>
</cp:coreProperties>
</file>