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9" r:id="rId3"/>
    <p:sldId id="263" r:id="rId4"/>
    <p:sldId id="262" r:id="rId5"/>
    <p:sldId id="289" r:id="rId6"/>
    <p:sldId id="265" r:id="rId7"/>
    <p:sldId id="264" r:id="rId8"/>
    <p:sldId id="270" r:id="rId9"/>
    <p:sldId id="271" r:id="rId10"/>
    <p:sldId id="269" r:id="rId11"/>
    <p:sldId id="274" r:id="rId12"/>
    <p:sldId id="272" r:id="rId13"/>
    <p:sldId id="275" r:id="rId14"/>
    <p:sldId id="285" r:id="rId15"/>
    <p:sldId id="286" r:id="rId16"/>
    <p:sldId id="287" r:id="rId17"/>
    <p:sldId id="288" r:id="rId18"/>
    <p:sldId id="276" r:id="rId19"/>
    <p:sldId id="278" r:id="rId20"/>
    <p:sldId id="282" r:id="rId21"/>
    <p:sldId id="283" r:id="rId22"/>
    <p:sldId id="284" r:id="rId23"/>
    <p:sldId id="280" r:id="rId24"/>
    <p:sldId id="26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82069B5-79FD-418D-B6B1-F2ADCCC8403E}">
          <p14:sldIdLst>
            <p14:sldId id="256"/>
            <p14:sldId id="259"/>
            <p14:sldId id="263"/>
            <p14:sldId id="262"/>
            <p14:sldId id="289"/>
            <p14:sldId id="265"/>
            <p14:sldId id="264"/>
            <p14:sldId id="270"/>
            <p14:sldId id="271"/>
            <p14:sldId id="269"/>
            <p14:sldId id="274"/>
            <p14:sldId id="272"/>
            <p14:sldId id="275"/>
            <p14:sldId id="285"/>
            <p14:sldId id="286"/>
            <p14:sldId id="287"/>
            <p14:sldId id="288"/>
            <p14:sldId id="276"/>
            <p14:sldId id="278"/>
            <p14:sldId id="282"/>
            <p14:sldId id="283"/>
            <p14:sldId id="284"/>
            <p14:sldId id="280"/>
            <p14:sldId id="266"/>
          </p14:sldIdLst>
        </p14:section>
        <p14:section name="Extra" id="{326AA4A9-BB8D-443F-BDF8-33830EAE413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46" d="100"/>
          <a:sy n="146" d="100"/>
        </p:scale>
        <p:origin x="70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520BE4-DCDE-4560-9C87-C63AC781DE04}" type="datetimeFigureOut">
              <a:rPr lang="en-CA" smtClean="0"/>
              <a:t>2025-10-26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931591-3019-4E12-8844-3E626E9F68D7}" type="slidenum">
              <a:rPr lang="en-CA" smtClean="0"/>
              <a:t>‹#›</a:t>
            </a:fld>
            <a:endParaRPr lang="en-CA"/>
          </a:p>
        </p:txBody>
      </p:sp>
    </p:spTree>
    <p:extLst>
      <p:ext uri="{BB962C8B-B14F-4D97-AF65-F5344CB8AC3E}">
        <p14:creationId xmlns:p14="http://schemas.microsoft.com/office/powerpoint/2010/main" val="2501384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should be in a </a:t>
            </a:r>
            <a:r>
              <a:rPr lang="en-US" dirty="0" err="1"/>
              <a:t>json</a:t>
            </a:r>
            <a:r>
              <a:rPr lang="en-US" dirty="0"/>
              <a:t>/</a:t>
            </a:r>
            <a:r>
              <a:rPr lang="en-US" dirty="0" err="1"/>
              <a:t>yaml</a:t>
            </a:r>
            <a:r>
              <a:rPr lang="en-US" dirty="0"/>
              <a:t> format to use to validate against when doing pipeline integration and monitoring</a:t>
            </a:r>
            <a:endParaRPr lang="en-CA" dirty="0"/>
          </a:p>
        </p:txBody>
      </p:sp>
      <p:sp>
        <p:nvSpPr>
          <p:cNvPr id="4" name="Slide Number Placeholder 3"/>
          <p:cNvSpPr>
            <a:spLocks noGrp="1"/>
          </p:cNvSpPr>
          <p:nvPr>
            <p:ph type="sldNum" sz="quarter" idx="5"/>
          </p:nvPr>
        </p:nvSpPr>
        <p:spPr/>
        <p:txBody>
          <a:bodyPr/>
          <a:lstStyle/>
          <a:p>
            <a:fld id="{8E931591-3019-4E12-8844-3E626E9F68D7}" type="slidenum">
              <a:rPr lang="en-CA" smtClean="0"/>
              <a:t>7</a:t>
            </a:fld>
            <a:endParaRPr lang="en-CA"/>
          </a:p>
        </p:txBody>
      </p:sp>
    </p:spTree>
    <p:extLst>
      <p:ext uri="{BB962C8B-B14F-4D97-AF65-F5344CB8AC3E}">
        <p14:creationId xmlns:p14="http://schemas.microsoft.com/office/powerpoint/2010/main" val="76037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12404-D805-B456-08D2-7F5A1189DF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246805-329F-88EF-FB94-B7B18247E3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2CA80A-8414-D9A8-DC47-D0C9EF1E7874}"/>
              </a:ext>
            </a:extLst>
          </p:cNvPr>
          <p:cNvSpPr>
            <a:spLocks noGrp="1"/>
          </p:cNvSpPr>
          <p:nvPr>
            <p:ph type="body" idx="1"/>
          </p:nvPr>
        </p:nvSpPr>
        <p:spPr/>
        <p:txBody>
          <a:bodyPr/>
          <a:lstStyle/>
          <a:p>
            <a:r>
              <a:rPr lang="en-US" dirty="0"/>
              <a:t>This should be in a </a:t>
            </a:r>
            <a:r>
              <a:rPr lang="en-US" dirty="0" err="1"/>
              <a:t>json</a:t>
            </a:r>
            <a:r>
              <a:rPr lang="en-US" dirty="0"/>
              <a:t>/</a:t>
            </a:r>
            <a:r>
              <a:rPr lang="en-US" dirty="0" err="1"/>
              <a:t>yaml</a:t>
            </a:r>
            <a:r>
              <a:rPr lang="en-US" dirty="0"/>
              <a:t> format to use to validate against when doing pipeline integration and monitoring</a:t>
            </a:r>
            <a:endParaRPr lang="en-CA" dirty="0"/>
          </a:p>
        </p:txBody>
      </p:sp>
      <p:sp>
        <p:nvSpPr>
          <p:cNvPr id="4" name="Slide Number Placeholder 3">
            <a:extLst>
              <a:ext uri="{FF2B5EF4-FFF2-40B4-BE49-F238E27FC236}">
                <a16:creationId xmlns:a16="http://schemas.microsoft.com/office/drawing/2014/main" id="{6828588A-719E-8064-2E1F-20DBC10502DD}"/>
              </a:ext>
            </a:extLst>
          </p:cNvPr>
          <p:cNvSpPr>
            <a:spLocks noGrp="1"/>
          </p:cNvSpPr>
          <p:nvPr>
            <p:ph type="sldNum" sz="quarter" idx="5"/>
          </p:nvPr>
        </p:nvSpPr>
        <p:spPr/>
        <p:txBody>
          <a:bodyPr/>
          <a:lstStyle/>
          <a:p>
            <a:fld id="{8E931591-3019-4E12-8844-3E626E9F68D7}" type="slidenum">
              <a:rPr lang="en-CA" smtClean="0"/>
              <a:t>8</a:t>
            </a:fld>
            <a:endParaRPr lang="en-CA"/>
          </a:p>
        </p:txBody>
      </p:sp>
    </p:spTree>
    <p:extLst>
      <p:ext uri="{BB962C8B-B14F-4D97-AF65-F5344CB8AC3E}">
        <p14:creationId xmlns:p14="http://schemas.microsoft.com/office/powerpoint/2010/main" val="2109729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72A4D-B0BC-A27C-EB61-C460600E82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1D3225-0834-3159-D825-8B3E2CFB39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CBEDF4-5048-E52B-5CCE-6CE044512EA2}"/>
              </a:ext>
            </a:extLst>
          </p:cNvPr>
          <p:cNvSpPr>
            <a:spLocks noGrp="1"/>
          </p:cNvSpPr>
          <p:nvPr>
            <p:ph type="body" idx="1"/>
          </p:nvPr>
        </p:nvSpPr>
        <p:spPr/>
        <p:txBody>
          <a:bodyPr/>
          <a:lstStyle/>
          <a:p>
            <a:r>
              <a:rPr lang="en-US" dirty="0"/>
              <a:t>This should be in a </a:t>
            </a:r>
            <a:r>
              <a:rPr lang="en-US" dirty="0" err="1"/>
              <a:t>json</a:t>
            </a:r>
            <a:r>
              <a:rPr lang="en-US" dirty="0"/>
              <a:t>/</a:t>
            </a:r>
            <a:r>
              <a:rPr lang="en-US" dirty="0" err="1"/>
              <a:t>yaml</a:t>
            </a:r>
            <a:r>
              <a:rPr lang="en-US" dirty="0"/>
              <a:t> format to use to validate against when doing pipeline integration and monitoring</a:t>
            </a:r>
            <a:endParaRPr lang="en-CA" dirty="0"/>
          </a:p>
        </p:txBody>
      </p:sp>
      <p:sp>
        <p:nvSpPr>
          <p:cNvPr id="4" name="Slide Number Placeholder 3">
            <a:extLst>
              <a:ext uri="{FF2B5EF4-FFF2-40B4-BE49-F238E27FC236}">
                <a16:creationId xmlns:a16="http://schemas.microsoft.com/office/drawing/2014/main" id="{CDCD98CB-20C7-03AA-A39D-32E3808E364D}"/>
              </a:ext>
            </a:extLst>
          </p:cNvPr>
          <p:cNvSpPr>
            <a:spLocks noGrp="1"/>
          </p:cNvSpPr>
          <p:nvPr>
            <p:ph type="sldNum" sz="quarter" idx="5"/>
          </p:nvPr>
        </p:nvSpPr>
        <p:spPr/>
        <p:txBody>
          <a:bodyPr/>
          <a:lstStyle/>
          <a:p>
            <a:fld id="{8E931591-3019-4E12-8844-3E626E9F68D7}" type="slidenum">
              <a:rPr lang="en-CA" smtClean="0"/>
              <a:t>9</a:t>
            </a:fld>
            <a:endParaRPr lang="en-CA"/>
          </a:p>
        </p:txBody>
      </p:sp>
    </p:spTree>
    <p:extLst>
      <p:ext uri="{BB962C8B-B14F-4D97-AF65-F5344CB8AC3E}">
        <p14:creationId xmlns:p14="http://schemas.microsoft.com/office/powerpoint/2010/main" val="170398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8A5AD-0D00-7938-F5C1-B3BF0492BD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22950F-0FEA-3438-16E3-CE8DCA0767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5968EB-A452-8604-218B-7D647628DC01}"/>
              </a:ext>
            </a:extLst>
          </p:cNvPr>
          <p:cNvSpPr>
            <a:spLocks noGrp="1"/>
          </p:cNvSpPr>
          <p:nvPr>
            <p:ph type="body" idx="1"/>
          </p:nvPr>
        </p:nvSpPr>
        <p:spPr/>
        <p:txBody>
          <a:bodyPr/>
          <a:lstStyle/>
          <a:p>
            <a:r>
              <a:rPr lang="en-US" dirty="0"/>
              <a:t>This should be in a </a:t>
            </a:r>
            <a:r>
              <a:rPr lang="en-US" dirty="0" err="1"/>
              <a:t>json</a:t>
            </a:r>
            <a:r>
              <a:rPr lang="en-US" dirty="0"/>
              <a:t>/</a:t>
            </a:r>
            <a:r>
              <a:rPr lang="en-US" dirty="0" err="1"/>
              <a:t>yaml</a:t>
            </a:r>
            <a:r>
              <a:rPr lang="en-US" dirty="0"/>
              <a:t> format to use to validate against when doing pipeline integration and monitoring</a:t>
            </a:r>
            <a:endParaRPr lang="en-CA" dirty="0"/>
          </a:p>
        </p:txBody>
      </p:sp>
      <p:sp>
        <p:nvSpPr>
          <p:cNvPr id="4" name="Slide Number Placeholder 3">
            <a:extLst>
              <a:ext uri="{FF2B5EF4-FFF2-40B4-BE49-F238E27FC236}">
                <a16:creationId xmlns:a16="http://schemas.microsoft.com/office/drawing/2014/main" id="{75BECB46-F3F1-DE54-A48E-D9895E62474D}"/>
              </a:ext>
            </a:extLst>
          </p:cNvPr>
          <p:cNvSpPr>
            <a:spLocks noGrp="1"/>
          </p:cNvSpPr>
          <p:nvPr>
            <p:ph type="sldNum" sz="quarter" idx="5"/>
          </p:nvPr>
        </p:nvSpPr>
        <p:spPr/>
        <p:txBody>
          <a:bodyPr/>
          <a:lstStyle/>
          <a:p>
            <a:fld id="{8E931591-3019-4E12-8844-3E626E9F68D7}" type="slidenum">
              <a:rPr lang="en-CA" smtClean="0"/>
              <a:t>10</a:t>
            </a:fld>
            <a:endParaRPr lang="en-CA"/>
          </a:p>
        </p:txBody>
      </p:sp>
    </p:spTree>
    <p:extLst>
      <p:ext uri="{BB962C8B-B14F-4D97-AF65-F5344CB8AC3E}">
        <p14:creationId xmlns:p14="http://schemas.microsoft.com/office/powerpoint/2010/main" val="1773764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1FF64-4531-370C-667F-5BC143BE16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EE3637-C90C-5044-12C0-E2232D0C61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754D47-5CF0-8602-D233-D4B6DAAEE94D}"/>
              </a:ext>
            </a:extLst>
          </p:cNvPr>
          <p:cNvSpPr>
            <a:spLocks noGrp="1"/>
          </p:cNvSpPr>
          <p:nvPr>
            <p:ph type="body" idx="1"/>
          </p:nvPr>
        </p:nvSpPr>
        <p:spPr/>
        <p:txBody>
          <a:bodyPr/>
          <a:lstStyle/>
          <a:p>
            <a:r>
              <a:rPr lang="en-US" dirty="0"/>
              <a:t>This should be in a </a:t>
            </a:r>
            <a:r>
              <a:rPr lang="en-US" dirty="0" err="1"/>
              <a:t>json</a:t>
            </a:r>
            <a:r>
              <a:rPr lang="en-US" dirty="0"/>
              <a:t>/</a:t>
            </a:r>
            <a:r>
              <a:rPr lang="en-US" dirty="0" err="1"/>
              <a:t>yaml</a:t>
            </a:r>
            <a:r>
              <a:rPr lang="en-US" dirty="0"/>
              <a:t> format to use to validate against when doing pipeline integration and monitoring</a:t>
            </a:r>
            <a:endParaRPr lang="en-CA" dirty="0"/>
          </a:p>
        </p:txBody>
      </p:sp>
      <p:sp>
        <p:nvSpPr>
          <p:cNvPr id="4" name="Slide Number Placeholder 3">
            <a:extLst>
              <a:ext uri="{FF2B5EF4-FFF2-40B4-BE49-F238E27FC236}">
                <a16:creationId xmlns:a16="http://schemas.microsoft.com/office/drawing/2014/main" id="{910E7126-C7F5-28B5-6DB8-075A5848F4AE}"/>
              </a:ext>
            </a:extLst>
          </p:cNvPr>
          <p:cNvSpPr>
            <a:spLocks noGrp="1"/>
          </p:cNvSpPr>
          <p:nvPr>
            <p:ph type="sldNum" sz="quarter" idx="5"/>
          </p:nvPr>
        </p:nvSpPr>
        <p:spPr/>
        <p:txBody>
          <a:bodyPr/>
          <a:lstStyle/>
          <a:p>
            <a:fld id="{8E931591-3019-4E12-8844-3E626E9F68D7}" type="slidenum">
              <a:rPr lang="en-CA" smtClean="0"/>
              <a:t>11</a:t>
            </a:fld>
            <a:endParaRPr lang="en-CA"/>
          </a:p>
        </p:txBody>
      </p:sp>
    </p:spTree>
    <p:extLst>
      <p:ext uri="{BB962C8B-B14F-4D97-AF65-F5344CB8AC3E}">
        <p14:creationId xmlns:p14="http://schemas.microsoft.com/office/powerpoint/2010/main" val="404113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 more towards orders and menus</a:t>
            </a:r>
            <a:endParaRPr lang="en-CA" dirty="0"/>
          </a:p>
        </p:txBody>
      </p:sp>
      <p:sp>
        <p:nvSpPr>
          <p:cNvPr id="4" name="Slide Number Placeholder 3"/>
          <p:cNvSpPr>
            <a:spLocks noGrp="1"/>
          </p:cNvSpPr>
          <p:nvPr>
            <p:ph type="sldNum" sz="quarter" idx="5"/>
          </p:nvPr>
        </p:nvSpPr>
        <p:spPr/>
        <p:txBody>
          <a:bodyPr/>
          <a:lstStyle/>
          <a:p>
            <a:fld id="{8E931591-3019-4E12-8844-3E626E9F68D7}" type="slidenum">
              <a:rPr lang="en-CA" smtClean="0"/>
              <a:t>13</a:t>
            </a:fld>
            <a:endParaRPr lang="en-CA"/>
          </a:p>
        </p:txBody>
      </p:sp>
    </p:spTree>
    <p:extLst>
      <p:ext uri="{BB962C8B-B14F-4D97-AF65-F5344CB8AC3E}">
        <p14:creationId xmlns:p14="http://schemas.microsoft.com/office/powerpoint/2010/main" val="3734783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use </a:t>
            </a:r>
            <a:r>
              <a:rPr lang="en-US" dirty="0" err="1"/>
              <a:t>aws</a:t>
            </a:r>
            <a:r>
              <a:rPr lang="en-US" dirty="0"/>
              <a:t> glue </a:t>
            </a:r>
            <a:r>
              <a:rPr lang="en-US" dirty="0" err="1"/>
              <a:t>dynamicframe</a:t>
            </a:r>
            <a:r>
              <a:rPr lang="en-US" dirty="0"/>
              <a:t> method</a:t>
            </a:r>
            <a:endParaRPr lang="en-CA" dirty="0"/>
          </a:p>
        </p:txBody>
      </p:sp>
      <p:sp>
        <p:nvSpPr>
          <p:cNvPr id="4" name="Slide Number Placeholder 3"/>
          <p:cNvSpPr>
            <a:spLocks noGrp="1"/>
          </p:cNvSpPr>
          <p:nvPr>
            <p:ph type="sldNum" sz="quarter" idx="5"/>
          </p:nvPr>
        </p:nvSpPr>
        <p:spPr/>
        <p:txBody>
          <a:bodyPr/>
          <a:lstStyle/>
          <a:p>
            <a:fld id="{8E931591-3019-4E12-8844-3E626E9F68D7}" type="slidenum">
              <a:rPr lang="en-CA" smtClean="0"/>
              <a:t>18</a:t>
            </a:fld>
            <a:endParaRPr lang="en-CA"/>
          </a:p>
        </p:txBody>
      </p:sp>
    </p:spTree>
    <p:extLst>
      <p:ext uri="{BB962C8B-B14F-4D97-AF65-F5344CB8AC3E}">
        <p14:creationId xmlns:p14="http://schemas.microsoft.com/office/powerpoint/2010/main" val="891162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contender </a:t>
            </a:r>
            <a:r>
              <a:rPr lang="en-US" dirty="0" err="1"/>
              <a:t>aws</a:t>
            </a:r>
            <a:r>
              <a:rPr lang="en-US" dirty="0"/>
              <a:t> transfer family directly to S3 bucket</a:t>
            </a:r>
            <a:endParaRPr lang="en-CA" dirty="0"/>
          </a:p>
        </p:txBody>
      </p:sp>
      <p:sp>
        <p:nvSpPr>
          <p:cNvPr id="4" name="Slide Number Placeholder 3"/>
          <p:cNvSpPr>
            <a:spLocks noGrp="1"/>
          </p:cNvSpPr>
          <p:nvPr>
            <p:ph type="sldNum" sz="quarter" idx="5"/>
          </p:nvPr>
        </p:nvSpPr>
        <p:spPr/>
        <p:txBody>
          <a:bodyPr/>
          <a:lstStyle/>
          <a:p>
            <a:fld id="{8E931591-3019-4E12-8844-3E626E9F68D7}" type="slidenum">
              <a:rPr lang="en-CA" smtClean="0"/>
              <a:t>19</a:t>
            </a:fld>
            <a:endParaRPr lang="en-CA"/>
          </a:p>
        </p:txBody>
      </p:sp>
    </p:spTree>
    <p:extLst>
      <p:ext uri="{BB962C8B-B14F-4D97-AF65-F5344CB8AC3E}">
        <p14:creationId xmlns:p14="http://schemas.microsoft.com/office/powerpoint/2010/main" val="1789148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D0E8A1-E103-41F3-B59E-BB94ABD93300}" type="datetimeFigureOut">
              <a:rPr lang="en-CA" smtClean="0"/>
              <a:t>2025-10-26</a:t>
            </a:fld>
            <a:endParaRPr lang="en-CA"/>
          </a:p>
        </p:txBody>
      </p:sp>
      <p:sp>
        <p:nvSpPr>
          <p:cNvPr id="5" name="Footer Placeholder 4"/>
          <p:cNvSpPr>
            <a:spLocks noGrp="1"/>
          </p:cNvSpPr>
          <p:nvPr>
            <p:ph type="ftr" sz="quarter" idx="11"/>
          </p:nvPr>
        </p:nvSpPr>
        <p:spPr/>
        <p:txBody>
          <a:bodyPr/>
          <a:lstStyle/>
          <a:p>
            <a:endParaRPr lang="en-CA"/>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3887300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D0E8A1-E103-41F3-B59E-BB94ABD93300}" type="datetimeFigureOut">
              <a:rPr lang="en-CA" smtClean="0"/>
              <a:t>2025-10-26</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3750849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D0E8A1-E103-41F3-B59E-BB94ABD93300}" type="datetimeFigureOut">
              <a:rPr lang="en-CA" smtClean="0"/>
              <a:t>2025-10-26</a:t>
            </a:fld>
            <a:endParaRPr lang="en-CA"/>
          </a:p>
        </p:txBody>
      </p:sp>
      <p:sp>
        <p:nvSpPr>
          <p:cNvPr id="5" name="Footer Placeholder 4"/>
          <p:cNvSpPr>
            <a:spLocks noGrp="1"/>
          </p:cNvSpPr>
          <p:nvPr>
            <p:ph type="ftr" sz="quarter" idx="11"/>
          </p:nvPr>
        </p:nvSpPr>
        <p:spPr/>
        <p:txBody>
          <a:bodyPr/>
          <a:lstStyle/>
          <a:p>
            <a:endParaRPr lang="en-CA"/>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99BCA6-AC2B-41F4-B77B-926FEA6D3243}" type="slidenum">
              <a:rPr lang="en-CA" smtClean="0"/>
              <a:t>‹#›</a:t>
            </a:fld>
            <a:endParaRPr lang="en-CA"/>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03705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D0E8A1-E103-41F3-B59E-BB94ABD93300}" type="datetimeFigureOut">
              <a:rPr lang="en-CA" smtClean="0"/>
              <a:t>2025-10-26</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3685125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D0E8A1-E103-41F3-B59E-BB94ABD93300}" type="datetimeFigureOut">
              <a:rPr lang="en-CA" smtClean="0"/>
              <a:t>2025-10-26</a:t>
            </a:fld>
            <a:endParaRPr lang="en-CA"/>
          </a:p>
        </p:txBody>
      </p:sp>
      <p:sp>
        <p:nvSpPr>
          <p:cNvPr id="6" name="Footer Placeholder 5"/>
          <p:cNvSpPr>
            <a:spLocks noGrp="1"/>
          </p:cNvSpPr>
          <p:nvPr>
            <p:ph type="ftr" sz="quarter" idx="11"/>
          </p:nvPr>
        </p:nvSpPr>
        <p:spPr/>
        <p:txBody>
          <a:bodyPr/>
          <a:lstStyle/>
          <a:p>
            <a:endParaRPr lang="en-CA"/>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99BCA6-AC2B-41F4-B77B-926FEA6D3243}" type="slidenum">
              <a:rPr lang="en-CA" smtClean="0"/>
              <a:t>‹#›</a:t>
            </a:fld>
            <a:endParaRPr lang="en-CA"/>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63001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D0E8A1-E103-41F3-B59E-BB94ABD93300}" type="datetimeFigureOut">
              <a:rPr lang="en-CA" smtClean="0"/>
              <a:t>2025-10-26</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2961540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0E8A1-E103-41F3-B59E-BB94ABD93300}" type="datetimeFigureOut">
              <a:rPr lang="en-CA" smtClean="0"/>
              <a:t>2025-10-26</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1015111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0E8A1-E103-41F3-B59E-BB94ABD93300}" type="datetimeFigureOut">
              <a:rPr lang="en-CA" smtClean="0"/>
              <a:t>2025-10-26</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4275297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0E8A1-E103-41F3-B59E-BB94ABD93300}" type="datetimeFigureOut">
              <a:rPr lang="en-CA" smtClean="0"/>
              <a:t>2025-10-26</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562324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D0E8A1-E103-41F3-B59E-BB94ABD93300}" type="datetimeFigureOut">
              <a:rPr lang="en-CA" smtClean="0"/>
              <a:t>2025-10-26</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41110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D0E8A1-E103-41F3-B59E-BB94ABD93300}" type="datetimeFigureOut">
              <a:rPr lang="en-CA" smtClean="0"/>
              <a:t>2025-10-26</a:t>
            </a:fld>
            <a:endParaRPr lang="en-CA"/>
          </a:p>
        </p:txBody>
      </p:sp>
      <p:sp>
        <p:nvSpPr>
          <p:cNvPr id="6" name="Footer Placeholder 5"/>
          <p:cNvSpPr>
            <a:spLocks noGrp="1"/>
          </p:cNvSpPr>
          <p:nvPr>
            <p:ph type="ftr" sz="quarter" idx="11"/>
          </p:nvPr>
        </p:nvSpPr>
        <p:spPr/>
        <p:txBody>
          <a:bodyPr/>
          <a:lstStyle/>
          <a:p>
            <a:endParaRPr lang="en-CA"/>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3200055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D0E8A1-E103-41F3-B59E-BB94ABD93300}" type="datetimeFigureOut">
              <a:rPr lang="en-CA" smtClean="0"/>
              <a:t>2025-10-26</a:t>
            </a:fld>
            <a:endParaRPr lang="en-CA"/>
          </a:p>
        </p:txBody>
      </p:sp>
      <p:sp>
        <p:nvSpPr>
          <p:cNvPr id="8" name="Footer Placeholder 7"/>
          <p:cNvSpPr>
            <a:spLocks noGrp="1"/>
          </p:cNvSpPr>
          <p:nvPr>
            <p:ph type="ftr" sz="quarter" idx="11"/>
          </p:nvPr>
        </p:nvSpPr>
        <p:spPr/>
        <p:txBody>
          <a:bodyPr/>
          <a:lstStyle/>
          <a:p>
            <a:endParaRPr lang="en-C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759251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D0E8A1-E103-41F3-B59E-BB94ABD93300}" type="datetimeFigureOut">
              <a:rPr lang="en-CA" smtClean="0"/>
              <a:t>2025-10-26</a:t>
            </a:fld>
            <a:endParaRPr lang="en-CA"/>
          </a:p>
        </p:txBody>
      </p:sp>
      <p:sp>
        <p:nvSpPr>
          <p:cNvPr id="4" name="Footer Placeholder 3"/>
          <p:cNvSpPr>
            <a:spLocks noGrp="1"/>
          </p:cNvSpPr>
          <p:nvPr>
            <p:ph type="ftr" sz="quarter" idx="11"/>
          </p:nvPr>
        </p:nvSpPr>
        <p:spPr/>
        <p:txBody>
          <a:bodyPr/>
          <a:lstStyle/>
          <a:p>
            <a:endParaRPr lang="en-CA"/>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3050356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D0E8A1-E103-41F3-B59E-BB94ABD93300}" type="datetimeFigureOut">
              <a:rPr lang="en-CA" smtClean="0"/>
              <a:t>2025-10-26</a:t>
            </a:fld>
            <a:endParaRPr lang="en-CA"/>
          </a:p>
        </p:txBody>
      </p:sp>
      <p:sp>
        <p:nvSpPr>
          <p:cNvPr id="3" name="Footer Placeholder 2"/>
          <p:cNvSpPr>
            <a:spLocks noGrp="1"/>
          </p:cNvSpPr>
          <p:nvPr>
            <p:ph type="ftr" sz="quarter" idx="11"/>
          </p:nvPr>
        </p:nvSpPr>
        <p:spPr/>
        <p:txBody>
          <a:bodyPr/>
          <a:lstStyle/>
          <a:p>
            <a:endParaRPr lang="en-CA"/>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891187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D0E8A1-E103-41F3-B59E-BB94ABD93300}" type="datetimeFigureOut">
              <a:rPr lang="en-CA" smtClean="0"/>
              <a:t>2025-10-26</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2221812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D0E8A1-E103-41F3-B59E-BB94ABD93300}" type="datetimeFigureOut">
              <a:rPr lang="en-CA" smtClean="0"/>
              <a:t>2025-10-26</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443685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0D0E8A1-E103-41F3-B59E-BB94ABD93300}" type="datetimeFigureOut">
              <a:rPr lang="en-CA" smtClean="0"/>
              <a:t>2025-10-26</a:t>
            </a:fld>
            <a:endParaRPr lang="en-CA"/>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299BCA6-AC2B-41F4-B77B-926FEA6D3243}" type="slidenum">
              <a:rPr lang="en-CA" smtClean="0"/>
              <a:t>‹#›</a:t>
            </a:fld>
            <a:endParaRPr lang="en-CA"/>
          </a:p>
        </p:txBody>
      </p:sp>
    </p:spTree>
    <p:extLst>
      <p:ext uri="{BB962C8B-B14F-4D97-AF65-F5344CB8AC3E}">
        <p14:creationId xmlns:p14="http://schemas.microsoft.com/office/powerpoint/2010/main" val="14855934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mailto:contact@gmail.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contact@gmail.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Mealdash_csv@gmail.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A06E-583F-7C82-D2CD-AA8E9824E0AC}"/>
              </a:ext>
            </a:extLst>
          </p:cNvPr>
          <p:cNvSpPr>
            <a:spLocks noGrp="1"/>
          </p:cNvSpPr>
          <p:nvPr>
            <p:ph type="ctrTitle"/>
          </p:nvPr>
        </p:nvSpPr>
        <p:spPr/>
        <p:txBody>
          <a:bodyPr/>
          <a:lstStyle/>
          <a:p>
            <a:r>
              <a:rPr lang="en-US" dirty="0" err="1"/>
              <a:t>InsightEats</a:t>
            </a:r>
            <a:r>
              <a:rPr lang="en-US" dirty="0"/>
              <a:t> Case Study </a:t>
            </a:r>
            <a:endParaRPr lang="en-CA" dirty="0"/>
          </a:p>
        </p:txBody>
      </p:sp>
      <p:sp>
        <p:nvSpPr>
          <p:cNvPr id="3" name="Subtitle 2">
            <a:extLst>
              <a:ext uri="{FF2B5EF4-FFF2-40B4-BE49-F238E27FC236}">
                <a16:creationId xmlns:a16="http://schemas.microsoft.com/office/drawing/2014/main" id="{FD5D75FE-2393-445C-F758-B11D6A3D2264}"/>
              </a:ext>
            </a:extLst>
          </p:cNvPr>
          <p:cNvSpPr>
            <a:spLocks noGrp="1"/>
          </p:cNvSpPr>
          <p:nvPr>
            <p:ph type="subTitle" idx="1"/>
          </p:nvPr>
        </p:nvSpPr>
        <p:spPr/>
        <p:txBody>
          <a:bodyPr/>
          <a:lstStyle/>
          <a:p>
            <a:r>
              <a:rPr lang="en-US" dirty="0"/>
              <a:t>By: Gabriel</a:t>
            </a:r>
            <a:r>
              <a:rPr lang="en-CA" dirty="0"/>
              <a:t> Chan</a:t>
            </a:r>
          </a:p>
          <a:p>
            <a:r>
              <a:rPr lang="en-CA" dirty="0"/>
              <a:t>Oct 30, 2025</a:t>
            </a:r>
            <a:endParaRPr lang="en-US" dirty="0"/>
          </a:p>
        </p:txBody>
      </p:sp>
    </p:spTree>
    <p:extLst>
      <p:ext uri="{BB962C8B-B14F-4D97-AF65-F5344CB8AC3E}">
        <p14:creationId xmlns:p14="http://schemas.microsoft.com/office/powerpoint/2010/main" val="1167933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5BEE7-8E81-D78D-B709-89FDE44DA4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67EBFE-F0AC-DEFF-FBDF-08BDCF8D7E4F}"/>
              </a:ext>
            </a:extLst>
          </p:cNvPr>
          <p:cNvSpPr>
            <a:spLocks noGrp="1"/>
          </p:cNvSpPr>
          <p:nvPr>
            <p:ph type="title"/>
          </p:nvPr>
        </p:nvSpPr>
        <p:spPr/>
        <p:txBody>
          <a:bodyPr/>
          <a:lstStyle/>
          <a:p>
            <a:r>
              <a:rPr lang="en-US" dirty="0"/>
              <a:t>2. Data Exploration &amp; Discovery</a:t>
            </a:r>
            <a:br>
              <a:rPr lang="en-US" dirty="0"/>
            </a:br>
            <a:r>
              <a:rPr lang="en-US" dirty="0"/>
              <a:t>- </a:t>
            </a:r>
            <a:r>
              <a:rPr lang="en-US" dirty="0" err="1"/>
              <a:t>MealDash</a:t>
            </a:r>
            <a:r>
              <a:rPr lang="en-US" dirty="0"/>
              <a:t> - </a:t>
            </a:r>
            <a:r>
              <a:rPr lang="en-US" dirty="0" err="1"/>
              <a:t>Cont</a:t>
            </a:r>
            <a:endParaRPr lang="en-US" dirty="0"/>
          </a:p>
        </p:txBody>
      </p:sp>
      <p:sp>
        <p:nvSpPr>
          <p:cNvPr id="5" name="Content Placeholder 4">
            <a:extLst>
              <a:ext uri="{FF2B5EF4-FFF2-40B4-BE49-F238E27FC236}">
                <a16:creationId xmlns:a16="http://schemas.microsoft.com/office/drawing/2014/main" id="{019AA2C6-E909-226F-5952-67B7512DFE7B}"/>
              </a:ext>
            </a:extLst>
          </p:cNvPr>
          <p:cNvSpPr>
            <a:spLocks noGrp="1"/>
          </p:cNvSpPr>
          <p:nvPr>
            <p:ph idx="1"/>
          </p:nvPr>
        </p:nvSpPr>
        <p:spPr>
          <a:xfrm>
            <a:off x="2406332" y="1937936"/>
            <a:ext cx="8915400" cy="3777622"/>
          </a:xfrm>
        </p:spPr>
        <p:txBody>
          <a:bodyPr>
            <a:normAutofit fontScale="25000" lnSpcReduction="20000"/>
          </a:bodyPr>
          <a:lstStyle/>
          <a:p>
            <a:pPr marL="0" indent="0">
              <a:buNone/>
            </a:pPr>
            <a:r>
              <a:rPr lang="en-CA" dirty="0"/>
              <a:t>{</a:t>
            </a:r>
          </a:p>
          <a:p>
            <a:pPr marL="0" indent="0">
              <a:buNone/>
            </a:pPr>
            <a:r>
              <a:rPr lang="en-CA" dirty="0"/>
              <a:t>  "</a:t>
            </a:r>
            <a:r>
              <a:rPr lang="en-CA" dirty="0" err="1"/>
              <a:t>data_source_name</a:t>
            </a:r>
            <a:r>
              <a:rPr lang="en-CA" dirty="0"/>
              <a:t>": "</a:t>
            </a:r>
            <a:r>
              <a:rPr lang="en-CA" dirty="0" err="1"/>
              <a:t>MealDash</a:t>
            </a:r>
            <a:r>
              <a:rPr lang="en-CA" dirty="0"/>
              <a:t>",</a:t>
            </a:r>
          </a:p>
          <a:p>
            <a:pPr marL="0" indent="0">
              <a:buNone/>
            </a:pPr>
            <a:r>
              <a:rPr lang="en-CA" dirty="0"/>
              <a:t>  "</a:t>
            </a:r>
            <a:r>
              <a:rPr lang="en-CA" dirty="0" err="1"/>
              <a:t>data_owner</a:t>
            </a:r>
            <a:r>
              <a:rPr lang="en-CA" dirty="0"/>
              <a:t>": "mealdash_csv@gmail.com",</a:t>
            </a:r>
          </a:p>
          <a:p>
            <a:pPr marL="0" indent="0">
              <a:buNone/>
            </a:pPr>
            <a:r>
              <a:rPr lang="en-CA" dirty="0"/>
              <a:t>  "</a:t>
            </a:r>
            <a:r>
              <a:rPr lang="en-CA" dirty="0" err="1"/>
              <a:t>contract_version</a:t>
            </a:r>
            <a:r>
              <a:rPr lang="en-CA" dirty="0"/>
              <a:t>": "v1.0",</a:t>
            </a:r>
          </a:p>
          <a:p>
            <a:pPr marL="0" indent="0">
              <a:buNone/>
            </a:pPr>
            <a:r>
              <a:rPr lang="en-CA" dirty="0"/>
              <a:t>  "</a:t>
            </a:r>
            <a:r>
              <a:rPr lang="en-CA" dirty="0" err="1"/>
              <a:t>effective_date</a:t>
            </a:r>
            <a:r>
              <a:rPr lang="en-CA" dirty="0"/>
              <a:t>": "2025-10-30",</a:t>
            </a:r>
          </a:p>
          <a:p>
            <a:pPr marL="0" indent="0">
              <a:buNone/>
            </a:pPr>
            <a:r>
              <a:rPr lang="en-CA" dirty="0"/>
              <a:t>  "</a:t>
            </a:r>
            <a:r>
              <a:rPr lang="en-CA" dirty="0" err="1"/>
              <a:t>data_refresh_frequency</a:t>
            </a:r>
            <a:r>
              <a:rPr lang="en-CA" dirty="0"/>
              <a:t>": "daily",</a:t>
            </a:r>
          </a:p>
          <a:p>
            <a:pPr marL="0" indent="0">
              <a:buNone/>
            </a:pPr>
            <a:r>
              <a:rPr lang="en-CA" dirty="0"/>
              <a:t>  "</a:t>
            </a:r>
            <a:r>
              <a:rPr lang="en-CA" dirty="0" err="1"/>
              <a:t>delivery_method</a:t>
            </a:r>
            <a:r>
              <a:rPr lang="en-CA" dirty="0"/>
              <a:t>": "CSV + YAML files",</a:t>
            </a:r>
          </a:p>
          <a:p>
            <a:pPr marL="0" indent="0">
              <a:buNone/>
            </a:pPr>
            <a:r>
              <a:rPr lang="en-CA" dirty="0"/>
              <a:t>  "</a:t>
            </a:r>
            <a:r>
              <a:rPr lang="en-CA" dirty="0" err="1"/>
              <a:t>connection_information</a:t>
            </a:r>
            <a:r>
              <a:rPr lang="en-CA" dirty="0"/>
              <a:t>": {</a:t>
            </a:r>
          </a:p>
          <a:p>
            <a:pPr marL="0" indent="0">
              <a:buNone/>
            </a:pPr>
            <a:r>
              <a:rPr lang="en-CA" dirty="0"/>
              <a:t>    "protocol": "SFTP",</a:t>
            </a:r>
          </a:p>
          <a:p>
            <a:pPr marL="0" indent="0">
              <a:buNone/>
            </a:pPr>
            <a:r>
              <a:rPr lang="en-CA" dirty="0"/>
              <a:t>    "</a:t>
            </a:r>
            <a:r>
              <a:rPr lang="en-CA" dirty="0" err="1"/>
              <a:t>authentication_methods</a:t>
            </a:r>
            <a:r>
              <a:rPr lang="en-CA" dirty="0"/>
              <a:t>": ["</a:t>
            </a:r>
            <a:r>
              <a:rPr lang="en-CA" dirty="0" err="1"/>
              <a:t>passwordless</a:t>
            </a:r>
            <a:r>
              <a:rPr lang="en-CA" dirty="0"/>
              <a:t>", "</a:t>
            </a:r>
            <a:r>
              <a:rPr lang="en-CA" dirty="0" err="1"/>
              <a:t>username_password</a:t>
            </a:r>
            <a:r>
              <a:rPr lang="en-CA" dirty="0"/>
              <a:t>"],</a:t>
            </a:r>
          </a:p>
          <a:p>
            <a:pPr marL="0" indent="0">
              <a:buNone/>
            </a:pPr>
            <a:r>
              <a:rPr lang="en-CA" dirty="0"/>
              <a:t>    "notes": "Preferred method: SSH key-based (</a:t>
            </a:r>
            <a:r>
              <a:rPr lang="en-CA" dirty="0" err="1"/>
              <a:t>passwordless</a:t>
            </a:r>
            <a:r>
              <a:rPr lang="en-CA" dirty="0"/>
              <a:t>).",</a:t>
            </a:r>
          </a:p>
          <a:p>
            <a:pPr marL="0" indent="0">
              <a:buNone/>
            </a:pPr>
            <a:r>
              <a:rPr lang="en-CA" dirty="0"/>
              <a:t>    "host": "sftp.mealdash.com",</a:t>
            </a:r>
          </a:p>
          <a:p>
            <a:pPr marL="0" indent="0">
              <a:buNone/>
            </a:pPr>
            <a:r>
              <a:rPr lang="en-CA" dirty="0"/>
              <a:t>    "username": "</a:t>
            </a:r>
            <a:r>
              <a:rPr lang="en-CA" dirty="0" err="1"/>
              <a:t>ftp_user</a:t>
            </a:r>
            <a:r>
              <a:rPr lang="en-CA" dirty="0"/>
              <a:t>",</a:t>
            </a:r>
          </a:p>
          <a:p>
            <a:pPr marL="0" indent="0">
              <a:buNone/>
            </a:pPr>
            <a:r>
              <a:rPr lang="en-CA" dirty="0"/>
              <a:t>    "</a:t>
            </a:r>
            <a:r>
              <a:rPr lang="en-CA" dirty="0" err="1"/>
              <a:t>password_secret_name</a:t>
            </a:r>
            <a:r>
              <a:rPr lang="en-CA" dirty="0"/>
              <a:t>": "ftp-password-secret",</a:t>
            </a:r>
          </a:p>
          <a:p>
            <a:pPr marL="0" indent="0">
              <a:buNone/>
            </a:pPr>
            <a:r>
              <a:rPr lang="en-CA" dirty="0"/>
              <a:t>    "</a:t>
            </a:r>
            <a:r>
              <a:rPr lang="en-CA" dirty="0" err="1"/>
              <a:t>file_path</a:t>
            </a:r>
            <a:r>
              <a:rPr lang="en-CA" dirty="0"/>
              <a:t>": "/path/to/data.csv",</a:t>
            </a:r>
          </a:p>
          <a:p>
            <a:pPr marL="0" indent="0">
              <a:buNone/>
            </a:pPr>
            <a:r>
              <a:rPr lang="en-CA" dirty="0"/>
              <a:t>    "s3_destination": "s3://my-bucket/</a:t>
            </a:r>
            <a:r>
              <a:rPr lang="en-CA" dirty="0" err="1"/>
              <a:t>ftp_data</a:t>
            </a:r>
            <a:r>
              <a:rPr lang="en-CA" dirty="0"/>
              <a:t>/"</a:t>
            </a:r>
          </a:p>
          <a:p>
            <a:pPr marL="0" indent="0">
              <a:buNone/>
            </a:pPr>
            <a:r>
              <a:rPr lang="en-CA" dirty="0"/>
              <a:t>  },</a:t>
            </a:r>
          </a:p>
          <a:p>
            <a:pPr marL="0" indent="0">
              <a:buNone/>
            </a:pPr>
            <a:r>
              <a:rPr lang="en-CA" dirty="0"/>
              <a:t>  "</a:t>
            </a:r>
            <a:r>
              <a:rPr lang="en-CA" dirty="0" err="1"/>
              <a:t>data_schema_reference</a:t>
            </a:r>
            <a:r>
              <a:rPr lang="en-CA" dirty="0"/>
              <a:t>": "mealdash_schema_v1.json",</a:t>
            </a:r>
          </a:p>
          <a:p>
            <a:pPr marL="0" indent="0">
              <a:buNone/>
            </a:pPr>
            <a:r>
              <a:rPr lang="en-CA" dirty="0"/>
              <a:t>  "description": "Daily delivery of </a:t>
            </a:r>
            <a:r>
              <a:rPr lang="en-CA" dirty="0" err="1"/>
              <a:t>MealDash</a:t>
            </a:r>
            <a:r>
              <a:rPr lang="en-CA" dirty="0"/>
              <a:t> order, revenue, feedback, and menu data to </a:t>
            </a:r>
            <a:r>
              <a:rPr lang="en-CA" dirty="0" err="1"/>
              <a:t>InsightEats</a:t>
            </a:r>
            <a:r>
              <a:rPr lang="en-CA" dirty="0"/>
              <a:t>. Delivered via secure SFTP as CSV and YAML metadata files."</a:t>
            </a:r>
          </a:p>
          <a:p>
            <a:pPr marL="0" indent="0">
              <a:buNone/>
            </a:pPr>
            <a:r>
              <a:rPr lang="en-CA" dirty="0"/>
              <a:t>}</a:t>
            </a:r>
          </a:p>
        </p:txBody>
      </p:sp>
    </p:spTree>
    <p:extLst>
      <p:ext uri="{BB962C8B-B14F-4D97-AF65-F5344CB8AC3E}">
        <p14:creationId xmlns:p14="http://schemas.microsoft.com/office/powerpoint/2010/main" val="3335186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6AE48-9DD6-4B3E-9466-C5229C1ECB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48C0B1-1519-2492-2FBD-EADB6C543247}"/>
              </a:ext>
            </a:extLst>
          </p:cNvPr>
          <p:cNvSpPr>
            <a:spLocks noGrp="1"/>
          </p:cNvSpPr>
          <p:nvPr>
            <p:ph type="title"/>
          </p:nvPr>
        </p:nvSpPr>
        <p:spPr/>
        <p:txBody>
          <a:bodyPr/>
          <a:lstStyle/>
          <a:p>
            <a:r>
              <a:rPr lang="en-US" dirty="0"/>
              <a:t>2. Data Exploration &amp; Discovery</a:t>
            </a:r>
            <a:br>
              <a:rPr lang="en-US" dirty="0"/>
            </a:br>
            <a:r>
              <a:rPr lang="en-US" dirty="0"/>
              <a:t>- </a:t>
            </a:r>
            <a:r>
              <a:rPr lang="en-US" dirty="0" err="1"/>
              <a:t>MealDash</a:t>
            </a:r>
            <a:r>
              <a:rPr lang="en-US" dirty="0"/>
              <a:t> – Data Schema</a:t>
            </a:r>
          </a:p>
        </p:txBody>
      </p:sp>
      <p:sp>
        <p:nvSpPr>
          <p:cNvPr id="5" name="Content Placeholder 4">
            <a:extLst>
              <a:ext uri="{FF2B5EF4-FFF2-40B4-BE49-F238E27FC236}">
                <a16:creationId xmlns:a16="http://schemas.microsoft.com/office/drawing/2014/main" id="{968374C2-1A26-F252-F412-4EC49B647AFB}"/>
              </a:ext>
            </a:extLst>
          </p:cNvPr>
          <p:cNvSpPr>
            <a:spLocks noGrp="1"/>
          </p:cNvSpPr>
          <p:nvPr>
            <p:ph idx="1"/>
          </p:nvPr>
        </p:nvSpPr>
        <p:spPr/>
        <p:txBody>
          <a:bodyPr>
            <a:normAutofit fontScale="92500" lnSpcReduction="20000"/>
          </a:bodyPr>
          <a:lstStyle/>
          <a:p>
            <a:pPr marL="0" indent="0">
              <a:buNone/>
            </a:pPr>
            <a:r>
              <a:rPr lang="en-CA" dirty="0"/>
              <a:t>{</a:t>
            </a:r>
          </a:p>
          <a:p>
            <a:pPr marL="0" indent="0">
              <a:buNone/>
            </a:pPr>
            <a:r>
              <a:rPr lang="en-CA" dirty="0"/>
              <a:t>  "orders": [</a:t>
            </a:r>
          </a:p>
          <a:p>
            <a:pPr marL="0" indent="0">
              <a:buNone/>
            </a:pPr>
            <a:r>
              <a:rPr lang="en-CA" dirty="0"/>
              <a:t>    { "name": "</a:t>
            </a:r>
            <a:r>
              <a:rPr lang="en-CA" dirty="0" err="1"/>
              <a:t>order_id</a:t>
            </a:r>
            <a:r>
              <a:rPr lang="en-CA" dirty="0"/>
              <a:t>", "datatype": "</a:t>
            </a:r>
            <a:r>
              <a:rPr lang="en-CA" dirty="0" err="1"/>
              <a:t>bigint</a:t>
            </a:r>
            <a:r>
              <a:rPr lang="en-CA" dirty="0"/>
              <a:t>", "required": true },</a:t>
            </a:r>
          </a:p>
          <a:p>
            <a:pPr marL="0" indent="0">
              <a:buNone/>
            </a:pPr>
            <a:r>
              <a:rPr lang="en-CA" dirty="0"/>
              <a:t>    { "name": "</a:t>
            </a:r>
            <a:r>
              <a:rPr lang="en-CA" dirty="0" err="1"/>
              <a:t>menu_id</a:t>
            </a:r>
            <a:r>
              <a:rPr lang="en-CA" dirty="0"/>
              <a:t>", "datatype": "</a:t>
            </a:r>
            <a:r>
              <a:rPr lang="en-CA" dirty="0" err="1"/>
              <a:t>bigint</a:t>
            </a:r>
            <a:r>
              <a:rPr lang="en-CA" dirty="0"/>
              <a:t>", "required": true },</a:t>
            </a:r>
          </a:p>
          <a:p>
            <a:pPr marL="0" indent="0">
              <a:buNone/>
            </a:pPr>
            <a:r>
              <a:rPr lang="en-CA" dirty="0"/>
              <a:t>    { "name": "</a:t>
            </a:r>
            <a:r>
              <a:rPr lang="en-CA" dirty="0" err="1"/>
              <a:t>revenue_id</a:t>
            </a:r>
            <a:r>
              <a:rPr lang="en-CA" dirty="0"/>
              <a:t>", "datatype": "</a:t>
            </a:r>
            <a:r>
              <a:rPr lang="en-CA" dirty="0" err="1"/>
              <a:t>bigint</a:t>
            </a:r>
            <a:r>
              <a:rPr lang="en-CA" dirty="0"/>
              <a:t>", "required": true },</a:t>
            </a:r>
          </a:p>
          <a:p>
            <a:pPr marL="0" indent="0">
              <a:buNone/>
            </a:pPr>
            <a:r>
              <a:rPr lang="en-CA" dirty="0"/>
              <a:t>    { "name": "quantity", "datatype": "integer", "required": true },</a:t>
            </a:r>
          </a:p>
          <a:p>
            <a:pPr marL="0" indent="0">
              <a:buNone/>
            </a:pPr>
            <a:r>
              <a:rPr lang="en-CA" dirty="0"/>
              <a:t>    { "name": "price", "datatype": "double", "required": true },</a:t>
            </a:r>
          </a:p>
          <a:p>
            <a:pPr marL="0" indent="0">
              <a:buNone/>
            </a:pPr>
            <a:r>
              <a:rPr lang="en-CA" dirty="0"/>
              <a:t>    { "name": "</a:t>
            </a:r>
            <a:r>
              <a:rPr lang="en-CA" dirty="0" err="1"/>
              <a:t>promotion_id</a:t>
            </a:r>
            <a:r>
              <a:rPr lang="en-CA" dirty="0"/>
              <a:t>", "datatype": "</a:t>
            </a:r>
            <a:r>
              <a:rPr lang="en-CA" dirty="0" err="1"/>
              <a:t>bigint</a:t>
            </a:r>
            <a:r>
              <a:rPr lang="en-CA" dirty="0"/>
              <a:t>", "required": false }</a:t>
            </a:r>
          </a:p>
          <a:p>
            <a:pPr marL="0" indent="0">
              <a:buNone/>
            </a:pPr>
            <a:r>
              <a:rPr lang="en-CA" dirty="0"/>
              <a:t>  ]</a:t>
            </a:r>
          </a:p>
          <a:p>
            <a:pPr marL="0" indent="0">
              <a:buNone/>
            </a:pPr>
            <a:r>
              <a:rPr lang="en-CA" dirty="0"/>
              <a:t>}</a:t>
            </a:r>
            <a:br>
              <a:rPr lang="en-CA" dirty="0"/>
            </a:br>
            <a:endParaRPr lang="en-CA" dirty="0"/>
          </a:p>
        </p:txBody>
      </p:sp>
    </p:spTree>
    <p:extLst>
      <p:ext uri="{BB962C8B-B14F-4D97-AF65-F5344CB8AC3E}">
        <p14:creationId xmlns:p14="http://schemas.microsoft.com/office/powerpoint/2010/main" val="2550351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905DA-8F87-925B-5856-2F4C3B2B7CA0}"/>
              </a:ext>
            </a:extLst>
          </p:cNvPr>
          <p:cNvSpPr>
            <a:spLocks noGrp="1"/>
          </p:cNvSpPr>
          <p:nvPr>
            <p:ph type="title"/>
          </p:nvPr>
        </p:nvSpPr>
        <p:spPr/>
        <p:txBody>
          <a:bodyPr/>
          <a:lstStyle/>
          <a:p>
            <a:r>
              <a:rPr lang="en-US" dirty="0"/>
              <a:t>4. Data Modelling</a:t>
            </a:r>
            <a:endParaRPr lang="en-CA" dirty="0"/>
          </a:p>
        </p:txBody>
      </p:sp>
      <p:sp>
        <p:nvSpPr>
          <p:cNvPr id="3" name="Content Placeholder 2">
            <a:extLst>
              <a:ext uri="{FF2B5EF4-FFF2-40B4-BE49-F238E27FC236}">
                <a16:creationId xmlns:a16="http://schemas.microsoft.com/office/drawing/2014/main" id="{A7DC70FC-C974-5973-78D7-AAFFCAFE1EC2}"/>
              </a:ext>
            </a:extLst>
          </p:cNvPr>
          <p:cNvSpPr>
            <a:spLocks noGrp="1"/>
          </p:cNvSpPr>
          <p:nvPr>
            <p:ph idx="1"/>
          </p:nvPr>
        </p:nvSpPr>
        <p:spPr/>
        <p:txBody>
          <a:bodyPr/>
          <a:lstStyle/>
          <a:p>
            <a:r>
              <a:rPr lang="en-US" dirty="0" err="1"/>
              <a:t>QuickBite</a:t>
            </a:r>
            <a:endParaRPr lang="en-US" dirty="0"/>
          </a:p>
          <a:p>
            <a:pPr lvl="1"/>
            <a:r>
              <a:rPr lang="en-US" dirty="0"/>
              <a:t>Orders, deliveries, customer actions, frequent menu updates</a:t>
            </a:r>
            <a:endParaRPr lang="en-CA" dirty="0"/>
          </a:p>
          <a:p>
            <a:r>
              <a:rPr lang="en-CA" dirty="0" err="1"/>
              <a:t>MealDash</a:t>
            </a:r>
            <a:endParaRPr lang="en-CA" dirty="0"/>
          </a:p>
          <a:p>
            <a:pPr lvl="1"/>
            <a:r>
              <a:rPr lang="en-CA" dirty="0"/>
              <a:t>Revenue, transactions, customer feedback, menu data</a:t>
            </a:r>
          </a:p>
          <a:p>
            <a:r>
              <a:rPr lang="en-CA" dirty="0" err="1"/>
              <a:t>FoodNow</a:t>
            </a:r>
            <a:endParaRPr lang="en-CA" dirty="0"/>
          </a:p>
          <a:p>
            <a:pPr lvl="1"/>
            <a:r>
              <a:rPr lang="en-CA" dirty="0"/>
              <a:t>Driver statuses, delivery tracking, promotions</a:t>
            </a:r>
          </a:p>
          <a:p>
            <a:pPr lvl="1"/>
            <a:endParaRPr lang="en-CA" dirty="0"/>
          </a:p>
          <a:p>
            <a:r>
              <a:rPr lang="en-CA" dirty="0"/>
              <a:t>Assumption: All courier platforms need to have some sort of customer information, transaction/revenue information, menu information, delivery tracking, restaurant and promotions to function.</a:t>
            </a:r>
          </a:p>
        </p:txBody>
      </p:sp>
    </p:spTree>
    <p:extLst>
      <p:ext uri="{BB962C8B-B14F-4D97-AF65-F5344CB8AC3E}">
        <p14:creationId xmlns:p14="http://schemas.microsoft.com/office/powerpoint/2010/main" val="3786049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74D96-F3C7-F10C-FB39-96BFA66C8C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5D1F27-34B4-7820-1CF3-32A82D49574F}"/>
              </a:ext>
            </a:extLst>
          </p:cNvPr>
          <p:cNvSpPr>
            <a:spLocks noGrp="1"/>
          </p:cNvSpPr>
          <p:nvPr>
            <p:ph type="title"/>
          </p:nvPr>
        </p:nvSpPr>
        <p:spPr/>
        <p:txBody>
          <a:bodyPr/>
          <a:lstStyle/>
          <a:p>
            <a:r>
              <a:rPr lang="en-US" dirty="0"/>
              <a:t>4. Data Modelling - Tables</a:t>
            </a:r>
            <a:endParaRPr lang="en-CA" dirty="0"/>
          </a:p>
        </p:txBody>
      </p:sp>
      <p:pic>
        <p:nvPicPr>
          <p:cNvPr id="4" name="Picture 3">
            <a:extLst>
              <a:ext uri="{FF2B5EF4-FFF2-40B4-BE49-F238E27FC236}">
                <a16:creationId xmlns:a16="http://schemas.microsoft.com/office/drawing/2014/main" id="{A4F6938C-1412-BF99-03D1-6A9487B1EDF7}"/>
              </a:ext>
            </a:extLst>
          </p:cNvPr>
          <p:cNvPicPr>
            <a:picLocks noChangeAspect="1"/>
          </p:cNvPicPr>
          <p:nvPr/>
        </p:nvPicPr>
        <p:blipFill>
          <a:blip r:embed="rId3"/>
          <a:stretch>
            <a:fillRect/>
          </a:stretch>
        </p:blipFill>
        <p:spPr>
          <a:xfrm>
            <a:off x="2690948" y="1300124"/>
            <a:ext cx="6414091" cy="5231303"/>
          </a:xfrm>
          <a:prstGeom prst="rect">
            <a:avLst/>
          </a:prstGeom>
        </p:spPr>
      </p:pic>
    </p:spTree>
    <p:extLst>
      <p:ext uri="{BB962C8B-B14F-4D97-AF65-F5344CB8AC3E}">
        <p14:creationId xmlns:p14="http://schemas.microsoft.com/office/powerpoint/2010/main" val="1213994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40E60-D920-66E6-CBB2-11D4157DCE48}"/>
              </a:ext>
            </a:extLst>
          </p:cNvPr>
          <p:cNvSpPr>
            <a:spLocks noGrp="1"/>
          </p:cNvSpPr>
          <p:nvPr>
            <p:ph type="title"/>
          </p:nvPr>
        </p:nvSpPr>
        <p:spPr>
          <a:xfrm>
            <a:off x="2044285" y="589276"/>
            <a:ext cx="8911687" cy="1280890"/>
          </a:xfrm>
        </p:spPr>
        <p:txBody>
          <a:bodyPr/>
          <a:lstStyle/>
          <a:p>
            <a:r>
              <a:rPr lang="en-US" dirty="0"/>
              <a:t>Order Table</a:t>
            </a:r>
            <a:endParaRPr lang="en-CA" dirty="0"/>
          </a:p>
        </p:txBody>
      </p:sp>
      <p:graphicFrame>
        <p:nvGraphicFramePr>
          <p:cNvPr id="4" name="Content Placeholder 3">
            <a:extLst>
              <a:ext uri="{FF2B5EF4-FFF2-40B4-BE49-F238E27FC236}">
                <a16:creationId xmlns:a16="http://schemas.microsoft.com/office/drawing/2014/main" id="{2E476CDB-6C80-B1A1-6C8A-CC0E45EE39B0}"/>
              </a:ext>
            </a:extLst>
          </p:cNvPr>
          <p:cNvGraphicFramePr>
            <a:graphicFrameLocks noGrp="1"/>
          </p:cNvGraphicFramePr>
          <p:nvPr>
            <p:ph idx="1"/>
            <p:extLst>
              <p:ext uri="{D42A27DB-BD31-4B8C-83A1-F6EECF244321}">
                <p14:modId xmlns:p14="http://schemas.microsoft.com/office/powerpoint/2010/main" val="2691762049"/>
              </p:ext>
            </p:extLst>
          </p:nvPr>
        </p:nvGraphicFramePr>
        <p:xfrm>
          <a:off x="2102562" y="1192710"/>
          <a:ext cx="8654700" cy="5732515"/>
        </p:xfrm>
        <a:graphic>
          <a:graphicData uri="http://schemas.openxmlformats.org/drawingml/2006/table">
            <a:tbl>
              <a:tblPr/>
              <a:tblGrid>
                <a:gridCol w="1757512">
                  <a:extLst>
                    <a:ext uri="{9D8B030D-6E8A-4147-A177-3AD203B41FA5}">
                      <a16:colId xmlns:a16="http://schemas.microsoft.com/office/drawing/2014/main" val="737459955"/>
                    </a:ext>
                  </a:extLst>
                </a:gridCol>
                <a:gridCol w="2070463">
                  <a:extLst>
                    <a:ext uri="{9D8B030D-6E8A-4147-A177-3AD203B41FA5}">
                      <a16:colId xmlns:a16="http://schemas.microsoft.com/office/drawing/2014/main" val="1912293658"/>
                    </a:ext>
                  </a:extLst>
                </a:gridCol>
                <a:gridCol w="4826725">
                  <a:extLst>
                    <a:ext uri="{9D8B030D-6E8A-4147-A177-3AD203B41FA5}">
                      <a16:colId xmlns:a16="http://schemas.microsoft.com/office/drawing/2014/main" val="3892015218"/>
                    </a:ext>
                  </a:extLst>
                </a:gridCol>
              </a:tblGrid>
              <a:tr h="260569">
                <a:tc>
                  <a:txBody>
                    <a:bodyPr/>
                    <a:lstStyle/>
                    <a:p>
                      <a:pPr>
                        <a:buNone/>
                      </a:pPr>
                      <a:r>
                        <a:rPr lang="en-CA" sz="900" b="1" dirty="0"/>
                        <a:t>Name</a:t>
                      </a:r>
                      <a:endParaRPr lang="en-CA" sz="900" dirty="0"/>
                    </a:p>
                  </a:txBody>
                  <a:tcPr marL="65142" marR="65142" marT="32571" marB="32571" anchor="ctr">
                    <a:lnL>
                      <a:noFill/>
                    </a:lnL>
                    <a:lnR>
                      <a:noFill/>
                    </a:lnR>
                    <a:lnT>
                      <a:noFill/>
                    </a:lnT>
                    <a:lnB>
                      <a:noFill/>
                    </a:lnB>
                    <a:noFill/>
                  </a:tcPr>
                </a:tc>
                <a:tc>
                  <a:txBody>
                    <a:bodyPr/>
                    <a:lstStyle/>
                    <a:p>
                      <a:pPr>
                        <a:buNone/>
                      </a:pPr>
                      <a:r>
                        <a:rPr lang="en-CA" sz="900" b="1"/>
                        <a:t>Datatype</a:t>
                      </a:r>
                      <a:endParaRPr lang="en-CA" sz="900"/>
                    </a:p>
                  </a:txBody>
                  <a:tcPr marL="65142" marR="65142" marT="32571" marB="32571" anchor="ctr">
                    <a:lnL>
                      <a:noFill/>
                    </a:lnL>
                    <a:lnR>
                      <a:noFill/>
                    </a:lnR>
                    <a:lnT>
                      <a:noFill/>
                    </a:lnT>
                    <a:lnB>
                      <a:noFill/>
                    </a:lnB>
                    <a:noFill/>
                  </a:tcPr>
                </a:tc>
                <a:tc>
                  <a:txBody>
                    <a:bodyPr/>
                    <a:lstStyle/>
                    <a:p>
                      <a:pPr>
                        <a:buNone/>
                      </a:pPr>
                      <a:r>
                        <a:rPr lang="en-CA" sz="900" b="1"/>
                        <a:t>Description</a:t>
                      </a:r>
                      <a:endParaRPr lang="en-CA" sz="900"/>
                    </a:p>
                  </a:txBody>
                  <a:tcPr marL="65142" marR="65142" marT="32571" marB="32571" anchor="ctr">
                    <a:lnL>
                      <a:noFill/>
                    </a:lnL>
                    <a:lnR>
                      <a:noFill/>
                    </a:lnR>
                    <a:lnT>
                      <a:noFill/>
                    </a:lnT>
                    <a:lnB>
                      <a:noFill/>
                    </a:lnB>
                    <a:noFill/>
                  </a:tcPr>
                </a:tc>
                <a:extLst>
                  <a:ext uri="{0D108BD9-81ED-4DB2-BD59-A6C34878D82A}">
                    <a16:rowId xmlns:a16="http://schemas.microsoft.com/office/drawing/2014/main" val="1012008227"/>
                  </a:ext>
                </a:extLst>
              </a:tr>
              <a:tr h="455996">
                <a:tc>
                  <a:txBody>
                    <a:bodyPr/>
                    <a:lstStyle/>
                    <a:p>
                      <a:pPr>
                        <a:buNone/>
                      </a:pPr>
                      <a:r>
                        <a:rPr lang="en-CA" sz="900" dirty="0" err="1">
                          <a:latin typeface="Courier New" panose="02070309020205020404" pitchFamily="49" charset="0"/>
                        </a:rPr>
                        <a:t>order_id</a:t>
                      </a:r>
                      <a:endParaRPr lang="en-CA" sz="900" dirty="0"/>
                    </a:p>
                  </a:txBody>
                  <a:tcPr marL="65142" marR="65142" marT="32571" marB="32571" anchor="ctr">
                    <a:lnL>
                      <a:noFill/>
                    </a:lnL>
                    <a:lnR>
                      <a:noFill/>
                    </a:lnR>
                    <a:lnT>
                      <a:noFill/>
                    </a:lnT>
                    <a:lnB>
                      <a:noFill/>
                    </a:lnB>
                    <a:noFill/>
                  </a:tcPr>
                </a:tc>
                <a:tc>
                  <a:txBody>
                    <a:bodyPr/>
                    <a:lstStyle/>
                    <a:p>
                      <a:pPr>
                        <a:buNone/>
                      </a:pPr>
                      <a:r>
                        <a:rPr lang="en-CA" sz="900" dirty="0"/>
                        <a:t>STRING / UUID</a:t>
                      </a:r>
                    </a:p>
                  </a:txBody>
                  <a:tcPr marL="65142" marR="65142" marT="32571" marB="32571" anchor="ctr">
                    <a:lnL>
                      <a:noFill/>
                    </a:lnL>
                    <a:lnR>
                      <a:noFill/>
                    </a:lnR>
                    <a:lnT>
                      <a:noFill/>
                    </a:lnT>
                    <a:lnB>
                      <a:noFill/>
                    </a:lnB>
                    <a:noFill/>
                  </a:tcPr>
                </a:tc>
                <a:tc>
                  <a:txBody>
                    <a:bodyPr/>
                    <a:lstStyle/>
                    <a:p>
                      <a:pPr>
                        <a:buNone/>
                      </a:pPr>
                      <a:r>
                        <a:rPr lang="en-US" sz="900"/>
                        <a:t>Unique identifier for each order.</a:t>
                      </a:r>
                    </a:p>
                  </a:txBody>
                  <a:tcPr marL="65142" marR="65142" marT="32571" marB="32571" anchor="ctr">
                    <a:lnL>
                      <a:noFill/>
                    </a:lnL>
                    <a:lnR>
                      <a:noFill/>
                    </a:lnR>
                    <a:lnT>
                      <a:noFill/>
                    </a:lnT>
                    <a:lnB>
                      <a:noFill/>
                    </a:lnB>
                    <a:noFill/>
                  </a:tcPr>
                </a:tc>
                <a:extLst>
                  <a:ext uri="{0D108BD9-81ED-4DB2-BD59-A6C34878D82A}">
                    <a16:rowId xmlns:a16="http://schemas.microsoft.com/office/drawing/2014/main" val="4164927421"/>
                  </a:ext>
                </a:extLst>
              </a:tr>
              <a:tr h="651422">
                <a:tc>
                  <a:txBody>
                    <a:bodyPr/>
                    <a:lstStyle/>
                    <a:p>
                      <a:pPr>
                        <a:buNone/>
                      </a:pPr>
                      <a:r>
                        <a:rPr lang="en-CA" sz="900" dirty="0" err="1">
                          <a:latin typeface="Courier New" panose="02070309020205020404" pitchFamily="49" charset="0"/>
                        </a:rPr>
                        <a:t>menu_id</a:t>
                      </a:r>
                      <a:endParaRPr lang="en-CA" sz="900" dirty="0"/>
                    </a:p>
                  </a:txBody>
                  <a:tcPr marL="65142" marR="65142" marT="32571" marB="32571" anchor="ctr">
                    <a:lnL>
                      <a:noFill/>
                    </a:lnL>
                    <a:lnR>
                      <a:noFill/>
                    </a:lnR>
                    <a:lnT>
                      <a:noFill/>
                    </a:lnT>
                    <a:lnB>
                      <a:noFill/>
                    </a:lnB>
                    <a:noFill/>
                  </a:tcPr>
                </a:tc>
                <a:tc>
                  <a:txBody>
                    <a:bodyPr/>
                    <a:lstStyle/>
                    <a:p>
                      <a:pPr>
                        <a:buNone/>
                      </a:pPr>
                      <a:r>
                        <a:rPr lang="en-CA" sz="900" dirty="0"/>
                        <a:t>STRING / UUID</a:t>
                      </a:r>
                    </a:p>
                  </a:txBody>
                  <a:tcPr marL="65142" marR="65142" marT="32571" marB="32571" anchor="ctr">
                    <a:lnL>
                      <a:noFill/>
                    </a:lnL>
                    <a:lnR>
                      <a:noFill/>
                    </a:lnR>
                    <a:lnT>
                      <a:noFill/>
                    </a:lnT>
                    <a:lnB>
                      <a:noFill/>
                    </a:lnB>
                    <a:noFill/>
                  </a:tcPr>
                </a:tc>
                <a:tc>
                  <a:txBody>
                    <a:bodyPr/>
                    <a:lstStyle/>
                    <a:p>
                      <a:pPr>
                        <a:buNone/>
                      </a:pPr>
                      <a:r>
                        <a:rPr lang="en-US" sz="900" dirty="0"/>
                        <a:t>Identifier referencing the menu item associated with the order.</a:t>
                      </a:r>
                    </a:p>
                  </a:txBody>
                  <a:tcPr marL="65142" marR="65142" marT="32571" marB="32571" anchor="ctr">
                    <a:lnL>
                      <a:noFill/>
                    </a:lnL>
                    <a:lnR>
                      <a:noFill/>
                    </a:lnR>
                    <a:lnT>
                      <a:noFill/>
                    </a:lnT>
                    <a:lnB>
                      <a:noFill/>
                    </a:lnB>
                    <a:noFill/>
                  </a:tcPr>
                </a:tc>
                <a:extLst>
                  <a:ext uri="{0D108BD9-81ED-4DB2-BD59-A6C34878D82A}">
                    <a16:rowId xmlns:a16="http://schemas.microsoft.com/office/drawing/2014/main" val="3676447860"/>
                  </a:ext>
                </a:extLst>
              </a:tr>
              <a:tr h="651422">
                <a:tc>
                  <a:txBody>
                    <a:bodyPr/>
                    <a:lstStyle/>
                    <a:p>
                      <a:pPr>
                        <a:buNone/>
                      </a:pPr>
                      <a:r>
                        <a:rPr lang="en-CA" sz="900" dirty="0" err="1">
                          <a:latin typeface="Courier New" panose="02070309020205020404" pitchFamily="49" charset="0"/>
                        </a:rPr>
                        <a:t>revenue_id</a:t>
                      </a:r>
                      <a:endParaRPr lang="en-CA" sz="900" dirty="0"/>
                    </a:p>
                  </a:txBody>
                  <a:tcPr marL="65142" marR="65142" marT="32571" marB="32571" anchor="ctr">
                    <a:lnL>
                      <a:noFill/>
                    </a:lnL>
                    <a:lnR>
                      <a:noFill/>
                    </a:lnR>
                    <a:lnT>
                      <a:noFill/>
                    </a:lnT>
                    <a:lnB>
                      <a:noFill/>
                    </a:lnB>
                    <a:noFill/>
                  </a:tcPr>
                </a:tc>
                <a:tc>
                  <a:txBody>
                    <a:bodyPr/>
                    <a:lstStyle/>
                    <a:p>
                      <a:pPr>
                        <a:buNone/>
                      </a:pPr>
                      <a:r>
                        <a:rPr lang="en-CA" sz="900"/>
                        <a:t>STRING / UUID</a:t>
                      </a:r>
                    </a:p>
                  </a:txBody>
                  <a:tcPr marL="65142" marR="65142" marT="32571" marB="32571" anchor="ctr">
                    <a:lnL>
                      <a:noFill/>
                    </a:lnL>
                    <a:lnR>
                      <a:noFill/>
                    </a:lnR>
                    <a:lnT>
                      <a:noFill/>
                    </a:lnT>
                    <a:lnB>
                      <a:noFill/>
                    </a:lnB>
                    <a:noFill/>
                  </a:tcPr>
                </a:tc>
                <a:tc>
                  <a:txBody>
                    <a:bodyPr/>
                    <a:lstStyle/>
                    <a:p>
                      <a:pPr>
                        <a:buNone/>
                      </a:pPr>
                      <a:r>
                        <a:rPr lang="en-US" sz="900" dirty="0"/>
                        <a:t>Foreign key linking to the corresponding revenue record.</a:t>
                      </a:r>
                    </a:p>
                  </a:txBody>
                  <a:tcPr marL="65142" marR="65142" marT="32571" marB="32571" anchor="ctr">
                    <a:lnL>
                      <a:noFill/>
                    </a:lnL>
                    <a:lnR>
                      <a:noFill/>
                    </a:lnR>
                    <a:lnT>
                      <a:noFill/>
                    </a:lnT>
                    <a:lnB>
                      <a:noFill/>
                    </a:lnB>
                    <a:noFill/>
                  </a:tcPr>
                </a:tc>
                <a:extLst>
                  <a:ext uri="{0D108BD9-81ED-4DB2-BD59-A6C34878D82A}">
                    <a16:rowId xmlns:a16="http://schemas.microsoft.com/office/drawing/2014/main" val="1661959712"/>
                  </a:ext>
                </a:extLst>
              </a:tr>
              <a:tr h="455996">
                <a:tc>
                  <a:txBody>
                    <a:bodyPr/>
                    <a:lstStyle/>
                    <a:p>
                      <a:pPr>
                        <a:buNone/>
                      </a:pPr>
                      <a:r>
                        <a:rPr lang="en-CA" sz="900" dirty="0">
                          <a:latin typeface="Courier New" panose="02070309020205020404" pitchFamily="49" charset="0"/>
                        </a:rPr>
                        <a:t>quantity</a:t>
                      </a:r>
                      <a:endParaRPr lang="en-CA" sz="900" dirty="0"/>
                    </a:p>
                  </a:txBody>
                  <a:tcPr marL="65142" marR="65142" marT="32571" marB="32571" anchor="ctr">
                    <a:lnL>
                      <a:noFill/>
                    </a:lnL>
                    <a:lnR>
                      <a:noFill/>
                    </a:lnR>
                    <a:lnT>
                      <a:noFill/>
                    </a:lnT>
                    <a:lnB>
                      <a:noFill/>
                    </a:lnB>
                    <a:noFill/>
                  </a:tcPr>
                </a:tc>
                <a:tc>
                  <a:txBody>
                    <a:bodyPr/>
                    <a:lstStyle/>
                    <a:p>
                      <a:pPr>
                        <a:buNone/>
                      </a:pPr>
                      <a:r>
                        <a:rPr lang="en-CA" sz="900"/>
                        <a:t>INTEGER</a:t>
                      </a:r>
                    </a:p>
                  </a:txBody>
                  <a:tcPr marL="65142" marR="65142" marT="32571" marB="32571" anchor="ctr">
                    <a:lnL>
                      <a:noFill/>
                    </a:lnL>
                    <a:lnR>
                      <a:noFill/>
                    </a:lnR>
                    <a:lnT>
                      <a:noFill/>
                    </a:lnT>
                    <a:lnB>
                      <a:noFill/>
                    </a:lnB>
                    <a:noFill/>
                  </a:tcPr>
                </a:tc>
                <a:tc>
                  <a:txBody>
                    <a:bodyPr/>
                    <a:lstStyle/>
                    <a:p>
                      <a:pPr>
                        <a:buNone/>
                      </a:pPr>
                      <a:r>
                        <a:rPr lang="en-US" sz="900" dirty="0"/>
                        <a:t>Number of units of the menu item ordered.</a:t>
                      </a:r>
                    </a:p>
                  </a:txBody>
                  <a:tcPr marL="65142" marR="65142" marT="32571" marB="32571" anchor="ctr">
                    <a:lnL>
                      <a:noFill/>
                    </a:lnL>
                    <a:lnR>
                      <a:noFill/>
                    </a:lnR>
                    <a:lnT>
                      <a:noFill/>
                    </a:lnT>
                    <a:lnB>
                      <a:noFill/>
                    </a:lnB>
                    <a:noFill/>
                  </a:tcPr>
                </a:tc>
                <a:extLst>
                  <a:ext uri="{0D108BD9-81ED-4DB2-BD59-A6C34878D82A}">
                    <a16:rowId xmlns:a16="http://schemas.microsoft.com/office/drawing/2014/main" val="2302096070"/>
                  </a:ext>
                </a:extLst>
              </a:tr>
              <a:tr h="651422">
                <a:tc>
                  <a:txBody>
                    <a:bodyPr/>
                    <a:lstStyle/>
                    <a:p>
                      <a:pPr>
                        <a:buNone/>
                      </a:pPr>
                      <a:r>
                        <a:rPr lang="en-CA" sz="900" dirty="0">
                          <a:latin typeface="Courier New" panose="02070309020205020404" pitchFamily="49" charset="0"/>
                        </a:rPr>
                        <a:t>price</a:t>
                      </a:r>
                      <a:endParaRPr lang="en-CA" sz="900" dirty="0"/>
                    </a:p>
                  </a:txBody>
                  <a:tcPr marL="65142" marR="65142" marT="32571" marB="32571" anchor="ctr">
                    <a:lnL>
                      <a:noFill/>
                    </a:lnL>
                    <a:lnR>
                      <a:noFill/>
                    </a:lnR>
                    <a:lnT>
                      <a:noFill/>
                    </a:lnT>
                    <a:lnB>
                      <a:noFill/>
                    </a:lnB>
                    <a:noFill/>
                  </a:tcPr>
                </a:tc>
                <a:tc>
                  <a:txBody>
                    <a:bodyPr/>
                    <a:lstStyle/>
                    <a:p>
                      <a:pPr>
                        <a:buNone/>
                      </a:pPr>
                      <a:r>
                        <a:rPr lang="en-CA" sz="900" dirty="0"/>
                        <a:t>DECIMAL(10,2)</a:t>
                      </a:r>
                    </a:p>
                  </a:txBody>
                  <a:tcPr marL="65142" marR="65142" marT="32571" marB="32571" anchor="ctr">
                    <a:lnL>
                      <a:noFill/>
                    </a:lnL>
                    <a:lnR>
                      <a:noFill/>
                    </a:lnR>
                    <a:lnT>
                      <a:noFill/>
                    </a:lnT>
                    <a:lnB>
                      <a:noFill/>
                    </a:lnB>
                    <a:noFill/>
                  </a:tcPr>
                </a:tc>
                <a:tc>
                  <a:txBody>
                    <a:bodyPr/>
                    <a:lstStyle/>
                    <a:p>
                      <a:pPr>
                        <a:buNone/>
                      </a:pPr>
                      <a:r>
                        <a:rPr lang="en-US" sz="900" dirty="0"/>
                        <a:t>Price per unit of the menu item at the time of order.</a:t>
                      </a:r>
                    </a:p>
                  </a:txBody>
                  <a:tcPr marL="65142" marR="65142" marT="32571" marB="32571" anchor="ctr">
                    <a:lnL>
                      <a:noFill/>
                    </a:lnL>
                    <a:lnR>
                      <a:noFill/>
                    </a:lnR>
                    <a:lnT>
                      <a:noFill/>
                    </a:lnT>
                    <a:lnB>
                      <a:noFill/>
                    </a:lnB>
                    <a:noFill/>
                  </a:tcPr>
                </a:tc>
                <a:extLst>
                  <a:ext uri="{0D108BD9-81ED-4DB2-BD59-A6C34878D82A}">
                    <a16:rowId xmlns:a16="http://schemas.microsoft.com/office/drawing/2014/main" val="665929315"/>
                  </a:ext>
                </a:extLst>
              </a:tr>
              <a:tr h="651422">
                <a:tc>
                  <a:txBody>
                    <a:bodyPr/>
                    <a:lstStyle/>
                    <a:p>
                      <a:pPr>
                        <a:buNone/>
                      </a:pPr>
                      <a:r>
                        <a:rPr lang="en-US" sz="900" dirty="0"/>
                        <a:t>taxes</a:t>
                      </a:r>
                      <a:endParaRPr lang="en-CA" sz="900" dirty="0"/>
                    </a:p>
                  </a:txBody>
                  <a:tcPr marL="65142" marR="65142" marT="32571" marB="32571" anchor="ctr">
                    <a:lnL>
                      <a:noFill/>
                    </a:lnL>
                    <a:lnR>
                      <a:noFill/>
                    </a:lnR>
                    <a:lnT>
                      <a:noFill/>
                    </a:lnT>
                    <a:lnB>
                      <a:noFill/>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900" dirty="0"/>
                        <a:t>DECIMAL(10,2)</a:t>
                      </a:r>
                    </a:p>
                    <a:p>
                      <a:pPr>
                        <a:buNone/>
                      </a:pPr>
                      <a:endParaRPr lang="en-CA" sz="900" dirty="0"/>
                    </a:p>
                  </a:txBody>
                  <a:tcPr marL="65142" marR="65142" marT="32571" marB="32571" anchor="ctr">
                    <a:lnL>
                      <a:noFill/>
                    </a:lnL>
                    <a:lnR>
                      <a:noFill/>
                    </a:lnR>
                    <a:lnT>
                      <a:noFill/>
                    </a:lnT>
                    <a:lnB>
                      <a:noFill/>
                    </a:lnB>
                    <a:noFill/>
                  </a:tcPr>
                </a:tc>
                <a:tc>
                  <a:txBody>
                    <a:bodyPr/>
                    <a:lstStyle/>
                    <a:p>
                      <a:pPr>
                        <a:buNone/>
                      </a:pPr>
                      <a:r>
                        <a:rPr lang="en-US" sz="900" dirty="0"/>
                        <a:t>Taxes</a:t>
                      </a:r>
                    </a:p>
                  </a:txBody>
                  <a:tcPr marL="65142" marR="65142" marT="32571" marB="32571" anchor="ctr">
                    <a:lnL>
                      <a:noFill/>
                    </a:lnL>
                    <a:lnR>
                      <a:noFill/>
                    </a:lnR>
                    <a:lnT>
                      <a:noFill/>
                    </a:lnT>
                    <a:lnB>
                      <a:noFill/>
                    </a:lnB>
                    <a:noFill/>
                  </a:tcPr>
                </a:tc>
                <a:extLst>
                  <a:ext uri="{0D108BD9-81ED-4DB2-BD59-A6C34878D82A}">
                    <a16:rowId xmlns:a16="http://schemas.microsoft.com/office/drawing/2014/main" val="537659036"/>
                  </a:ext>
                </a:extLst>
              </a:tr>
              <a:tr h="651422">
                <a:tc>
                  <a:txBody>
                    <a:bodyPr/>
                    <a:lstStyle/>
                    <a:p>
                      <a:pPr>
                        <a:buNone/>
                      </a:pPr>
                      <a:r>
                        <a:rPr lang="en-US" sz="900" dirty="0"/>
                        <a:t>tip</a:t>
                      </a:r>
                      <a:endParaRPr lang="en-CA" sz="900" dirty="0"/>
                    </a:p>
                  </a:txBody>
                  <a:tcPr marL="65142" marR="65142" marT="32571" marB="32571" anchor="ctr">
                    <a:lnL>
                      <a:noFill/>
                    </a:lnL>
                    <a:lnR>
                      <a:noFill/>
                    </a:lnR>
                    <a:lnT>
                      <a:noFill/>
                    </a:lnT>
                    <a:lnB>
                      <a:noFill/>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900" dirty="0"/>
                        <a:t>DECIMAL(10,2)</a:t>
                      </a:r>
                    </a:p>
                    <a:p>
                      <a:pPr>
                        <a:buNone/>
                      </a:pPr>
                      <a:endParaRPr lang="en-CA" sz="900" dirty="0"/>
                    </a:p>
                  </a:txBody>
                  <a:tcPr marL="65142" marR="65142" marT="32571" marB="32571" anchor="ctr">
                    <a:lnL>
                      <a:noFill/>
                    </a:lnL>
                    <a:lnR>
                      <a:noFill/>
                    </a:lnR>
                    <a:lnT>
                      <a:noFill/>
                    </a:lnT>
                    <a:lnB>
                      <a:noFill/>
                    </a:lnB>
                    <a:noFill/>
                  </a:tcPr>
                </a:tc>
                <a:tc>
                  <a:txBody>
                    <a:bodyPr/>
                    <a:lstStyle/>
                    <a:p>
                      <a:pPr>
                        <a:buNone/>
                      </a:pPr>
                      <a:r>
                        <a:rPr lang="en-US" sz="900" dirty="0"/>
                        <a:t>Customer tips</a:t>
                      </a:r>
                    </a:p>
                  </a:txBody>
                  <a:tcPr marL="65142" marR="65142" marT="32571" marB="32571" anchor="ctr">
                    <a:lnL>
                      <a:noFill/>
                    </a:lnL>
                    <a:lnR>
                      <a:noFill/>
                    </a:lnR>
                    <a:lnT>
                      <a:noFill/>
                    </a:lnT>
                    <a:lnB>
                      <a:noFill/>
                    </a:lnB>
                    <a:noFill/>
                  </a:tcPr>
                </a:tc>
                <a:extLst>
                  <a:ext uri="{0D108BD9-81ED-4DB2-BD59-A6C34878D82A}">
                    <a16:rowId xmlns:a16="http://schemas.microsoft.com/office/drawing/2014/main" val="3273337009"/>
                  </a:ext>
                </a:extLst>
              </a:tr>
              <a:tr h="651422">
                <a:tc>
                  <a:txBody>
                    <a:bodyPr/>
                    <a:lstStyle/>
                    <a:p>
                      <a:pPr>
                        <a:buNone/>
                      </a:pPr>
                      <a:r>
                        <a:rPr lang="en-US" sz="900" dirty="0" err="1"/>
                        <a:t>total_order_cost</a:t>
                      </a:r>
                      <a:endParaRPr lang="en-CA" sz="900" dirty="0"/>
                    </a:p>
                  </a:txBody>
                  <a:tcPr marL="65142" marR="65142" marT="32571" marB="32571" anchor="ctr">
                    <a:lnL>
                      <a:noFill/>
                    </a:lnL>
                    <a:lnR>
                      <a:noFill/>
                    </a:lnR>
                    <a:lnT>
                      <a:noFill/>
                    </a:lnT>
                    <a:lnB>
                      <a:noFill/>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900" dirty="0"/>
                        <a:t>DECIMAL(10,2)</a:t>
                      </a:r>
                    </a:p>
                  </a:txBody>
                  <a:tcPr marL="65142" marR="65142" marT="32571" marB="32571" anchor="ctr">
                    <a:lnL>
                      <a:noFill/>
                    </a:lnL>
                    <a:lnR>
                      <a:noFill/>
                    </a:lnR>
                    <a:lnT>
                      <a:noFill/>
                    </a:lnT>
                    <a:lnB>
                      <a:noFill/>
                    </a:lnB>
                    <a:noFill/>
                  </a:tcPr>
                </a:tc>
                <a:tc>
                  <a:txBody>
                    <a:bodyPr/>
                    <a:lstStyle/>
                    <a:p>
                      <a:pPr>
                        <a:buNone/>
                      </a:pPr>
                      <a:r>
                        <a:rPr lang="en-US" sz="900" dirty="0"/>
                        <a:t>Total cost of the order</a:t>
                      </a:r>
                    </a:p>
                  </a:txBody>
                  <a:tcPr marL="65142" marR="65142" marT="32571" marB="32571" anchor="ctr">
                    <a:lnL>
                      <a:noFill/>
                    </a:lnL>
                    <a:lnR>
                      <a:noFill/>
                    </a:lnR>
                    <a:lnT>
                      <a:noFill/>
                    </a:lnT>
                    <a:lnB>
                      <a:noFill/>
                    </a:lnB>
                    <a:noFill/>
                  </a:tcPr>
                </a:tc>
                <a:extLst>
                  <a:ext uri="{0D108BD9-81ED-4DB2-BD59-A6C34878D82A}">
                    <a16:rowId xmlns:a16="http://schemas.microsoft.com/office/drawing/2014/main" val="2161555827"/>
                  </a:ext>
                </a:extLst>
              </a:tr>
              <a:tr h="651422">
                <a:tc>
                  <a:txBody>
                    <a:bodyPr/>
                    <a:lstStyle/>
                    <a:p>
                      <a:pPr>
                        <a:buNone/>
                      </a:pPr>
                      <a:r>
                        <a:rPr lang="en-CA" sz="900" dirty="0" err="1">
                          <a:latin typeface="Courier New" panose="02070309020205020404" pitchFamily="49" charset="0"/>
                        </a:rPr>
                        <a:t>promotion_id</a:t>
                      </a:r>
                      <a:endParaRPr lang="en-CA" sz="900" dirty="0"/>
                    </a:p>
                  </a:txBody>
                  <a:tcPr marL="65142" marR="65142" marT="32571" marB="32571" anchor="ctr">
                    <a:lnL>
                      <a:noFill/>
                    </a:lnL>
                    <a:lnR>
                      <a:noFill/>
                    </a:lnR>
                    <a:lnT>
                      <a:noFill/>
                    </a:lnT>
                    <a:lnB>
                      <a:noFill/>
                    </a:lnB>
                    <a:noFill/>
                  </a:tcPr>
                </a:tc>
                <a:tc>
                  <a:txBody>
                    <a:bodyPr/>
                    <a:lstStyle/>
                    <a:p>
                      <a:pPr>
                        <a:buNone/>
                      </a:pPr>
                      <a:r>
                        <a:rPr lang="en-CA" sz="900" dirty="0"/>
                        <a:t>STRING / UUID</a:t>
                      </a:r>
                    </a:p>
                  </a:txBody>
                  <a:tcPr marL="65142" marR="65142" marT="32571" marB="32571" anchor="ctr">
                    <a:lnL>
                      <a:noFill/>
                    </a:lnL>
                    <a:lnR>
                      <a:noFill/>
                    </a:lnR>
                    <a:lnT>
                      <a:noFill/>
                    </a:lnT>
                    <a:lnB>
                      <a:noFill/>
                    </a:lnB>
                    <a:noFill/>
                  </a:tcPr>
                </a:tc>
                <a:tc>
                  <a:txBody>
                    <a:bodyPr/>
                    <a:lstStyle/>
                    <a:p>
                      <a:pPr>
                        <a:buNone/>
                      </a:pPr>
                      <a:r>
                        <a:rPr lang="en-US" sz="900" dirty="0"/>
                        <a:t>Identifier referencing any promotion applied to the order.</a:t>
                      </a:r>
                    </a:p>
                  </a:txBody>
                  <a:tcPr marL="65142" marR="65142" marT="32571" marB="32571" anchor="ctr">
                    <a:lnL>
                      <a:noFill/>
                    </a:lnL>
                    <a:lnR>
                      <a:noFill/>
                    </a:lnR>
                    <a:lnT>
                      <a:noFill/>
                    </a:lnT>
                    <a:lnB>
                      <a:noFill/>
                    </a:lnB>
                    <a:noFill/>
                  </a:tcPr>
                </a:tc>
                <a:extLst>
                  <a:ext uri="{0D108BD9-81ED-4DB2-BD59-A6C34878D82A}">
                    <a16:rowId xmlns:a16="http://schemas.microsoft.com/office/drawing/2014/main" val="3246756736"/>
                  </a:ext>
                </a:extLst>
              </a:tr>
            </a:tbl>
          </a:graphicData>
        </a:graphic>
      </p:graphicFrame>
    </p:spTree>
    <p:extLst>
      <p:ext uri="{BB962C8B-B14F-4D97-AF65-F5344CB8AC3E}">
        <p14:creationId xmlns:p14="http://schemas.microsoft.com/office/powerpoint/2010/main" val="1434860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1A2B8-4A0E-7D93-1C77-0C7755946DB1}"/>
              </a:ext>
            </a:extLst>
          </p:cNvPr>
          <p:cNvSpPr>
            <a:spLocks noGrp="1"/>
          </p:cNvSpPr>
          <p:nvPr>
            <p:ph type="title"/>
          </p:nvPr>
        </p:nvSpPr>
        <p:spPr/>
        <p:txBody>
          <a:bodyPr/>
          <a:lstStyle/>
          <a:p>
            <a:r>
              <a:rPr lang="en-US" dirty="0"/>
              <a:t>Menu Table</a:t>
            </a:r>
            <a:endParaRPr lang="en-CA" dirty="0"/>
          </a:p>
        </p:txBody>
      </p:sp>
      <p:graphicFrame>
        <p:nvGraphicFramePr>
          <p:cNvPr id="4" name="Content Placeholder 3">
            <a:extLst>
              <a:ext uri="{FF2B5EF4-FFF2-40B4-BE49-F238E27FC236}">
                <a16:creationId xmlns:a16="http://schemas.microsoft.com/office/drawing/2014/main" id="{6DB5AF20-9AFB-2617-E656-CA3E48124396}"/>
              </a:ext>
            </a:extLst>
          </p:cNvPr>
          <p:cNvGraphicFramePr>
            <a:graphicFrameLocks noGrp="1"/>
          </p:cNvGraphicFramePr>
          <p:nvPr>
            <p:ph idx="1"/>
            <p:extLst>
              <p:ext uri="{D42A27DB-BD31-4B8C-83A1-F6EECF244321}">
                <p14:modId xmlns:p14="http://schemas.microsoft.com/office/powerpoint/2010/main" val="3115931228"/>
              </p:ext>
            </p:extLst>
          </p:nvPr>
        </p:nvGraphicFramePr>
        <p:xfrm>
          <a:off x="2592925" y="1905000"/>
          <a:ext cx="6578202" cy="3778248"/>
        </p:xfrm>
        <a:graphic>
          <a:graphicData uri="http://schemas.openxmlformats.org/drawingml/2006/table">
            <a:tbl>
              <a:tblPr/>
              <a:tblGrid>
                <a:gridCol w="2192734">
                  <a:extLst>
                    <a:ext uri="{9D8B030D-6E8A-4147-A177-3AD203B41FA5}">
                      <a16:colId xmlns:a16="http://schemas.microsoft.com/office/drawing/2014/main" val="975425607"/>
                    </a:ext>
                  </a:extLst>
                </a:gridCol>
                <a:gridCol w="2192734">
                  <a:extLst>
                    <a:ext uri="{9D8B030D-6E8A-4147-A177-3AD203B41FA5}">
                      <a16:colId xmlns:a16="http://schemas.microsoft.com/office/drawing/2014/main" val="598212921"/>
                    </a:ext>
                  </a:extLst>
                </a:gridCol>
                <a:gridCol w="2192734">
                  <a:extLst>
                    <a:ext uri="{9D8B030D-6E8A-4147-A177-3AD203B41FA5}">
                      <a16:colId xmlns:a16="http://schemas.microsoft.com/office/drawing/2014/main" val="4107869999"/>
                    </a:ext>
                  </a:extLst>
                </a:gridCol>
              </a:tblGrid>
              <a:tr h="269875">
                <a:tc>
                  <a:txBody>
                    <a:bodyPr/>
                    <a:lstStyle/>
                    <a:p>
                      <a:pPr>
                        <a:buNone/>
                      </a:pPr>
                      <a:r>
                        <a:rPr lang="en-CA" sz="1300" b="1"/>
                        <a:t>Name</a:t>
                      </a:r>
                      <a:endParaRPr lang="en-CA" sz="1300"/>
                    </a:p>
                  </a:txBody>
                  <a:tcPr marL="67469" marR="67469" marT="33734" marB="33734" anchor="ctr">
                    <a:lnL>
                      <a:noFill/>
                    </a:lnL>
                    <a:lnR>
                      <a:noFill/>
                    </a:lnR>
                    <a:lnT>
                      <a:noFill/>
                    </a:lnT>
                    <a:lnB>
                      <a:noFill/>
                    </a:lnB>
                    <a:noFill/>
                  </a:tcPr>
                </a:tc>
                <a:tc>
                  <a:txBody>
                    <a:bodyPr/>
                    <a:lstStyle/>
                    <a:p>
                      <a:pPr>
                        <a:buNone/>
                      </a:pPr>
                      <a:r>
                        <a:rPr lang="en-CA" sz="1300" b="1"/>
                        <a:t>Datatype</a:t>
                      </a:r>
                      <a:endParaRPr lang="en-CA" sz="1300"/>
                    </a:p>
                  </a:txBody>
                  <a:tcPr marL="67469" marR="67469" marT="33734" marB="33734" anchor="ctr">
                    <a:lnL>
                      <a:noFill/>
                    </a:lnL>
                    <a:lnR>
                      <a:noFill/>
                    </a:lnR>
                    <a:lnT>
                      <a:noFill/>
                    </a:lnT>
                    <a:lnB>
                      <a:noFill/>
                    </a:lnB>
                    <a:noFill/>
                  </a:tcPr>
                </a:tc>
                <a:tc>
                  <a:txBody>
                    <a:bodyPr/>
                    <a:lstStyle/>
                    <a:p>
                      <a:pPr>
                        <a:buNone/>
                      </a:pPr>
                      <a:r>
                        <a:rPr lang="en-CA" sz="1300" b="1"/>
                        <a:t>Description</a:t>
                      </a:r>
                      <a:endParaRPr lang="en-CA" sz="1300"/>
                    </a:p>
                  </a:txBody>
                  <a:tcPr marL="67469" marR="67469" marT="33734" marB="33734" anchor="ctr">
                    <a:lnL>
                      <a:noFill/>
                    </a:lnL>
                    <a:lnR>
                      <a:noFill/>
                    </a:lnR>
                    <a:lnT>
                      <a:noFill/>
                    </a:lnT>
                    <a:lnB>
                      <a:noFill/>
                    </a:lnB>
                    <a:noFill/>
                  </a:tcPr>
                </a:tc>
                <a:extLst>
                  <a:ext uri="{0D108BD9-81ED-4DB2-BD59-A6C34878D82A}">
                    <a16:rowId xmlns:a16="http://schemas.microsoft.com/office/drawing/2014/main" val="2365106255"/>
                  </a:ext>
                </a:extLst>
              </a:tr>
              <a:tr h="472281">
                <a:tc>
                  <a:txBody>
                    <a:bodyPr/>
                    <a:lstStyle/>
                    <a:p>
                      <a:pPr>
                        <a:buNone/>
                      </a:pPr>
                      <a:r>
                        <a:rPr lang="en-CA" sz="1300" dirty="0" err="1">
                          <a:latin typeface="Courier New" panose="02070309020205020404" pitchFamily="49" charset="0"/>
                        </a:rPr>
                        <a:t>menu_id</a:t>
                      </a:r>
                      <a:endParaRPr lang="en-CA" sz="1300" dirty="0"/>
                    </a:p>
                  </a:txBody>
                  <a:tcPr marL="67469" marR="67469" marT="33734" marB="33734" anchor="ctr">
                    <a:lnL>
                      <a:noFill/>
                    </a:lnL>
                    <a:lnR>
                      <a:noFill/>
                    </a:lnR>
                    <a:lnT>
                      <a:noFill/>
                    </a:lnT>
                    <a:lnB>
                      <a:noFill/>
                    </a:lnB>
                    <a:noFill/>
                  </a:tcPr>
                </a:tc>
                <a:tc>
                  <a:txBody>
                    <a:bodyPr/>
                    <a:lstStyle/>
                    <a:p>
                      <a:pPr>
                        <a:buNone/>
                      </a:pPr>
                      <a:r>
                        <a:rPr lang="en-CA" sz="1300"/>
                        <a:t>STRING / UUID</a:t>
                      </a:r>
                    </a:p>
                  </a:txBody>
                  <a:tcPr marL="67469" marR="67469" marT="33734" marB="33734" anchor="ctr">
                    <a:lnL>
                      <a:noFill/>
                    </a:lnL>
                    <a:lnR>
                      <a:noFill/>
                    </a:lnR>
                    <a:lnT>
                      <a:noFill/>
                    </a:lnT>
                    <a:lnB>
                      <a:noFill/>
                    </a:lnB>
                    <a:noFill/>
                  </a:tcPr>
                </a:tc>
                <a:tc>
                  <a:txBody>
                    <a:bodyPr/>
                    <a:lstStyle/>
                    <a:p>
                      <a:pPr>
                        <a:buNone/>
                      </a:pPr>
                      <a:r>
                        <a:rPr lang="en-US" sz="1300"/>
                        <a:t>Unique identifier for each menu item.</a:t>
                      </a:r>
                    </a:p>
                  </a:txBody>
                  <a:tcPr marL="67469" marR="67469" marT="33734" marB="33734" anchor="ctr">
                    <a:lnL>
                      <a:noFill/>
                    </a:lnL>
                    <a:lnR>
                      <a:noFill/>
                    </a:lnR>
                    <a:lnT>
                      <a:noFill/>
                    </a:lnT>
                    <a:lnB>
                      <a:noFill/>
                    </a:lnB>
                    <a:noFill/>
                  </a:tcPr>
                </a:tc>
                <a:extLst>
                  <a:ext uri="{0D108BD9-81ED-4DB2-BD59-A6C34878D82A}">
                    <a16:rowId xmlns:a16="http://schemas.microsoft.com/office/drawing/2014/main" val="3579577616"/>
                  </a:ext>
                </a:extLst>
              </a:tr>
              <a:tr h="269875">
                <a:tc>
                  <a:txBody>
                    <a:bodyPr/>
                    <a:lstStyle/>
                    <a:p>
                      <a:pPr>
                        <a:buNone/>
                      </a:pPr>
                      <a:r>
                        <a:rPr lang="en-CA" sz="1300">
                          <a:latin typeface="Courier New" panose="02070309020205020404" pitchFamily="49" charset="0"/>
                        </a:rPr>
                        <a:t>name</a:t>
                      </a:r>
                      <a:endParaRPr lang="en-CA" sz="1300"/>
                    </a:p>
                  </a:txBody>
                  <a:tcPr marL="67469" marR="67469" marT="33734" marB="33734" anchor="ctr">
                    <a:lnL>
                      <a:noFill/>
                    </a:lnL>
                    <a:lnR>
                      <a:noFill/>
                    </a:lnR>
                    <a:lnT>
                      <a:noFill/>
                    </a:lnT>
                    <a:lnB>
                      <a:noFill/>
                    </a:lnB>
                    <a:noFill/>
                  </a:tcPr>
                </a:tc>
                <a:tc>
                  <a:txBody>
                    <a:bodyPr/>
                    <a:lstStyle/>
                    <a:p>
                      <a:pPr>
                        <a:buNone/>
                      </a:pPr>
                      <a:r>
                        <a:rPr lang="en-CA" sz="1300"/>
                        <a:t>STRING</a:t>
                      </a:r>
                    </a:p>
                  </a:txBody>
                  <a:tcPr marL="67469" marR="67469" marT="33734" marB="33734" anchor="ctr">
                    <a:lnL>
                      <a:noFill/>
                    </a:lnL>
                    <a:lnR>
                      <a:noFill/>
                    </a:lnR>
                    <a:lnT>
                      <a:noFill/>
                    </a:lnT>
                    <a:lnB>
                      <a:noFill/>
                    </a:lnB>
                    <a:noFill/>
                  </a:tcPr>
                </a:tc>
                <a:tc>
                  <a:txBody>
                    <a:bodyPr/>
                    <a:lstStyle/>
                    <a:p>
                      <a:pPr>
                        <a:buNone/>
                      </a:pPr>
                      <a:r>
                        <a:rPr lang="en-US" sz="1300"/>
                        <a:t>Name of the menu item.</a:t>
                      </a:r>
                    </a:p>
                  </a:txBody>
                  <a:tcPr marL="67469" marR="67469" marT="33734" marB="33734" anchor="ctr">
                    <a:lnL>
                      <a:noFill/>
                    </a:lnL>
                    <a:lnR>
                      <a:noFill/>
                    </a:lnR>
                    <a:lnT>
                      <a:noFill/>
                    </a:lnT>
                    <a:lnB>
                      <a:noFill/>
                    </a:lnB>
                    <a:noFill/>
                  </a:tcPr>
                </a:tc>
                <a:extLst>
                  <a:ext uri="{0D108BD9-81ED-4DB2-BD59-A6C34878D82A}">
                    <a16:rowId xmlns:a16="http://schemas.microsoft.com/office/drawing/2014/main" val="2671866301"/>
                  </a:ext>
                </a:extLst>
              </a:tr>
              <a:tr h="674687">
                <a:tc>
                  <a:txBody>
                    <a:bodyPr/>
                    <a:lstStyle/>
                    <a:p>
                      <a:pPr>
                        <a:buNone/>
                      </a:pPr>
                      <a:r>
                        <a:rPr lang="en-CA" sz="1300">
                          <a:latin typeface="Courier New" panose="02070309020205020404" pitchFamily="49" charset="0"/>
                        </a:rPr>
                        <a:t>category</a:t>
                      </a:r>
                      <a:endParaRPr lang="en-CA" sz="1300"/>
                    </a:p>
                  </a:txBody>
                  <a:tcPr marL="67469" marR="67469" marT="33734" marB="33734" anchor="ctr">
                    <a:lnL>
                      <a:noFill/>
                    </a:lnL>
                    <a:lnR>
                      <a:noFill/>
                    </a:lnR>
                    <a:lnT>
                      <a:noFill/>
                    </a:lnT>
                    <a:lnB>
                      <a:noFill/>
                    </a:lnB>
                    <a:noFill/>
                  </a:tcPr>
                </a:tc>
                <a:tc>
                  <a:txBody>
                    <a:bodyPr/>
                    <a:lstStyle/>
                    <a:p>
                      <a:pPr>
                        <a:buNone/>
                      </a:pPr>
                      <a:r>
                        <a:rPr lang="en-CA" sz="1300"/>
                        <a:t>STRING</a:t>
                      </a:r>
                    </a:p>
                  </a:txBody>
                  <a:tcPr marL="67469" marR="67469" marT="33734" marB="33734" anchor="ctr">
                    <a:lnL>
                      <a:noFill/>
                    </a:lnL>
                    <a:lnR>
                      <a:noFill/>
                    </a:lnR>
                    <a:lnT>
                      <a:noFill/>
                    </a:lnT>
                    <a:lnB>
                      <a:noFill/>
                    </a:lnB>
                    <a:noFill/>
                  </a:tcPr>
                </a:tc>
                <a:tc>
                  <a:txBody>
                    <a:bodyPr/>
                    <a:lstStyle/>
                    <a:p>
                      <a:pPr>
                        <a:buNone/>
                      </a:pPr>
                      <a:r>
                        <a:rPr lang="en-US" sz="1300"/>
                        <a:t>Category of the menu item (e.g., appetizer, main course, beverage).</a:t>
                      </a:r>
                    </a:p>
                  </a:txBody>
                  <a:tcPr marL="67469" marR="67469" marT="33734" marB="33734" anchor="ctr">
                    <a:lnL>
                      <a:noFill/>
                    </a:lnL>
                    <a:lnR>
                      <a:noFill/>
                    </a:lnR>
                    <a:lnT>
                      <a:noFill/>
                    </a:lnT>
                    <a:lnB>
                      <a:noFill/>
                    </a:lnB>
                    <a:noFill/>
                  </a:tcPr>
                </a:tc>
                <a:extLst>
                  <a:ext uri="{0D108BD9-81ED-4DB2-BD59-A6C34878D82A}">
                    <a16:rowId xmlns:a16="http://schemas.microsoft.com/office/drawing/2014/main" val="2306228487"/>
                  </a:ext>
                </a:extLst>
              </a:tr>
              <a:tr h="472281">
                <a:tc>
                  <a:txBody>
                    <a:bodyPr/>
                    <a:lstStyle/>
                    <a:p>
                      <a:pPr>
                        <a:buNone/>
                      </a:pPr>
                      <a:r>
                        <a:rPr lang="en-CA" sz="1300">
                          <a:latin typeface="Courier New" panose="02070309020205020404" pitchFamily="49" charset="0"/>
                        </a:rPr>
                        <a:t>description</a:t>
                      </a:r>
                      <a:endParaRPr lang="en-CA" sz="1300"/>
                    </a:p>
                  </a:txBody>
                  <a:tcPr marL="67469" marR="67469" marT="33734" marB="33734" anchor="ctr">
                    <a:lnL>
                      <a:noFill/>
                    </a:lnL>
                    <a:lnR>
                      <a:noFill/>
                    </a:lnR>
                    <a:lnT>
                      <a:noFill/>
                    </a:lnT>
                    <a:lnB>
                      <a:noFill/>
                    </a:lnB>
                    <a:noFill/>
                  </a:tcPr>
                </a:tc>
                <a:tc>
                  <a:txBody>
                    <a:bodyPr/>
                    <a:lstStyle/>
                    <a:p>
                      <a:pPr>
                        <a:buNone/>
                      </a:pPr>
                      <a:r>
                        <a:rPr lang="en-CA" sz="1300"/>
                        <a:t>STRING / TEXT</a:t>
                      </a:r>
                    </a:p>
                  </a:txBody>
                  <a:tcPr marL="67469" marR="67469" marT="33734" marB="33734" anchor="ctr">
                    <a:lnL>
                      <a:noFill/>
                    </a:lnL>
                    <a:lnR>
                      <a:noFill/>
                    </a:lnR>
                    <a:lnT>
                      <a:noFill/>
                    </a:lnT>
                    <a:lnB>
                      <a:noFill/>
                    </a:lnB>
                    <a:noFill/>
                  </a:tcPr>
                </a:tc>
                <a:tc>
                  <a:txBody>
                    <a:bodyPr/>
                    <a:lstStyle/>
                    <a:p>
                      <a:pPr>
                        <a:buNone/>
                      </a:pPr>
                      <a:r>
                        <a:rPr lang="en-US" sz="1300"/>
                        <a:t>Detailed description of the menu item.</a:t>
                      </a:r>
                    </a:p>
                  </a:txBody>
                  <a:tcPr marL="67469" marR="67469" marT="33734" marB="33734" anchor="ctr">
                    <a:lnL>
                      <a:noFill/>
                    </a:lnL>
                    <a:lnR>
                      <a:noFill/>
                    </a:lnR>
                    <a:lnT>
                      <a:noFill/>
                    </a:lnT>
                    <a:lnB>
                      <a:noFill/>
                    </a:lnB>
                    <a:noFill/>
                  </a:tcPr>
                </a:tc>
                <a:extLst>
                  <a:ext uri="{0D108BD9-81ED-4DB2-BD59-A6C34878D82A}">
                    <a16:rowId xmlns:a16="http://schemas.microsoft.com/office/drawing/2014/main" val="2640828495"/>
                  </a:ext>
                </a:extLst>
              </a:tr>
              <a:tr h="269875">
                <a:tc>
                  <a:txBody>
                    <a:bodyPr/>
                    <a:lstStyle/>
                    <a:p>
                      <a:pPr>
                        <a:buNone/>
                      </a:pPr>
                      <a:r>
                        <a:rPr lang="en-CA" sz="1300">
                          <a:latin typeface="Courier New" panose="02070309020205020404" pitchFamily="49" charset="0"/>
                        </a:rPr>
                        <a:t>price</a:t>
                      </a:r>
                      <a:endParaRPr lang="en-CA" sz="1300"/>
                    </a:p>
                  </a:txBody>
                  <a:tcPr marL="67469" marR="67469" marT="33734" marB="33734" anchor="ctr">
                    <a:lnL>
                      <a:noFill/>
                    </a:lnL>
                    <a:lnR>
                      <a:noFill/>
                    </a:lnR>
                    <a:lnT>
                      <a:noFill/>
                    </a:lnT>
                    <a:lnB>
                      <a:noFill/>
                    </a:lnB>
                    <a:noFill/>
                  </a:tcPr>
                </a:tc>
                <a:tc>
                  <a:txBody>
                    <a:bodyPr/>
                    <a:lstStyle/>
                    <a:p>
                      <a:pPr>
                        <a:buNone/>
                      </a:pPr>
                      <a:r>
                        <a:rPr lang="en-CA" sz="1300"/>
                        <a:t>DECIMAL(10,2)</a:t>
                      </a:r>
                    </a:p>
                  </a:txBody>
                  <a:tcPr marL="67469" marR="67469" marT="33734" marB="33734" anchor="ctr">
                    <a:lnL>
                      <a:noFill/>
                    </a:lnL>
                    <a:lnR>
                      <a:noFill/>
                    </a:lnR>
                    <a:lnT>
                      <a:noFill/>
                    </a:lnT>
                    <a:lnB>
                      <a:noFill/>
                    </a:lnB>
                    <a:noFill/>
                  </a:tcPr>
                </a:tc>
                <a:tc>
                  <a:txBody>
                    <a:bodyPr/>
                    <a:lstStyle/>
                    <a:p>
                      <a:pPr>
                        <a:buNone/>
                      </a:pPr>
                      <a:r>
                        <a:rPr lang="en-US" sz="1300"/>
                        <a:t>Price of the menu item.</a:t>
                      </a:r>
                    </a:p>
                  </a:txBody>
                  <a:tcPr marL="67469" marR="67469" marT="33734" marB="33734" anchor="ctr">
                    <a:lnL>
                      <a:noFill/>
                    </a:lnL>
                    <a:lnR>
                      <a:noFill/>
                    </a:lnR>
                    <a:lnT>
                      <a:noFill/>
                    </a:lnT>
                    <a:lnB>
                      <a:noFill/>
                    </a:lnB>
                    <a:noFill/>
                  </a:tcPr>
                </a:tc>
                <a:extLst>
                  <a:ext uri="{0D108BD9-81ED-4DB2-BD59-A6C34878D82A}">
                    <a16:rowId xmlns:a16="http://schemas.microsoft.com/office/drawing/2014/main" val="1359650883"/>
                  </a:ext>
                </a:extLst>
              </a:tr>
              <a:tr h="674687">
                <a:tc>
                  <a:txBody>
                    <a:bodyPr/>
                    <a:lstStyle/>
                    <a:p>
                      <a:pPr>
                        <a:buNone/>
                      </a:pPr>
                      <a:r>
                        <a:rPr lang="en-CA" sz="1300">
                          <a:latin typeface="Courier New" panose="02070309020205020404" pitchFamily="49" charset="0"/>
                        </a:rPr>
                        <a:t>availability</a:t>
                      </a:r>
                      <a:endParaRPr lang="en-CA" sz="1300"/>
                    </a:p>
                  </a:txBody>
                  <a:tcPr marL="67469" marR="67469" marT="33734" marB="33734" anchor="ctr">
                    <a:lnL>
                      <a:noFill/>
                    </a:lnL>
                    <a:lnR>
                      <a:noFill/>
                    </a:lnR>
                    <a:lnT>
                      <a:noFill/>
                    </a:lnT>
                    <a:lnB>
                      <a:noFill/>
                    </a:lnB>
                    <a:noFill/>
                  </a:tcPr>
                </a:tc>
                <a:tc>
                  <a:txBody>
                    <a:bodyPr/>
                    <a:lstStyle/>
                    <a:p>
                      <a:pPr>
                        <a:buNone/>
                      </a:pPr>
                      <a:r>
                        <a:rPr lang="en-CA" sz="1300"/>
                        <a:t>BOOLEAN</a:t>
                      </a:r>
                    </a:p>
                  </a:txBody>
                  <a:tcPr marL="67469" marR="67469" marT="33734" marB="33734" anchor="ctr">
                    <a:lnL>
                      <a:noFill/>
                    </a:lnL>
                    <a:lnR>
                      <a:noFill/>
                    </a:lnR>
                    <a:lnT>
                      <a:noFill/>
                    </a:lnT>
                    <a:lnB>
                      <a:noFill/>
                    </a:lnB>
                    <a:noFill/>
                  </a:tcPr>
                </a:tc>
                <a:tc>
                  <a:txBody>
                    <a:bodyPr/>
                    <a:lstStyle/>
                    <a:p>
                      <a:pPr>
                        <a:buNone/>
                      </a:pPr>
                      <a:r>
                        <a:rPr lang="en-US" sz="1300"/>
                        <a:t>Indicates whether the menu item is currently available.</a:t>
                      </a:r>
                    </a:p>
                  </a:txBody>
                  <a:tcPr marL="67469" marR="67469" marT="33734" marB="33734" anchor="ctr">
                    <a:lnL>
                      <a:noFill/>
                    </a:lnL>
                    <a:lnR>
                      <a:noFill/>
                    </a:lnR>
                    <a:lnT>
                      <a:noFill/>
                    </a:lnT>
                    <a:lnB>
                      <a:noFill/>
                    </a:lnB>
                    <a:noFill/>
                  </a:tcPr>
                </a:tc>
                <a:extLst>
                  <a:ext uri="{0D108BD9-81ED-4DB2-BD59-A6C34878D82A}">
                    <a16:rowId xmlns:a16="http://schemas.microsoft.com/office/drawing/2014/main" val="176536835"/>
                  </a:ext>
                </a:extLst>
              </a:tr>
              <a:tr h="674687">
                <a:tc>
                  <a:txBody>
                    <a:bodyPr/>
                    <a:lstStyle/>
                    <a:p>
                      <a:pPr>
                        <a:buNone/>
                      </a:pPr>
                      <a:r>
                        <a:rPr lang="en-CA" sz="1300">
                          <a:latin typeface="Courier New" panose="02070309020205020404" pitchFamily="49" charset="0"/>
                        </a:rPr>
                        <a:t>restaurant_id</a:t>
                      </a:r>
                      <a:endParaRPr lang="en-CA" sz="1300"/>
                    </a:p>
                  </a:txBody>
                  <a:tcPr marL="67469" marR="67469" marT="33734" marB="33734" anchor="ctr">
                    <a:lnL>
                      <a:noFill/>
                    </a:lnL>
                    <a:lnR>
                      <a:noFill/>
                    </a:lnR>
                    <a:lnT>
                      <a:noFill/>
                    </a:lnT>
                    <a:lnB>
                      <a:noFill/>
                    </a:lnB>
                    <a:noFill/>
                  </a:tcPr>
                </a:tc>
                <a:tc>
                  <a:txBody>
                    <a:bodyPr/>
                    <a:lstStyle/>
                    <a:p>
                      <a:pPr>
                        <a:buNone/>
                      </a:pPr>
                      <a:r>
                        <a:rPr lang="en-CA" sz="1300"/>
                        <a:t>STRING / UUID</a:t>
                      </a:r>
                    </a:p>
                  </a:txBody>
                  <a:tcPr marL="67469" marR="67469" marT="33734" marB="33734" anchor="ctr">
                    <a:lnL>
                      <a:noFill/>
                    </a:lnL>
                    <a:lnR>
                      <a:noFill/>
                    </a:lnR>
                    <a:lnT>
                      <a:noFill/>
                    </a:lnT>
                    <a:lnB>
                      <a:noFill/>
                    </a:lnB>
                    <a:noFill/>
                  </a:tcPr>
                </a:tc>
                <a:tc>
                  <a:txBody>
                    <a:bodyPr/>
                    <a:lstStyle/>
                    <a:p>
                      <a:pPr>
                        <a:buNone/>
                      </a:pPr>
                      <a:r>
                        <a:rPr lang="en-US" sz="1300" dirty="0"/>
                        <a:t>Identifier referencing the restaurant offering the item.</a:t>
                      </a:r>
                    </a:p>
                  </a:txBody>
                  <a:tcPr marL="67469" marR="67469" marT="33734" marB="33734" anchor="ctr">
                    <a:lnL>
                      <a:noFill/>
                    </a:lnL>
                    <a:lnR>
                      <a:noFill/>
                    </a:lnR>
                    <a:lnT>
                      <a:noFill/>
                    </a:lnT>
                    <a:lnB>
                      <a:noFill/>
                    </a:lnB>
                    <a:noFill/>
                  </a:tcPr>
                </a:tc>
                <a:extLst>
                  <a:ext uri="{0D108BD9-81ED-4DB2-BD59-A6C34878D82A}">
                    <a16:rowId xmlns:a16="http://schemas.microsoft.com/office/drawing/2014/main" val="263374425"/>
                  </a:ext>
                </a:extLst>
              </a:tr>
            </a:tbl>
          </a:graphicData>
        </a:graphic>
      </p:graphicFrame>
    </p:spTree>
    <p:extLst>
      <p:ext uri="{BB962C8B-B14F-4D97-AF65-F5344CB8AC3E}">
        <p14:creationId xmlns:p14="http://schemas.microsoft.com/office/powerpoint/2010/main" val="3858581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B134B-570E-946D-7E79-8613CAFC11AA}"/>
              </a:ext>
            </a:extLst>
          </p:cNvPr>
          <p:cNvSpPr>
            <a:spLocks noGrp="1"/>
          </p:cNvSpPr>
          <p:nvPr>
            <p:ph type="title"/>
          </p:nvPr>
        </p:nvSpPr>
        <p:spPr/>
        <p:txBody>
          <a:bodyPr/>
          <a:lstStyle/>
          <a:p>
            <a:r>
              <a:rPr lang="en-US" dirty="0"/>
              <a:t>Revenue Table</a:t>
            </a:r>
            <a:endParaRPr lang="en-CA" dirty="0"/>
          </a:p>
        </p:txBody>
      </p:sp>
      <p:graphicFrame>
        <p:nvGraphicFramePr>
          <p:cNvPr id="4" name="Content Placeholder 3">
            <a:extLst>
              <a:ext uri="{FF2B5EF4-FFF2-40B4-BE49-F238E27FC236}">
                <a16:creationId xmlns:a16="http://schemas.microsoft.com/office/drawing/2014/main" id="{E0AF4A22-A649-0729-690D-173313A2723C}"/>
              </a:ext>
            </a:extLst>
          </p:cNvPr>
          <p:cNvGraphicFramePr>
            <a:graphicFrameLocks noGrp="1"/>
          </p:cNvGraphicFramePr>
          <p:nvPr>
            <p:ph idx="1"/>
            <p:extLst>
              <p:ext uri="{D42A27DB-BD31-4B8C-83A1-F6EECF244321}">
                <p14:modId xmlns:p14="http://schemas.microsoft.com/office/powerpoint/2010/main" val="2839935511"/>
              </p:ext>
            </p:extLst>
          </p:nvPr>
        </p:nvGraphicFramePr>
        <p:xfrm>
          <a:off x="2592925" y="1905000"/>
          <a:ext cx="8372259" cy="3797390"/>
        </p:xfrm>
        <a:graphic>
          <a:graphicData uri="http://schemas.openxmlformats.org/drawingml/2006/table">
            <a:tbl>
              <a:tblPr/>
              <a:tblGrid>
                <a:gridCol w="2790753">
                  <a:extLst>
                    <a:ext uri="{9D8B030D-6E8A-4147-A177-3AD203B41FA5}">
                      <a16:colId xmlns:a16="http://schemas.microsoft.com/office/drawing/2014/main" val="157257681"/>
                    </a:ext>
                  </a:extLst>
                </a:gridCol>
                <a:gridCol w="2790753">
                  <a:extLst>
                    <a:ext uri="{9D8B030D-6E8A-4147-A177-3AD203B41FA5}">
                      <a16:colId xmlns:a16="http://schemas.microsoft.com/office/drawing/2014/main" val="1818952864"/>
                    </a:ext>
                  </a:extLst>
                </a:gridCol>
                <a:gridCol w="2790753">
                  <a:extLst>
                    <a:ext uri="{9D8B030D-6E8A-4147-A177-3AD203B41FA5}">
                      <a16:colId xmlns:a16="http://schemas.microsoft.com/office/drawing/2014/main" val="4250141210"/>
                    </a:ext>
                  </a:extLst>
                </a:gridCol>
              </a:tblGrid>
              <a:tr h="343477">
                <a:tc>
                  <a:txBody>
                    <a:bodyPr/>
                    <a:lstStyle/>
                    <a:p>
                      <a:pPr>
                        <a:buNone/>
                      </a:pPr>
                      <a:r>
                        <a:rPr lang="en-CA" sz="1700" b="1" dirty="0"/>
                        <a:t>Name</a:t>
                      </a:r>
                      <a:endParaRPr lang="en-CA" sz="1700" dirty="0"/>
                    </a:p>
                  </a:txBody>
                  <a:tcPr marL="85869" marR="85869" marT="42935" marB="42935" anchor="ctr">
                    <a:lnL>
                      <a:noFill/>
                    </a:lnL>
                    <a:lnR>
                      <a:noFill/>
                    </a:lnR>
                    <a:lnT>
                      <a:noFill/>
                    </a:lnT>
                    <a:lnB>
                      <a:noFill/>
                    </a:lnB>
                    <a:noFill/>
                  </a:tcPr>
                </a:tc>
                <a:tc>
                  <a:txBody>
                    <a:bodyPr/>
                    <a:lstStyle/>
                    <a:p>
                      <a:pPr>
                        <a:buNone/>
                      </a:pPr>
                      <a:r>
                        <a:rPr lang="en-CA" sz="1700" b="1"/>
                        <a:t>Datatype</a:t>
                      </a:r>
                      <a:endParaRPr lang="en-CA" sz="1700"/>
                    </a:p>
                  </a:txBody>
                  <a:tcPr marL="85869" marR="85869" marT="42935" marB="42935" anchor="ctr">
                    <a:lnL>
                      <a:noFill/>
                    </a:lnL>
                    <a:lnR>
                      <a:noFill/>
                    </a:lnR>
                    <a:lnT>
                      <a:noFill/>
                    </a:lnT>
                    <a:lnB>
                      <a:noFill/>
                    </a:lnB>
                    <a:noFill/>
                  </a:tcPr>
                </a:tc>
                <a:tc>
                  <a:txBody>
                    <a:bodyPr/>
                    <a:lstStyle/>
                    <a:p>
                      <a:pPr>
                        <a:buNone/>
                      </a:pPr>
                      <a:r>
                        <a:rPr lang="en-CA" sz="1700" b="1"/>
                        <a:t>Description</a:t>
                      </a:r>
                      <a:endParaRPr lang="en-CA" sz="1700"/>
                    </a:p>
                  </a:txBody>
                  <a:tcPr marL="85869" marR="85869" marT="42935" marB="42935" anchor="ctr">
                    <a:lnL>
                      <a:noFill/>
                    </a:lnL>
                    <a:lnR>
                      <a:noFill/>
                    </a:lnR>
                    <a:lnT>
                      <a:noFill/>
                    </a:lnT>
                    <a:lnB>
                      <a:noFill/>
                    </a:lnB>
                    <a:noFill/>
                  </a:tcPr>
                </a:tc>
                <a:extLst>
                  <a:ext uri="{0D108BD9-81ED-4DB2-BD59-A6C34878D82A}">
                    <a16:rowId xmlns:a16="http://schemas.microsoft.com/office/drawing/2014/main" val="1278214145"/>
                  </a:ext>
                </a:extLst>
              </a:tr>
              <a:tr h="858693">
                <a:tc>
                  <a:txBody>
                    <a:bodyPr/>
                    <a:lstStyle/>
                    <a:p>
                      <a:pPr>
                        <a:buNone/>
                      </a:pPr>
                      <a:r>
                        <a:rPr lang="en-CA" sz="1700">
                          <a:latin typeface="Courier New" panose="02070309020205020404" pitchFamily="49" charset="0"/>
                        </a:rPr>
                        <a:t>order_id</a:t>
                      </a:r>
                      <a:endParaRPr lang="en-CA" sz="1700"/>
                    </a:p>
                  </a:txBody>
                  <a:tcPr marL="85869" marR="85869" marT="42935" marB="42935" anchor="ctr">
                    <a:lnL>
                      <a:noFill/>
                    </a:lnL>
                    <a:lnR>
                      <a:noFill/>
                    </a:lnR>
                    <a:lnT>
                      <a:noFill/>
                    </a:lnT>
                    <a:lnB>
                      <a:noFill/>
                    </a:lnB>
                    <a:noFill/>
                  </a:tcPr>
                </a:tc>
                <a:tc>
                  <a:txBody>
                    <a:bodyPr/>
                    <a:lstStyle/>
                    <a:p>
                      <a:pPr>
                        <a:buNone/>
                      </a:pPr>
                      <a:r>
                        <a:rPr lang="en-CA" sz="1700"/>
                        <a:t>STRING / UUID</a:t>
                      </a:r>
                    </a:p>
                  </a:txBody>
                  <a:tcPr marL="85869" marR="85869" marT="42935" marB="42935" anchor="ctr">
                    <a:lnL>
                      <a:noFill/>
                    </a:lnL>
                    <a:lnR>
                      <a:noFill/>
                    </a:lnR>
                    <a:lnT>
                      <a:noFill/>
                    </a:lnT>
                    <a:lnB>
                      <a:noFill/>
                    </a:lnB>
                    <a:noFill/>
                  </a:tcPr>
                </a:tc>
                <a:tc>
                  <a:txBody>
                    <a:bodyPr/>
                    <a:lstStyle/>
                    <a:p>
                      <a:pPr>
                        <a:buNone/>
                      </a:pPr>
                      <a:r>
                        <a:rPr lang="en-US" sz="1700"/>
                        <a:t>Unique identifier referencing the associated order.</a:t>
                      </a:r>
                    </a:p>
                  </a:txBody>
                  <a:tcPr marL="85869" marR="85869" marT="42935" marB="42935" anchor="ctr">
                    <a:lnL>
                      <a:noFill/>
                    </a:lnL>
                    <a:lnR>
                      <a:noFill/>
                    </a:lnR>
                    <a:lnT>
                      <a:noFill/>
                    </a:lnT>
                    <a:lnB>
                      <a:noFill/>
                    </a:lnB>
                    <a:noFill/>
                  </a:tcPr>
                </a:tc>
                <a:extLst>
                  <a:ext uri="{0D108BD9-81ED-4DB2-BD59-A6C34878D82A}">
                    <a16:rowId xmlns:a16="http://schemas.microsoft.com/office/drawing/2014/main" val="2187088428"/>
                  </a:ext>
                </a:extLst>
              </a:tr>
              <a:tr h="858693">
                <a:tc>
                  <a:txBody>
                    <a:bodyPr/>
                    <a:lstStyle/>
                    <a:p>
                      <a:pPr>
                        <a:buNone/>
                      </a:pPr>
                      <a:r>
                        <a:rPr lang="en-CA" sz="1700">
                          <a:latin typeface="Courier New" panose="02070309020205020404" pitchFamily="49" charset="0"/>
                        </a:rPr>
                        <a:t>amount</a:t>
                      </a:r>
                      <a:endParaRPr lang="en-CA" sz="1700"/>
                    </a:p>
                  </a:txBody>
                  <a:tcPr marL="85869" marR="85869" marT="42935" marB="42935" anchor="ctr">
                    <a:lnL>
                      <a:noFill/>
                    </a:lnL>
                    <a:lnR>
                      <a:noFill/>
                    </a:lnR>
                    <a:lnT>
                      <a:noFill/>
                    </a:lnT>
                    <a:lnB>
                      <a:noFill/>
                    </a:lnB>
                    <a:noFill/>
                  </a:tcPr>
                </a:tc>
                <a:tc>
                  <a:txBody>
                    <a:bodyPr/>
                    <a:lstStyle/>
                    <a:p>
                      <a:pPr>
                        <a:buNone/>
                      </a:pPr>
                      <a:r>
                        <a:rPr lang="en-CA" sz="1700"/>
                        <a:t>DECIMAL(10,2)</a:t>
                      </a:r>
                    </a:p>
                  </a:txBody>
                  <a:tcPr marL="85869" marR="85869" marT="42935" marB="42935" anchor="ctr">
                    <a:lnL>
                      <a:noFill/>
                    </a:lnL>
                    <a:lnR>
                      <a:noFill/>
                    </a:lnR>
                    <a:lnT>
                      <a:noFill/>
                    </a:lnT>
                    <a:lnB>
                      <a:noFill/>
                    </a:lnB>
                    <a:noFill/>
                  </a:tcPr>
                </a:tc>
                <a:tc>
                  <a:txBody>
                    <a:bodyPr/>
                    <a:lstStyle/>
                    <a:p>
                      <a:pPr>
                        <a:buNone/>
                      </a:pPr>
                      <a:r>
                        <a:rPr lang="en-US" sz="1700"/>
                        <a:t>Total revenue generated from the order before fees.</a:t>
                      </a:r>
                    </a:p>
                  </a:txBody>
                  <a:tcPr marL="85869" marR="85869" marT="42935" marB="42935" anchor="ctr">
                    <a:lnL>
                      <a:noFill/>
                    </a:lnL>
                    <a:lnR>
                      <a:noFill/>
                    </a:lnR>
                    <a:lnT>
                      <a:noFill/>
                    </a:lnT>
                    <a:lnB>
                      <a:noFill/>
                    </a:lnB>
                    <a:noFill/>
                  </a:tcPr>
                </a:tc>
                <a:extLst>
                  <a:ext uri="{0D108BD9-81ED-4DB2-BD59-A6C34878D82A}">
                    <a16:rowId xmlns:a16="http://schemas.microsoft.com/office/drawing/2014/main" val="878171553"/>
                  </a:ext>
                </a:extLst>
              </a:tr>
              <a:tr h="858693">
                <a:tc>
                  <a:txBody>
                    <a:bodyPr/>
                    <a:lstStyle/>
                    <a:p>
                      <a:pPr>
                        <a:buNone/>
                      </a:pPr>
                      <a:r>
                        <a:rPr lang="en-CA" sz="1700">
                          <a:latin typeface="Courier New" panose="02070309020205020404" pitchFamily="49" charset="0"/>
                        </a:rPr>
                        <a:t>platform_fee</a:t>
                      </a:r>
                      <a:endParaRPr lang="en-CA" sz="1700"/>
                    </a:p>
                  </a:txBody>
                  <a:tcPr marL="85869" marR="85869" marT="42935" marB="42935" anchor="ctr">
                    <a:lnL>
                      <a:noFill/>
                    </a:lnL>
                    <a:lnR>
                      <a:noFill/>
                    </a:lnR>
                    <a:lnT>
                      <a:noFill/>
                    </a:lnT>
                    <a:lnB>
                      <a:noFill/>
                    </a:lnB>
                    <a:noFill/>
                  </a:tcPr>
                </a:tc>
                <a:tc>
                  <a:txBody>
                    <a:bodyPr/>
                    <a:lstStyle/>
                    <a:p>
                      <a:pPr>
                        <a:buNone/>
                      </a:pPr>
                      <a:r>
                        <a:rPr lang="en-CA" sz="1700"/>
                        <a:t>DECIMAL(10,2)</a:t>
                      </a:r>
                    </a:p>
                  </a:txBody>
                  <a:tcPr marL="85869" marR="85869" marT="42935" marB="42935" anchor="ctr">
                    <a:lnL>
                      <a:noFill/>
                    </a:lnL>
                    <a:lnR>
                      <a:noFill/>
                    </a:lnR>
                    <a:lnT>
                      <a:noFill/>
                    </a:lnT>
                    <a:lnB>
                      <a:noFill/>
                    </a:lnB>
                    <a:noFill/>
                  </a:tcPr>
                </a:tc>
                <a:tc>
                  <a:txBody>
                    <a:bodyPr/>
                    <a:lstStyle/>
                    <a:p>
                      <a:pPr>
                        <a:buNone/>
                      </a:pPr>
                      <a:r>
                        <a:rPr lang="en-US" sz="1700"/>
                        <a:t>Fee charged by the delivery platform for processing the order.</a:t>
                      </a:r>
                    </a:p>
                  </a:txBody>
                  <a:tcPr marL="85869" marR="85869" marT="42935" marB="42935" anchor="ctr">
                    <a:lnL>
                      <a:noFill/>
                    </a:lnL>
                    <a:lnR>
                      <a:noFill/>
                    </a:lnR>
                    <a:lnT>
                      <a:noFill/>
                    </a:lnT>
                    <a:lnB>
                      <a:noFill/>
                    </a:lnB>
                    <a:noFill/>
                  </a:tcPr>
                </a:tc>
                <a:extLst>
                  <a:ext uri="{0D108BD9-81ED-4DB2-BD59-A6C34878D82A}">
                    <a16:rowId xmlns:a16="http://schemas.microsoft.com/office/drawing/2014/main" val="1304333640"/>
                  </a:ext>
                </a:extLst>
              </a:tr>
              <a:tr h="858693">
                <a:tc>
                  <a:txBody>
                    <a:bodyPr/>
                    <a:lstStyle/>
                    <a:p>
                      <a:pPr>
                        <a:buNone/>
                      </a:pPr>
                      <a:r>
                        <a:rPr lang="en-CA" sz="1700" dirty="0" err="1">
                          <a:latin typeface="Courier New" panose="02070309020205020404" pitchFamily="49" charset="0"/>
                        </a:rPr>
                        <a:t>restaurant_payout</a:t>
                      </a:r>
                      <a:endParaRPr lang="en-CA" sz="1700" dirty="0"/>
                    </a:p>
                  </a:txBody>
                  <a:tcPr marL="85869" marR="85869" marT="42935" marB="42935" anchor="ctr">
                    <a:lnL>
                      <a:noFill/>
                    </a:lnL>
                    <a:lnR>
                      <a:noFill/>
                    </a:lnR>
                    <a:lnT>
                      <a:noFill/>
                    </a:lnT>
                    <a:lnB>
                      <a:noFill/>
                    </a:lnB>
                    <a:noFill/>
                  </a:tcPr>
                </a:tc>
                <a:tc>
                  <a:txBody>
                    <a:bodyPr/>
                    <a:lstStyle/>
                    <a:p>
                      <a:pPr>
                        <a:buNone/>
                      </a:pPr>
                      <a:r>
                        <a:rPr lang="en-CA" sz="1700" dirty="0"/>
                        <a:t>DECIMAL(10,2)</a:t>
                      </a:r>
                    </a:p>
                  </a:txBody>
                  <a:tcPr marL="85869" marR="85869" marT="42935" marB="42935" anchor="ctr">
                    <a:lnL>
                      <a:noFill/>
                    </a:lnL>
                    <a:lnR>
                      <a:noFill/>
                    </a:lnR>
                    <a:lnT>
                      <a:noFill/>
                    </a:lnT>
                    <a:lnB>
                      <a:noFill/>
                    </a:lnB>
                    <a:noFill/>
                  </a:tcPr>
                </a:tc>
                <a:tc>
                  <a:txBody>
                    <a:bodyPr/>
                    <a:lstStyle/>
                    <a:p>
                      <a:pPr>
                        <a:buNone/>
                      </a:pPr>
                      <a:r>
                        <a:rPr lang="en-US" sz="1700" dirty="0"/>
                        <a:t>Net amount paid to the restaurant after deducting platform fees.</a:t>
                      </a:r>
                    </a:p>
                  </a:txBody>
                  <a:tcPr marL="85869" marR="85869" marT="42935" marB="42935" anchor="ctr">
                    <a:lnL>
                      <a:noFill/>
                    </a:lnL>
                    <a:lnR>
                      <a:noFill/>
                    </a:lnR>
                    <a:lnT>
                      <a:noFill/>
                    </a:lnT>
                    <a:lnB>
                      <a:noFill/>
                    </a:lnB>
                    <a:noFill/>
                  </a:tcPr>
                </a:tc>
                <a:extLst>
                  <a:ext uri="{0D108BD9-81ED-4DB2-BD59-A6C34878D82A}">
                    <a16:rowId xmlns:a16="http://schemas.microsoft.com/office/drawing/2014/main" val="1678189285"/>
                  </a:ext>
                </a:extLst>
              </a:tr>
            </a:tbl>
          </a:graphicData>
        </a:graphic>
      </p:graphicFrame>
    </p:spTree>
    <p:extLst>
      <p:ext uri="{BB962C8B-B14F-4D97-AF65-F5344CB8AC3E}">
        <p14:creationId xmlns:p14="http://schemas.microsoft.com/office/powerpoint/2010/main" val="1724502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9CC1D-9BAA-7DA1-EA9E-C558E234D37C}"/>
              </a:ext>
            </a:extLst>
          </p:cNvPr>
          <p:cNvSpPr>
            <a:spLocks noGrp="1"/>
          </p:cNvSpPr>
          <p:nvPr>
            <p:ph type="title"/>
          </p:nvPr>
        </p:nvSpPr>
        <p:spPr/>
        <p:txBody>
          <a:bodyPr/>
          <a:lstStyle/>
          <a:p>
            <a:r>
              <a:rPr lang="en-US" dirty="0"/>
              <a:t>Delivery Table</a:t>
            </a:r>
            <a:endParaRPr lang="en-CA" dirty="0"/>
          </a:p>
        </p:txBody>
      </p:sp>
      <p:graphicFrame>
        <p:nvGraphicFramePr>
          <p:cNvPr id="4" name="Content Placeholder 3">
            <a:extLst>
              <a:ext uri="{FF2B5EF4-FFF2-40B4-BE49-F238E27FC236}">
                <a16:creationId xmlns:a16="http://schemas.microsoft.com/office/drawing/2014/main" id="{B3B4919F-D7A6-128E-4D28-BF7E5A96D245}"/>
              </a:ext>
            </a:extLst>
          </p:cNvPr>
          <p:cNvGraphicFramePr>
            <a:graphicFrameLocks noGrp="1"/>
          </p:cNvGraphicFramePr>
          <p:nvPr>
            <p:ph idx="1"/>
            <p:extLst>
              <p:ext uri="{D42A27DB-BD31-4B8C-83A1-F6EECF244321}">
                <p14:modId xmlns:p14="http://schemas.microsoft.com/office/powerpoint/2010/main" val="587490895"/>
              </p:ext>
            </p:extLst>
          </p:nvPr>
        </p:nvGraphicFramePr>
        <p:xfrm>
          <a:off x="2589212" y="1905000"/>
          <a:ext cx="8915400" cy="3474720"/>
        </p:xfrm>
        <a:graphic>
          <a:graphicData uri="http://schemas.openxmlformats.org/drawingml/2006/table">
            <a:tbl>
              <a:tblPr/>
              <a:tblGrid>
                <a:gridCol w="2971800">
                  <a:extLst>
                    <a:ext uri="{9D8B030D-6E8A-4147-A177-3AD203B41FA5}">
                      <a16:colId xmlns:a16="http://schemas.microsoft.com/office/drawing/2014/main" val="2304773201"/>
                    </a:ext>
                  </a:extLst>
                </a:gridCol>
                <a:gridCol w="2971800">
                  <a:extLst>
                    <a:ext uri="{9D8B030D-6E8A-4147-A177-3AD203B41FA5}">
                      <a16:colId xmlns:a16="http://schemas.microsoft.com/office/drawing/2014/main" val="924001597"/>
                    </a:ext>
                  </a:extLst>
                </a:gridCol>
                <a:gridCol w="2971800">
                  <a:extLst>
                    <a:ext uri="{9D8B030D-6E8A-4147-A177-3AD203B41FA5}">
                      <a16:colId xmlns:a16="http://schemas.microsoft.com/office/drawing/2014/main" val="1196723636"/>
                    </a:ext>
                  </a:extLst>
                </a:gridCol>
              </a:tblGrid>
              <a:tr h="0">
                <a:tc>
                  <a:txBody>
                    <a:bodyPr/>
                    <a:lstStyle/>
                    <a:p>
                      <a:pPr>
                        <a:buNone/>
                      </a:pPr>
                      <a:r>
                        <a:rPr lang="en-CA" b="1"/>
                        <a:t>Name</a:t>
                      </a:r>
                      <a:endParaRPr lang="en-CA"/>
                    </a:p>
                  </a:txBody>
                  <a:tcPr anchor="ctr">
                    <a:lnL>
                      <a:noFill/>
                    </a:lnL>
                    <a:lnR>
                      <a:noFill/>
                    </a:lnR>
                    <a:lnT>
                      <a:noFill/>
                    </a:lnT>
                    <a:lnB>
                      <a:noFill/>
                    </a:lnB>
                    <a:noFill/>
                  </a:tcPr>
                </a:tc>
                <a:tc>
                  <a:txBody>
                    <a:bodyPr/>
                    <a:lstStyle/>
                    <a:p>
                      <a:pPr>
                        <a:buNone/>
                      </a:pPr>
                      <a:r>
                        <a:rPr lang="en-CA" b="1"/>
                        <a:t>Datatype</a:t>
                      </a:r>
                      <a:endParaRPr lang="en-CA"/>
                    </a:p>
                  </a:txBody>
                  <a:tcPr anchor="ctr">
                    <a:lnL>
                      <a:noFill/>
                    </a:lnL>
                    <a:lnR>
                      <a:noFill/>
                    </a:lnR>
                    <a:lnT>
                      <a:noFill/>
                    </a:lnT>
                    <a:lnB>
                      <a:noFill/>
                    </a:lnB>
                    <a:noFill/>
                  </a:tcPr>
                </a:tc>
                <a:tc>
                  <a:txBody>
                    <a:bodyPr/>
                    <a:lstStyle/>
                    <a:p>
                      <a:pPr>
                        <a:buNone/>
                      </a:pPr>
                      <a:r>
                        <a:rPr lang="en-CA" b="1"/>
                        <a:t>Description</a:t>
                      </a:r>
                      <a:endParaRPr lang="en-CA"/>
                    </a:p>
                  </a:txBody>
                  <a:tcPr anchor="ctr">
                    <a:lnL>
                      <a:noFill/>
                    </a:lnL>
                    <a:lnR>
                      <a:noFill/>
                    </a:lnR>
                    <a:lnT>
                      <a:noFill/>
                    </a:lnT>
                    <a:lnB>
                      <a:noFill/>
                    </a:lnB>
                    <a:noFill/>
                  </a:tcPr>
                </a:tc>
                <a:extLst>
                  <a:ext uri="{0D108BD9-81ED-4DB2-BD59-A6C34878D82A}">
                    <a16:rowId xmlns:a16="http://schemas.microsoft.com/office/drawing/2014/main" val="353565353"/>
                  </a:ext>
                </a:extLst>
              </a:tr>
              <a:tr h="0">
                <a:tc>
                  <a:txBody>
                    <a:bodyPr/>
                    <a:lstStyle/>
                    <a:p>
                      <a:pPr>
                        <a:buNone/>
                      </a:pPr>
                      <a:r>
                        <a:rPr lang="en-CA">
                          <a:latin typeface="Courier New" panose="02070309020205020404" pitchFamily="49" charset="0"/>
                        </a:rPr>
                        <a:t>delivery_id</a:t>
                      </a:r>
                      <a:endParaRPr lang="en-CA"/>
                    </a:p>
                  </a:txBody>
                  <a:tcPr anchor="ctr">
                    <a:lnL>
                      <a:noFill/>
                    </a:lnL>
                    <a:lnR>
                      <a:noFill/>
                    </a:lnR>
                    <a:lnT>
                      <a:noFill/>
                    </a:lnT>
                    <a:lnB>
                      <a:noFill/>
                    </a:lnB>
                    <a:noFill/>
                  </a:tcPr>
                </a:tc>
                <a:tc>
                  <a:txBody>
                    <a:bodyPr/>
                    <a:lstStyle/>
                    <a:p>
                      <a:pPr>
                        <a:buNone/>
                      </a:pPr>
                      <a:r>
                        <a:rPr lang="en-CA"/>
                        <a:t>STRING / UUID</a:t>
                      </a:r>
                    </a:p>
                  </a:txBody>
                  <a:tcPr anchor="ctr">
                    <a:lnL>
                      <a:noFill/>
                    </a:lnL>
                    <a:lnR>
                      <a:noFill/>
                    </a:lnR>
                    <a:lnT>
                      <a:noFill/>
                    </a:lnT>
                    <a:lnB>
                      <a:noFill/>
                    </a:lnB>
                    <a:noFill/>
                  </a:tcPr>
                </a:tc>
                <a:tc>
                  <a:txBody>
                    <a:bodyPr/>
                    <a:lstStyle/>
                    <a:p>
                      <a:pPr>
                        <a:buNone/>
                      </a:pPr>
                      <a:r>
                        <a:rPr lang="en-US"/>
                        <a:t>Unique identifier for each delivery.</a:t>
                      </a:r>
                    </a:p>
                  </a:txBody>
                  <a:tcPr anchor="ctr">
                    <a:lnL>
                      <a:noFill/>
                    </a:lnL>
                    <a:lnR>
                      <a:noFill/>
                    </a:lnR>
                    <a:lnT>
                      <a:noFill/>
                    </a:lnT>
                    <a:lnB>
                      <a:noFill/>
                    </a:lnB>
                    <a:noFill/>
                  </a:tcPr>
                </a:tc>
                <a:extLst>
                  <a:ext uri="{0D108BD9-81ED-4DB2-BD59-A6C34878D82A}">
                    <a16:rowId xmlns:a16="http://schemas.microsoft.com/office/drawing/2014/main" val="3658438229"/>
                  </a:ext>
                </a:extLst>
              </a:tr>
              <a:tr h="0">
                <a:tc>
                  <a:txBody>
                    <a:bodyPr/>
                    <a:lstStyle/>
                    <a:p>
                      <a:pPr>
                        <a:buNone/>
                      </a:pPr>
                      <a:r>
                        <a:rPr lang="en-CA">
                          <a:latin typeface="Courier New" panose="02070309020205020404" pitchFamily="49" charset="0"/>
                        </a:rPr>
                        <a:t>driver_id</a:t>
                      </a:r>
                      <a:endParaRPr lang="en-CA"/>
                    </a:p>
                  </a:txBody>
                  <a:tcPr anchor="ctr">
                    <a:lnL>
                      <a:noFill/>
                    </a:lnL>
                    <a:lnR>
                      <a:noFill/>
                    </a:lnR>
                    <a:lnT>
                      <a:noFill/>
                    </a:lnT>
                    <a:lnB>
                      <a:noFill/>
                    </a:lnB>
                    <a:noFill/>
                  </a:tcPr>
                </a:tc>
                <a:tc>
                  <a:txBody>
                    <a:bodyPr/>
                    <a:lstStyle/>
                    <a:p>
                      <a:pPr>
                        <a:buNone/>
                      </a:pPr>
                      <a:r>
                        <a:rPr lang="en-CA"/>
                        <a:t>STRING / UUID</a:t>
                      </a:r>
                    </a:p>
                  </a:txBody>
                  <a:tcPr anchor="ctr">
                    <a:lnL>
                      <a:noFill/>
                    </a:lnL>
                    <a:lnR>
                      <a:noFill/>
                    </a:lnR>
                    <a:lnT>
                      <a:noFill/>
                    </a:lnT>
                    <a:lnB>
                      <a:noFill/>
                    </a:lnB>
                    <a:noFill/>
                  </a:tcPr>
                </a:tc>
                <a:tc>
                  <a:txBody>
                    <a:bodyPr/>
                    <a:lstStyle/>
                    <a:p>
                      <a:pPr>
                        <a:buNone/>
                      </a:pPr>
                      <a:r>
                        <a:rPr lang="en-US"/>
                        <a:t>Identifier for the driver assigned to the delivery.</a:t>
                      </a:r>
                    </a:p>
                  </a:txBody>
                  <a:tcPr anchor="ctr">
                    <a:lnL>
                      <a:noFill/>
                    </a:lnL>
                    <a:lnR>
                      <a:noFill/>
                    </a:lnR>
                    <a:lnT>
                      <a:noFill/>
                    </a:lnT>
                    <a:lnB>
                      <a:noFill/>
                    </a:lnB>
                    <a:noFill/>
                  </a:tcPr>
                </a:tc>
                <a:extLst>
                  <a:ext uri="{0D108BD9-81ED-4DB2-BD59-A6C34878D82A}">
                    <a16:rowId xmlns:a16="http://schemas.microsoft.com/office/drawing/2014/main" val="3420439895"/>
                  </a:ext>
                </a:extLst>
              </a:tr>
              <a:tr h="0">
                <a:tc>
                  <a:txBody>
                    <a:bodyPr/>
                    <a:lstStyle/>
                    <a:p>
                      <a:pPr>
                        <a:buNone/>
                      </a:pPr>
                      <a:r>
                        <a:rPr lang="en-CA">
                          <a:latin typeface="Courier New" panose="02070309020205020404" pitchFamily="49" charset="0"/>
                        </a:rPr>
                        <a:t>status</a:t>
                      </a:r>
                      <a:endParaRPr lang="en-CA"/>
                    </a:p>
                  </a:txBody>
                  <a:tcPr anchor="ctr">
                    <a:lnL>
                      <a:noFill/>
                    </a:lnL>
                    <a:lnR>
                      <a:noFill/>
                    </a:lnR>
                    <a:lnT>
                      <a:noFill/>
                    </a:lnT>
                    <a:lnB>
                      <a:noFill/>
                    </a:lnB>
                    <a:noFill/>
                  </a:tcPr>
                </a:tc>
                <a:tc>
                  <a:txBody>
                    <a:bodyPr/>
                    <a:lstStyle/>
                    <a:p>
                      <a:pPr>
                        <a:buNone/>
                      </a:pPr>
                      <a:r>
                        <a:rPr lang="en-CA"/>
                        <a:t>STRING</a:t>
                      </a:r>
                    </a:p>
                  </a:txBody>
                  <a:tcPr anchor="ctr">
                    <a:lnL>
                      <a:noFill/>
                    </a:lnL>
                    <a:lnR>
                      <a:noFill/>
                    </a:lnR>
                    <a:lnT>
                      <a:noFill/>
                    </a:lnT>
                    <a:lnB>
                      <a:noFill/>
                    </a:lnB>
                    <a:noFill/>
                  </a:tcPr>
                </a:tc>
                <a:tc>
                  <a:txBody>
                    <a:bodyPr/>
                    <a:lstStyle/>
                    <a:p>
                      <a:pPr>
                        <a:buNone/>
                      </a:pPr>
                      <a:r>
                        <a:rPr lang="en-US"/>
                        <a:t>Current status of the delivery (e.g., pending, in_transit, delivered).</a:t>
                      </a:r>
                    </a:p>
                  </a:txBody>
                  <a:tcPr anchor="ctr">
                    <a:lnL>
                      <a:noFill/>
                    </a:lnL>
                    <a:lnR>
                      <a:noFill/>
                    </a:lnR>
                    <a:lnT>
                      <a:noFill/>
                    </a:lnT>
                    <a:lnB>
                      <a:noFill/>
                    </a:lnB>
                    <a:noFill/>
                  </a:tcPr>
                </a:tc>
                <a:extLst>
                  <a:ext uri="{0D108BD9-81ED-4DB2-BD59-A6C34878D82A}">
                    <a16:rowId xmlns:a16="http://schemas.microsoft.com/office/drawing/2014/main" val="2689497400"/>
                  </a:ext>
                </a:extLst>
              </a:tr>
              <a:tr h="0">
                <a:tc>
                  <a:txBody>
                    <a:bodyPr/>
                    <a:lstStyle/>
                    <a:p>
                      <a:pPr>
                        <a:buNone/>
                      </a:pPr>
                      <a:r>
                        <a:rPr lang="en-CA" dirty="0" err="1">
                          <a:latin typeface="Courier New" panose="02070309020205020404" pitchFamily="49" charset="0"/>
                        </a:rPr>
                        <a:t>current_location</a:t>
                      </a:r>
                      <a:endParaRPr lang="en-CA" dirty="0"/>
                    </a:p>
                  </a:txBody>
                  <a:tcPr anchor="ctr">
                    <a:lnL>
                      <a:noFill/>
                    </a:lnL>
                    <a:lnR>
                      <a:noFill/>
                    </a:lnR>
                    <a:lnT>
                      <a:noFill/>
                    </a:lnT>
                    <a:lnB>
                      <a:noFill/>
                    </a:lnB>
                    <a:noFill/>
                  </a:tcPr>
                </a:tc>
                <a:tc>
                  <a:txBody>
                    <a:bodyPr/>
                    <a:lstStyle/>
                    <a:p>
                      <a:pPr>
                        <a:buNone/>
                      </a:pPr>
                      <a:r>
                        <a:rPr lang="en-CA"/>
                        <a:t>STRING / JSON</a:t>
                      </a:r>
                    </a:p>
                  </a:txBody>
                  <a:tcPr anchor="ctr">
                    <a:lnL>
                      <a:noFill/>
                    </a:lnL>
                    <a:lnR>
                      <a:noFill/>
                    </a:lnR>
                    <a:lnT>
                      <a:noFill/>
                    </a:lnT>
                    <a:lnB>
                      <a:noFill/>
                    </a:lnB>
                    <a:noFill/>
                  </a:tcPr>
                </a:tc>
                <a:tc>
                  <a:txBody>
                    <a:bodyPr/>
                    <a:lstStyle/>
                    <a:p>
                      <a:pPr>
                        <a:buNone/>
                      </a:pPr>
                      <a:r>
                        <a:rPr lang="en-US" dirty="0"/>
                        <a:t>Real-time location of the driver or delivery, typically in coordinates.</a:t>
                      </a:r>
                    </a:p>
                  </a:txBody>
                  <a:tcPr anchor="ctr">
                    <a:lnL>
                      <a:noFill/>
                    </a:lnL>
                    <a:lnR>
                      <a:noFill/>
                    </a:lnR>
                    <a:lnT>
                      <a:noFill/>
                    </a:lnT>
                    <a:lnB>
                      <a:noFill/>
                    </a:lnB>
                    <a:noFill/>
                  </a:tcPr>
                </a:tc>
                <a:extLst>
                  <a:ext uri="{0D108BD9-81ED-4DB2-BD59-A6C34878D82A}">
                    <a16:rowId xmlns:a16="http://schemas.microsoft.com/office/drawing/2014/main" val="62925673"/>
                  </a:ext>
                </a:extLst>
              </a:tr>
            </a:tbl>
          </a:graphicData>
        </a:graphic>
      </p:graphicFrame>
    </p:spTree>
    <p:extLst>
      <p:ext uri="{BB962C8B-B14F-4D97-AF65-F5344CB8AC3E}">
        <p14:creationId xmlns:p14="http://schemas.microsoft.com/office/powerpoint/2010/main" val="1323657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FD9398-0557-E471-7229-CCD7CE7777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6E2284-CE07-DBA3-7EBF-FF5CBA31131E}"/>
              </a:ext>
            </a:extLst>
          </p:cNvPr>
          <p:cNvSpPr>
            <a:spLocks noGrp="1"/>
          </p:cNvSpPr>
          <p:nvPr>
            <p:ph type="title"/>
          </p:nvPr>
        </p:nvSpPr>
        <p:spPr/>
        <p:txBody>
          <a:bodyPr/>
          <a:lstStyle/>
          <a:p>
            <a:r>
              <a:rPr lang="en-US" dirty="0"/>
              <a:t>Data Ingestion	</a:t>
            </a:r>
            <a:endParaRPr lang="en-CA" dirty="0"/>
          </a:p>
        </p:txBody>
      </p:sp>
      <p:sp>
        <p:nvSpPr>
          <p:cNvPr id="3" name="Content Placeholder 2">
            <a:extLst>
              <a:ext uri="{FF2B5EF4-FFF2-40B4-BE49-F238E27FC236}">
                <a16:creationId xmlns:a16="http://schemas.microsoft.com/office/drawing/2014/main" id="{2928DE26-F708-D574-499A-F226E9A014E2}"/>
              </a:ext>
            </a:extLst>
          </p:cNvPr>
          <p:cNvSpPr>
            <a:spLocks noGrp="1"/>
          </p:cNvSpPr>
          <p:nvPr>
            <p:ph idx="1"/>
          </p:nvPr>
        </p:nvSpPr>
        <p:spPr/>
        <p:txBody>
          <a:bodyPr/>
          <a:lstStyle/>
          <a:p>
            <a:r>
              <a:rPr lang="en-US" dirty="0"/>
              <a:t>Broken by data source types, for each type there should be a separate system.</a:t>
            </a:r>
          </a:p>
          <a:p>
            <a:pPr lvl="1"/>
            <a:r>
              <a:rPr lang="en-US" dirty="0"/>
              <a:t>REST API (JSON Format input)</a:t>
            </a:r>
          </a:p>
          <a:p>
            <a:pPr lvl="1"/>
            <a:r>
              <a:rPr lang="en-US" dirty="0"/>
              <a:t>Flat files (CSV or YAML)</a:t>
            </a:r>
          </a:p>
          <a:p>
            <a:pPr lvl="1"/>
            <a:r>
              <a:rPr lang="en-US" dirty="0"/>
              <a:t>Kafka</a:t>
            </a:r>
          </a:p>
          <a:p>
            <a:pPr lvl="1"/>
            <a:endParaRPr lang="en-US" dirty="0"/>
          </a:p>
          <a:p>
            <a:r>
              <a:rPr lang="en-US" dirty="0"/>
              <a:t>Handling schema drift can be handled through the data contracts on data schemas and enforcing strict typing only when standardizing</a:t>
            </a:r>
          </a:p>
          <a:p>
            <a:pPr lvl="1"/>
            <a:r>
              <a:rPr lang="en-US" dirty="0"/>
              <a:t>Json, csv and </a:t>
            </a:r>
            <a:r>
              <a:rPr lang="en-US" dirty="0" err="1"/>
              <a:t>yaml</a:t>
            </a:r>
            <a:r>
              <a:rPr lang="en-US" dirty="0"/>
              <a:t> files can be ingested to data lakes/Amazon s3 buckets as an initial phase then use AWS glue data catalog for scanning</a:t>
            </a:r>
          </a:p>
        </p:txBody>
      </p:sp>
    </p:spTree>
    <p:extLst>
      <p:ext uri="{BB962C8B-B14F-4D97-AF65-F5344CB8AC3E}">
        <p14:creationId xmlns:p14="http://schemas.microsoft.com/office/powerpoint/2010/main" val="3557599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54A29-D1CD-9C50-F46B-4CFF8669BB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E679B4-AB55-8452-316D-01927A4B48C7}"/>
              </a:ext>
            </a:extLst>
          </p:cNvPr>
          <p:cNvSpPr>
            <a:spLocks noGrp="1"/>
          </p:cNvSpPr>
          <p:nvPr>
            <p:ph type="title"/>
          </p:nvPr>
        </p:nvSpPr>
        <p:spPr/>
        <p:txBody>
          <a:bodyPr/>
          <a:lstStyle/>
          <a:p>
            <a:r>
              <a:rPr lang="en-US" dirty="0"/>
              <a:t>Data Ingestion - Flat files (CSV or YAML)</a:t>
            </a:r>
            <a:br>
              <a:rPr lang="en-US" dirty="0"/>
            </a:br>
            <a:endParaRPr lang="en-CA" dirty="0"/>
          </a:p>
        </p:txBody>
      </p:sp>
      <p:graphicFrame>
        <p:nvGraphicFramePr>
          <p:cNvPr id="4" name="Table 3">
            <a:extLst>
              <a:ext uri="{FF2B5EF4-FFF2-40B4-BE49-F238E27FC236}">
                <a16:creationId xmlns:a16="http://schemas.microsoft.com/office/drawing/2014/main" id="{BF39ECC9-143A-A039-0CA8-087650042EE0}"/>
              </a:ext>
            </a:extLst>
          </p:cNvPr>
          <p:cNvGraphicFramePr>
            <a:graphicFrameLocks noGrp="1"/>
          </p:cNvGraphicFramePr>
          <p:nvPr>
            <p:extLst>
              <p:ext uri="{D42A27DB-BD31-4B8C-83A1-F6EECF244321}">
                <p14:modId xmlns:p14="http://schemas.microsoft.com/office/powerpoint/2010/main" val="2321707942"/>
              </p:ext>
            </p:extLst>
          </p:nvPr>
        </p:nvGraphicFramePr>
        <p:xfrm>
          <a:off x="5674071" y="1801140"/>
          <a:ext cx="2745684" cy="3893155"/>
        </p:xfrm>
        <a:graphic>
          <a:graphicData uri="http://schemas.openxmlformats.org/drawingml/2006/table">
            <a:tbl>
              <a:tblPr/>
              <a:tblGrid>
                <a:gridCol w="686421">
                  <a:extLst>
                    <a:ext uri="{9D8B030D-6E8A-4147-A177-3AD203B41FA5}">
                      <a16:colId xmlns:a16="http://schemas.microsoft.com/office/drawing/2014/main" val="2208992337"/>
                    </a:ext>
                  </a:extLst>
                </a:gridCol>
                <a:gridCol w="686421">
                  <a:extLst>
                    <a:ext uri="{9D8B030D-6E8A-4147-A177-3AD203B41FA5}">
                      <a16:colId xmlns:a16="http://schemas.microsoft.com/office/drawing/2014/main" val="2301413778"/>
                    </a:ext>
                  </a:extLst>
                </a:gridCol>
                <a:gridCol w="686421">
                  <a:extLst>
                    <a:ext uri="{9D8B030D-6E8A-4147-A177-3AD203B41FA5}">
                      <a16:colId xmlns:a16="http://schemas.microsoft.com/office/drawing/2014/main" val="3388868294"/>
                    </a:ext>
                  </a:extLst>
                </a:gridCol>
                <a:gridCol w="686421">
                  <a:extLst>
                    <a:ext uri="{9D8B030D-6E8A-4147-A177-3AD203B41FA5}">
                      <a16:colId xmlns:a16="http://schemas.microsoft.com/office/drawing/2014/main" val="4253844899"/>
                    </a:ext>
                  </a:extLst>
                </a:gridCol>
              </a:tblGrid>
              <a:tr h="112643">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extLst>
                  <a:ext uri="{0D108BD9-81ED-4DB2-BD59-A6C34878D82A}">
                    <a16:rowId xmlns:a16="http://schemas.microsoft.com/office/drawing/2014/main" val="3121129921"/>
                  </a:ext>
                </a:extLst>
              </a:tr>
              <a:tr h="535056">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extLst>
                  <a:ext uri="{0D108BD9-81ED-4DB2-BD59-A6C34878D82A}">
                    <a16:rowId xmlns:a16="http://schemas.microsoft.com/office/drawing/2014/main" val="2979898913"/>
                  </a:ext>
                </a:extLst>
              </a:tr>
              <a:tr h="450574">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extLst>
                  <a:ext uri="{0D108BD9-81ED-4DB2-BD59-A6C34878D82A}">
                    <a16:rowId xmlns:a16="http://schemas.microsoft.com/office/drawing/2014/main" val="3003066500"/>
                  </a:ext>
                </a:extLst>
              </a:tr>
              <a:tr h="450574">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extLst>
                  <a:ext uri="{0D108BD9-81ED-4DB2-BD59-A6C34878D82A}">
                    <a16:rowId xmlns:a16="http://schemas.microsoft.com/office/drawing/2014/main" val="1270273351"/>
                  </a:ext>
                </a:extLst>
              </a:tr>
              <a:tr h="366091">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extLst>
                  <a:ext uri="{0D108BD9-81ED-4DB2-BD59-A6C34878D82A}">
                    <a16:rowId xmlns:a16="http://schemas.microsoft.com/office/drawing/2014/main" val="3202095962"/>
                  </a:ext>
                </a:extLst>
              </a:tr>
              <a:tr h="619539">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extLst>
                  <a:ext uri="{0D108BD9-81ED-4DB2-BD59-A6C34878D82A}">
                    <a16:rowId xmlns:a16="http://schemas.microsoft.com/office/drawing/2014/main" val="1037220233"/>
                  </a:ext>
                </a:extLst>
              </a:tr>
              <a:tr h="450574">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extLst>
                  <a:ext uri="{0D108BD9-81ED-4DB2-BD59-A6C34878D82A}">
                    <a16:rowId xmlns:a16="http://schemas.microsoft.com/office/drawing/2014/main" val="1478304171"/>
                  </a:ext>
                </a:extLst>
              </a:tr>
              <a:tr h="535056">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extLst>
                  <a:ext uri="{0D108BD9-81ED-4DB2-BD59-A6C34878D82A}">
                    <a16:rowId xmlns:a16="http://schemas.microsoft.com/office/drawing/2014/main" val="1872612403"/>
                  </a:ext>
                </a:extLst>
              </a:tr>
              <a:tr h="366091">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dirty="0"/>
                    </a:p>
                  </a:txBody>
                  <a:tcPr marL="28161" marR="28161" marT="14080" marB="14080" anchor="ctr">
                    <a:lnL>
                      <a:noFill/>
                    </a:lnL>
                    <a:lnR>
                      <a:noFill/>
                    </a:lnR>
                    <a:lnT>
                      <a:noFill/>
                    </a:lnT>
                    <a:lnB>
                      <a:noFill/>
                    </a:lnB>
                    <a:noFill/>
                  </a:tcPr>
                </a:tc>
                <a:extLst>
                  <a:ext uri="{0D108BD9-81ED-4DB2-BD59-A6C34878D82A}">
                    <a16:rowId xmlns:a16="http://schemas.microsoft.com/office/drawing/2014/main" val="1529316573"/>
                  </a:ext>
                </a:extLst>
              </a:tr>
            </a:tbl>
          </a:graphicData>
        </a:graphic>
      </p:graphicFrame>
      <p:graphicFrame>
        <p:nvGraphicFramePr>
          <p:cNvPr id="7" name="Content Placeholder 6">
            <a:extLst>
              <a:ext uri="{FF2B5EF4-FFF2-40B4-BE49-F238E27FC236}">
                <a16:creationId xmlns:a16="http://schemas.microsoft.com/office/drawing/2014/main" id="{AFF89FF5-0243-EF3C-A4B2-BA61D92A7F11}"/>
              </a:ext>
            </a:extLst>
          </p:cNvPr>
          <p:cNvGraphicFramePr>
            <a:graphicFrameLocks noGrp="1"/>
          </p:cNvGraphicFramePr>
          <p:nvPr>
            <p:ph idx="1"/>
            <p:extLst>
              <p:ext uri="{D42A27DB-BD31-4B8C-83A1-F6EECF244321}">
                <p14:modId xmlns:p14="http://schemas.microsoft.com/office/powerpoint/2010/main" val="3472736553"/>
              </p:ext>
            </p:extLst>
          </p:nvPr>
        </p:nvGraphicFramePr>
        <p:xfrm>
          <a:off x="2592925" y="1506348"/>
          <a:ext cx="9226140" cy="4482738"/>
        </p:xfrm>
        <a:graphic>
          <a:graphicData uri="http://schemas.openxmlformats.org/drawingml/2006/table">
            <a:tbl>
              <a:tblPr firstRow="1" bandRow="1">
                <a:tableStyleId>{5C22544A-7EE6-4342-B048-85BDC9FD1C3A}</a:tableStyleId>
              </a:tblPr>
              <a:tblGrid>
                <a:gridCol w="2306535">
                  <a:extLst>
                    <a:ext uri="{9D8B030D-6E8A-4147-A177-3AD203B41FA5}">
                      <a16:colId xmlns:a16="http://schemas.microsoft.com/office/drawing/2014/main" val="1184044586"/>
                    </a:ext>
                  </a:extLst>
                </a:gridCol>
                <a:gridCol w="2306535">
                  <a:extLst>
                    <a:ext uri="{9D8B030D-6E8A-4147-A177-3AD203B41FA5}">
                      <a16:colId xmlns:a16="http://schemas.microsoft.com/office/drawing/2014/main" val="2233351323"/>
                    </a:ext>
                  </a:extLst>
                </a:gridCol>
                <a:gridCol w="2306535">
                  <a:extLst>
                    <a:ext uri="{9D8B030D-6E8A-4147-A177-3AD203B41FA5}">
                      <a16:colId xmlns:a16="http://schemas.microsoft.com/office/drawing/2014/main" val="2709798222"/>
                    </a:ext>
                  </a:extLst>
                </a:gridCol>
                <a:gridCol w="2306535">
                  <a:extLst>
                    <a:ext uri="{9D8B030D-6E8A-4147-A177-3AD203B41FA5}">
                      <a16:colId xmlns:a16="http://schemas.microsoft.com/office/drawing/2014/main" val="3045704785"/>
                    </a:ext>
                  </a:extLst>
                </a:gridCol>
              </a:tblGrid>
              <a:tr h="498082">
                <a:tc>
                  <a:txBody>
                    <a:bodyPr/>
                    <a:lstStyle/>
                    <a:p>
                      <a:pPr>
                        <a:buNone/>
                      </a:pPr>
                      <a:r>
                        <a:rPr lang="en-CA" sz="600" dirty="0"/>
                        <a:t>Feature / Aspect</a:t>
                      </a:r>
                    </a:p>
                  </a:txBody>
                  <a:tcPr marL="28161" marR="28161" marT="14080" marB="14080" anchor="ctr"/>
                </a:tc>
                <a:tc>
                  <a:txBody>
                    <a:bodyPr/>
                    <a:lstStyle/>
                    <a:p>
                      <a:pPr>
                        <a:buNone/>
                      </a:pPr>
                      <a:r>
                        <a:rPr lang="en-CA" sz="600" b="1"/>
                        <a:t>Amazon EMR</a:t>
                      </a:r>
                      <a:endParaRPr lang="en-CA" sz="600"/>
                    </a:p>
                  </a:txBody>
                  <a:tcPr marL="28161" marR="28161" marT="14080" marB="14080" anchor="ctr"/>
                </a:tc>
                <a:tc>
                  <a:txBody>
                    <a:bodyPr/>
                    <a:lstStyle/>
                    <a:p>
                      <a:pPr>
                        <a:buNone/>
                      </a:pPr>
                      <a:r>
                        <a:rPr lang="en-CA" sz="600" b="1" dirty="0"/>
                        <a:t>AWS Batch</a:t>
                      </a:r>
                      <a:endParaRPr lang="en-CA" sz="600" dirty="0"/>
                    </a:p>
                  </a:txBody>
                  <a:tcPr marL="28161" marR="28161" marT="14080" marB="14080" anchor="ctr"/>
                </a:tc>
                <a:tc>
                  <a:txBody>
                    <a:bodyPr/>
                    <a:lstStyle/>
                    <a:p>
                      <a:pPr>
                        <a:buNone/>
                      </a:pPr>
                      <a:r>
                        <a:rPr lang="en-CA" sz="600" b="1"/>
                        <a:t>AWS Glue</a:t>
                      </a:r>
                      <a:endParaRPr lang="en-CA" sz="600"/>
                    </a:p>
                  </a:txBody>
                  <a:tcPr marL="28161" marR="28161" marT="14080" marB="14080" anchor="ctr"/>
                </a:tc>
                <a:extLst>
                  <a:ext uri="{0D108BD9-81ED-4DB2-BD59-A6C34878D82A}">
                    <a16:rowId xmlns:a16="http://schemas.microsoft.com/office/drawing/2014/main" val="3982762390"/>
                  </a:ext>
                </a:extLst>
              </a:tr>
              <a:tr h="498082">
                <a:tc>
                  <a:txBody>
                    <a:bodyPr/>
                    <a:lstStyle/>
                    <a:p>
                      <a:pPr>
                        <a:buNone/>
                      </a:pPr>
                      <a:r>
                        <a:rPr lang="en-CA" sz="600" b="1"/>
                        <a:t>CSV Transformation</a:t>
                      </a:r>
                      <a:endParaRPr lang="en-CA" sz="600"/>
                    </a:p>
                  </a:txBody>
                  <a:tcPr marL="28161" marR="28161" marT="14080" marB="14080" anchor="ctr"/>
                </a:tc>
                <a:tc>
                  <a:txBody>
                    <a:bodyPr/>
                    <a:lstStyle/>
                    <a:p>
                      <a:pPr>
                        <a:buNone/>
                      </a:pPr>
                      <a:r>
                        <a:rPr lang="en-US" sz="600"/>
                        <a:t>Optimized for large-scale transformations using Spark/Hive; handles multiple CSVs in parallel</a:t>
                      </a:r>
                    </a:p>
                  </a:txBody>
                  <a:tcPr marL="28161" marR="28161" marT="14080" marB="14080" anchor="ctr"/>
                </a:tc>
                <a:tc>
                  <a:txBody>
                    <a:bodyPr/>
                    <a:lstStyle/>
                    <a:p>
                      <a:pPr>
                        <a:buNone/>
                      </a:pPr>
                      <a:r>
                        <a:rPr lang="en-US" sz="600"/>
                        <a:t>Must implement transformation in container/script; can process CSVs sequentially or concurrently</a:t>
                      </a:r>
                    </a:p>
                  </a:txBody>
                  <a:tcPr marL="28161" marR="28161" marT="14080" marB="14080" anchor="ctr"/>
                </a:tc>
                <a:tc>
                  <a:txBody>
                    <a:bodyPr/>
                    <a:lstStyle/>
                    <a:p>
                      <a:pPr>
                        <a:buNone/>
                      </a:pPr>
                      <a:r>
                        <a:rPr lang="en-US" sz="600"/>
                        <a:t>Native ETL using PySpark; can read multiple CSVs from S3, transform, and write back to S3/Redshift</a:t>
                      </a:r>
                    </a:p>
                  </a:txBody>
                  <a:tcPr marL="28161" marR="28161" marT="14080" marB="14080" anchor="ctr"/>
                </a:tc>
                <a:extLst>
                  <a:ext uri="{0D108BD9-81ED-4DB2-BD59-A6C34878D82A}">
                    <a16:rowId xmlns:a16="http://schemas.microsoft.com/office/drawing/2014/main" val="782496783"/>
                  </a:ext>
                </a:extLst>
              </a:tr>
              <a:tr h="498082">
                <a:tc>
                  <a:txBody>
                    <a:bodyPr/>
                    <a:lstStyle/>
                    <a:p>
                      <a:pPr>
                        <a:buNone/>
                      </a:pPr>
                      <a:r>
                        <a:rPr lang="en-CA" sz="600" b="1"/>
                        <a:t>Data Size Handling</a:t>
                      </a:r>
                      <a:endParaRPr lang="en-CA" sz="600"/>
                    </a:p>
                  </a:txBody>
                  <a:tcPr marL="28161" marR="28161" marT="14080" marB="14080" anchor="ctr"/>
                </a:tc>
                <a:tc>
                  <a:txBody>
                    <a:bodyPr/>
                    <a:lstStyle/>
                    <a:p>
                      <a:pPr>
                        <a:buNone/>
                      </a:pPr>
                      <a:r>
                        <a:rPr lang="en-CA" sz="600"/>
                        <a:t>Best for medium → very large datasets (GB → TB)</a:t>
                      </a:r>
                    </a:p>
                  </a:txBody>
                  <a:tcPr marL="28161" marR="28161" marT="14080" marB="14080" anchor="ctr"/>
                </a:tc>
                <a:tc>
                  <a:txBody>
                    <a:bodyPr/>
                    <a:lstStyle/>
                    <a:p>
                      <a:pPr>
                        <a:buNone/>
                      </a:pPr>
                      <a:r>
                        <a:rPr lang="en-CA" sz="600"/>
                        <a:t>Small → medium datasets (MB → few GB per job)</a:t>
                      </a:r>
                    </a:p>
                  </a:txBody>
                  <a:tcPr marL="28161" marR="28161" marT="14080" marB="14080" anchor="ctr"/>
                </a:tc>
                <a:tc>
                  <a:txBody>
                    <a:bodyPr/>
                    <a:lstStyle/>
                    <a:p>
                      <a:pPr>
                        <a:buNone/>
                      </a:pPr>
                      <a:r>
                        <a:rPr lang="en-CA" sz="600"/>
                        <a:t>Medium → large datasets (GB → TB), serverless Spark handles parallelism</a:t>
                      </a:r>
                    </a:p>
                  </a:txBody>
                  <a:tcPr marL="28161" marR="28161" marT="14080" marB="14080" anchor="ctr"/>
                </a:tc>
                <a:extLst>
                  <a:ext uri="{0D108BD9-81ED-4DB2-BD59-A6C34878D82A}">
                    <a16:rowId xmlns:a16="http://schemas.microsoft.com/office/drawing/2014/main" val="3419493904"/>
                  </a:ext>
                </a:extLst>
              </a:tr>
              <a:tr h="498082">
                <a:tc>
                  <a:txBody>
                    <a:bodyPr/>
                    <a:lstStyle/>
                    <a:p>
                      <a:pPr>
                        <a:buNone/>
                      </a:pPr>
                      <a:r>
                        <a:rPr lang="en-CA" sz="600" b="1"/>
                        <a:t>Parallelism / Scalability</a:t>
                      </a:r>
                      <a:endParaRPr lang="en-CA" sz="600"/>
                    </a:p>
                  </a:txBody>
                  <a:tcPr marL="28161" marR="28161" marT="14080" marB="14080" anchor="ctr"/>
                </a:tc>
                <a:tc>
                  <a:txBody>
                    <a:bodyPr/>
                    <a:lstStyle/>
                    <a:p>
                      <a:pPr>
                        <a:buNone/>
                      </a:pPr>
                      <a:r>
                        <a:rPr lang="en-CA" sz="600"/>
                        <a:t>Auto-distributes across cluster nodes; excellent for multiple CSVs</a:t>
                      </a:r>
                    </a:p>
                  </a:txBody>
                  <a:tcPr marL="28161" marR="28161" marT="14080" marB="14080" anchor="ctr"/>
                </a:tc>
                <a:tc>
                  <a:txBody>
                    <a:bodyPr/>
                    <a:lstStyle/>
                    <a:p>
                      <a:pPr>
                        <a:buNone/>
                      </a:pPr>
                      <a:r>
                        <a:rPr lang="en-US" sz="600"/>
                        <a:t>Can run multiple jobs concurrently; scaling is manually configured</a:t>
                      </a:r>
                    </a:p>
                  </a:txBody>
                  <a:tcPr marL="28161" marR="28161" marT="14080" marB="14080" anchor="ctr"/>
                </a:tc>
                <a:tc>
                  <a:txBody>
                    <a:bodyPr/>
                    <a:lstStyle/>
                    <a:p>
                      <a:pPr>
                        <a:buNone/>
                      </a:pPr>
                      <a:r>
                        <a:rPr lang="en-US" sz="600"/>
                        <a:t>Auto-parallelizes using DPUs; handles multiple CSVs in parallel</a:t>
                      </a:r>
                    </a:p>
                  </a:txBody>
                  <a:tcPr marL="28161" marR="28161" marT="14080" marB="14080" anchor="ctr"/>
                </a:tc>
                <a:extLst>
                  <a:ext uri="{0D108BD9-81ED-4DB2-BD59-A6C34878D82A}">
                    <a16:rowId xmlns:a16="http://schemas.microsoft.com/office/drawing/2014/main" val="63026153"/>
                  </a:ext>
                </a:extLst>
              </a:tr>
              <a:tr h="498082">
                <a:tc>
                  <a:txBody>
                    <a:bodyPr/>
                    <a:lstStyle/>
                    <a:p>
                      <a:pPr>
                        <a:buNone/>
                      </a:pPr>
                      <a:r>
                        <a:rPr lang="en-CA" sz="600" b="1"/>
                        <a:t>Incremental / Streaming</a:t>
                      </a:r>
                      <a:endParaRPr lang="en-CA" sz="600"/>
                    </a:p>
                  </a:txBody>
                  <a:tcPr marL="28161" marR="28161" marT="14080" marB="14080" anchor="ctr"/>
                </a:tc>
                <a:tc>
                  <a:txBody>
                    <a:bodyPr/>
                    <a:lstStyle/>
                    <a:p>
                      <a:pPr>
                        <a:buNone/>
                      </a:pPr>
                      <a:r>
                        <a:rPr lang="en-US" sz="600"/>
                        <a:t>Spark Streaming jobs possible for incremental CSV updates</a:t>
                      </a:r>
                    </a:p>
                  </a:txBody>
                  <a:tcPr marL="28161" marR="28161" marT="14080" marB="14080" anchor="ctr"/>
                </a:tc>
                <a:tc>
                  <a:txBody>
                    <a:bodyPr/>
                    <a:lstStyle/>
                    <a:p>
                      <a:pPr>
                        <a:buNone/>
                      </a:pPr>
                      <a:r>
                        <a:rPr lang="en-US" sz="600"/>
                        <a:t>Each job is batch-triggered; no native streaming</a:t>
                      </a:r>
                    </a:p>
                  </a:txBody>
                  <a:tcPr marL="28161" marR="28161" marT="14080" marB="14080" anchor="ctr"/>
                </a:tc>
                <a:tc>
                  <a:txBody>
                    <a:bodyPr/>
                    <a:lstStyle/>
                    <a:p>
                      <a:pPr>
                        <a:buNone/>
                      </a:pPr>
                      <a:r>
                        <a:rPr lang="en-US" sz="600" dirty="0"/>
                        <a:t>Glue Streaming jobs available for near-real-time CSV ingestion</a:t>
                      </a:r>
                    </a:p>
                  </a:txBody>
                  <a:tcPr marL="28161" marR="28161" marT="14080" marB="14080" anchor="ctr"/>
                </a:tc>
                <a:extLst>
                  <a:ext uri="{0D108BD9-81ED-4DB2-BD59-A6C34878D82A}">
                    <a16:rowId xmlns:a16="http://schemas.microsoft.com/office/drawing/2014/main" val="258544190"/>
                  </a:ext>
                </a:extLst>
              </a:tr>
              <a:tr h="498082">
                <a:tc>
                  <a:txBody>
                    <a:bodyPr/>
                    <a:lstStyle/>
                    <a:p>
                      <a:pPr>
                        <a:buNone/>
                      </a:pPr>
                      <a:r>
                        <a:rPr lang="en-CA" sz="600" b="1"/>
                        <a:t>Schema Handling</a:t>
                      </a:r>
                      <a:endParaRPr lang="en-CA" sz="600"/>
                    </a:p>
                  </a:txBody>
                  <a:tcPr marL="28161" marR="28161" marT="14080" marB="14080" anchor="ctr"/>
                </a:tc>
                <a:tc>
                  <a:txBody>
                    <a:bodyPr/>
                    <a:lstStyle/>
                    <a:p>
                      <a:pPr>
                        <a:buNone/>
                      </a:pPr>
                      <a:r>
                        <a:rPr lang="en-US" sz="600"/>
                        <a:t>Schema inference supported; can validate CSV headers &amp; data types automatically</a:t>
                      </a:r>
                    </a:p>
                  </a:txBody>
                  <a:tcPr marL="28161" marR="28161" marT="14080" marB="14080" anchor="ctr"/>
                </a:tc>
                <a:tc>
                  <a:txBody>
                    <a:bodyPr/>
                    <a:lstStyle/>
                    <a:p>
                      <a:pPr>
                        <a:buNone/>
                      </a:pPr>
                      <a:r>
                        <a:rPr lang="en-US" sz="600"/>
                        <a:t>Must implement manually in script</a:t>
                      </a:r>
                    </a:p>
                  </a:txBody>
                  <a:tcPr marL="28161" marR="28161" marT="14080" marB="14080" anchor="ctr"/>
                </a:tc>
                <a:tc>
                  <a:txBody>
                    <a:bodyPr/>
                    <a:lstStyle/>
                    <a:p>
                      <a:pPr>
                        <a:buNone/>
                      </a:pPr>
                      <a:r>
                        <a:rPr lang="en-US" sz="600"/>
                        <a:t>Schema inference, validation, and catalog integration with Glue Data Catalog</a:t>
                      </a:r>
                    </a:p>
                  </a:txBody>
                  <a:tcPr marL="28161" marR="28161" marT="14080" marB="14080" anchor="ctr"/>
                </a:tc>
                <a:extLst>
                  <a:ext uri="{0D108BD9-81ED-4DB2-BD59-A6C34878D82A}">
                    <a16:rowId xmlns:a16="http://schemas.microsoft.com/office/drawing/2014/main" val="1914612768"/>
                  </a:ext>
                </a:extLst>
              </a:tr>
              <a:tr h="498082">
                <a:tc>
                  <a:txBody>
                    <a:bodyPr/>
                    <a:lstStyle/>
                    <a:p>
                      <a:pPr>
                        <a:buNone/>
                      </a:pPr>
                      <a:r>
                        <a:rPr lang="en-CA" sz="600" b="1"/>
                        <a:t>Automation</a:t>
                      </a:r>
                      <a:endParaRPr lang="en-CA" sz="600"/>
                    </a:p>
                  </a:txBody>
                  <a:tcPr marL="28161" marR="28161" marT="14080" marB="14080" anchor="ctr"/>
                </a:tc>
                <a:tc>
                  <a:txBody>
                    <a:bodyPr/>
                    <a:lstStyle/>
                    <a:p>
                      <a:pPr>
                        <a:buNone/>
                      </a:pPr>
                      <a:r>
                        <a:rPr lang="en-US" sz="600"/>
                        <a:t>Step Functions, Glue, or EMR scheduled jobs</a:t>
                      </a:r>
                    </a:p>
                  </a:txBody>
                  <a:tcPr marL="28161" marR="28161" marT="14080" marB="14080" anchor="ctr"/>
                </a:tc>
                <a:tc>
                  <a:txBody>
                    <a:bodyPr/>
                    <a:lstStyle/>
                    <a:p>
                      <a:pPr>
                        <a:buNone/>
                      </a:pPr>
                      <a:r>
                        <a:rPr lang="en-US" sz="600"/>
                        <a:t>Job queues, Step Functions, EventBridge triggers</a:t>
                      </a:r>
                    </a:p>
                  </a:txBody>
                  <a:tcPr marL="28161" marR="28161" marT="14080" marB="14080" anchor="ctr"/>
                </a:tc>
                <a:tc>
                  <a:txBody>
                    <a:bodyPr/>
                    <a:lstStyle/>
                    <a:p>
                      <a:pPr>
                        <a:buNone/>
                      </a:pPr>
                      <a:r>
                        <a:rPr lang="en-US" sz="600"/>
                        <a:t>Built-in job scheduler, workflow orchestration, and triggers</a:t>
                      </a:r>
                    </a:p>
                  </a:txBody>
                  <a:tcPr marL="28161" marR="28161" marT="14080" marB="14080" anchor="ctr"/>
                </a:tc>
                <a:extLst>
                  <a:ext uri="{0D108BD9-81ED-4DB2-BD59-A6C34878D82A}">
                    <a16:rowId xmlns:a16="http://schemas.microsoft.com/office/drawing/2014/main" val="947924352"/>
                  </a:ext>
                </a:extLst>
              </a:tr>
              <a:tr h="498082">
                <a:tc>
                  <a:txBody>
                    <a:bodyPr/>
                    <a:lstStyle/>
                    <a:p>
                      <a:pPr>
                        <a:buNone/>
                      </a:pPr>
                      <a:r>
                        <a:rPr lang="en-CA" sz="600" b="1"/>
                        <a:t>Cost Considerations</a:t>
                      </a:r>
                      <a:endParaRPr lang="en-CA" sz="600"/>
                    </a:p>
                  </a:txBody>
                  <a:tcPr marL="28161" marR="28161" marT="14080" marB="14080" anchor="ctr"/>
                </a:tc>
                <a:tc>
                  <a:txBody>
                    <a:bodyPr/>
                    <a:lstStyle/>
                    <a:p>
                      <a:pPr>
                        <a:buNone/>
                      </a:pPr>
                      <a:r>
                        <a:rPr lang="en-US" sz="600"/>
                        <a:t>Pay for EC2 instances + EBS + EMR fees; good for large CSVs</a:t>
                      </a:r>
                    </a:p>
                  </a:txBody>
                  <a:tcPr marL="28161" marR="28161" marT="14080" marB="14080" anchor="ctr"/>
                </a:tc>
                <a:tc>
                  <a:txBody>
                    <a:bodyPr/>
                    <a:lstStyle/>
                    <a:p>
                      <a:pPr>
                        <a:buNone/>
                      </a:pPr>
                      <a:r>
                        <a:rPr lang="en-US" sz="600"/>
                        <a:t>Pay for underlying compute resources; cheaper for small CSV batches</a:t>
                      </a:r>
                    </a:p>
                  </a:txBody>
                  <a:tcPr marL="28161" marR="28161" marT="14080" marB="14080" anchor="ctr"/>
                </a:tc>
                <a:tc>
                  <a:txBody>
                    <a:bodyPr/>
                    <a:lstStyle/>
                    <a:p>
                      <a:pPr>
                        <a:buNone/>
                      </a:pPr>
                      <a:r>
                        <a:rPr lang="en-US" sz="600"/>
                        <a:t>Pay per DPU-hour + storage; serverless and cost-efficient for medium-large CSV loads</a:t>
                      </a:r>
                    </a:p>
                  </a:txBody>
                  <a:tcPr marL="28161" marR="28161" marT="14080" marB="14080" anchor="ctr"/>
                </a:tc>
                <a:extLst>
                  <a:ext uri="{0D108BD9-81ED-4DB2-BD59-A6C34878D82A}">
                    <a16:rowId xmlns:a16="http://schemas.microsoft.com/office/drawing/2014/main" val="2068230877"/>
                  </a:ext>
                </a:extLst>
              </a:tr>
              <a:tr h="498082">
                <a:tc>
                  <a:txBody>
                    <a:bodyPr/>
                    <a:lstStyle/>
                    <a:p>
                      <a:pPr>
                        <a:buNone/>
                      </a:pPr>
                      <a:r>
                        <a:rPr lang="en-CA" sz="600" b="1"/>
                        <a:t>Typical Workflow</a:t>
                      </a:r>
                      <a:endParaRPr lang="en-CA" sz="600"/>
                    </a:p>
                  </a:txBody>
                  <a:tcPr marL="28161" marR="28161" marT="14080" marB="14080" anchor="ctr"/>
                </a:tc>
                <a:tc>
                  <a:txBody>
                    <a:bodyPr/>
                    <a:lstStyle/>
                    <a:p>
                      <a:pPr>
                        <a:buNone/>
                      </a:pPr>
                      <a:r>
                        <a:rPr lang="en-CA" sz="600"/>
                        <a:t>S3 → EMR Spark → transformed data → S3/Redshift</a:t>
                      </a:r>
                    </a:p>
                  </a:txBody>
                  <a:tcPr marL="28161" marR="28161" marT="14080" marB="14080" anchor="ctr"/>
                </a:tc>
                <a:tc>
                  <a:txBody>
                    <a:bodyPr/>
                    <a:lstStyle/>
                    <a:p>
                      <a:pPr>
                        <a:buNone/>
                      </a:pPr>
                      <a:r>
                        <a:rPr lang="en-US" sz="600"/>
                        <a:t>S3 → Batch job container → output to S3/Redshift</a:t>
                      </a:r>
                    </a:p>
                  </a:txBody>
                  <a:tcPr marL="28161" marR="28161" marT="14080" marB="14080" anchor="ctr"/>
                </a:tc>
                <a:tc>
                  <a:txBody>
                    <a:bodyPr/>
                    <a:lstStyle/>
                    <a:p>
                      <a:pPr>
                        <a:buNone/>
                      </a:pPr>
                      <a:r>
                        <a:rPr lang="en-US" sz="600" dirty="0"/>
                        <a:t>S3 → Glue ETL job → S3/Redshift</a:t>
                      </a:r>
                    </a:p>
                  </a:txBody>
                  <a:tcPr marL="28161" marR="28161" marT="14080" marB="14080" anchor="ctr"/>
                </a:tc>
                <a:extLst>
                  <a:ext uri="{0D108BD9-81ED-4DB2-BD59-A6C34878D82A}">
                    <a16:rowId xmlns:a16="http://schemas.microsoft.com/office/drawing/2014/main" val="2683256601"/>
                  </a:ext>
                </a:extLst>
              </a:tr>
            </a:tbl>
          </a:graphicData>
        </a:graphic>
      </p:graphicFrame>
    </p:spTree>
    <p:extLst>
      <p:ext uri="{BB962C8B-B14F-4D97-AF65-F5344CB8AC3E}">
        <p14:creationId xmlns:p14="http://schemas.microsoft.com/office/powerpoint/2010/main" val="3117318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5A470-5862-1938-803E-593F486244A6}"/>
              </a:ext>
            </a:extLst>
          </p:cNvPr>
          <p:cNvSpPr>
            <a:spLocks noGrp="1"/>
          </p:cNvSpPr>
          <p:nvPr>
            <p:ph type="title"/>
          </p:nvPr>
        </p:nvSpPr>
        <p:spPr/>
        <p:txBody>
          <a:bodyPr/>
          <a:lstStyle/>
          <a:p>
            <a:r>
              <a:rPr lang="en-US" dirty="0"/>
              <a:t>Agenda</a:t>
            </a:r>
            <a:endParaRPr lang="en-CA" dirty="0"/>
          </a:p>
        </p:txBody>
      </p:sp>
      <p:sp>
        <p:nvSpPr>
          <p:cNvPr id="3" name="Content Placeholder 2">
            <a:extLst>
              <a:ext uri="{FF2B5EF4-FFF2-40B4-BE49-F238E27FC236}">
                <a16:creationId xmlns:a16="http://schemas.microsoft.com/office/drawing/2014/main" id="{3D51CE35-9CCE-59B0-F696-4DFC2D84C83A}"/>
              </a:ext>
            </a:extLst>
          </p:cNvPr>
          <p:cNvSpPr>
            <a:spLocks noGrp="1"/>
          </p:cNvSpPr>
          <p:nvPr>
            <p:ph idx="1"/>
          </p:nvPr>
        </p:nvSpPr>
        <p:spPr/>
        <p:txBody>
          <a:bodyPr>
            <a:normAutofit fontScale="92500" lnSpcReduction="20000"/>
          </a:bodyPr>
          <a:lstStyle/>
          <a:p>
            <a:pPr marL="514350" indent="-514350">
              <a:buFont typeface="+mj-lt"/>
              <a:buAutoNum type="arabicPeriod"/>
            </a:pPr>
            <a:r>
              <a:rPr lang="en-US" dirty="0"/>
              <a:t>Problem Statement</a:t>
            </a:r>
          </a:p>
          <a:p>
            <a:pPr marL="514350" indent="-514350">
              <a:buFont typeface="+mj-lt"/>
              <a:buAutoNum type="arabicPeriod"/>
            </a:pPr>
            <a:r>
              <a:rPr lang="en-US" dirty="0"/>
              <a:t>Architecture Design</a:t>
            </a:r>
          </a:p>
          <a:p>
            <a:pPr marL="514350" indent="-514350">
              <a:buFont typeface="+mj-lt"/>
              <a:buAutoNum type="arabicPeriod"/>
            </a:pPr>
            <a:r>
              <a:rPr lang="en-US" dirty="0"/>
              <a:t>Overall Assumptions</a:t>
            </a:r>
          </a:p>
          <a:p>
            <a:pPr marL="514350" indent="-514350">
              <a:buFont typeface="+mj-lt"/>
              <a:buAutoNum type="arabicPeriod"/>
            </a:pPr>
            <a:r>
              <a:rPr lang="en-US" dirty="0"/>
              <a:t>Data Discovery</a:t>
            </a:r>
          </a:p>
          <a:p>
            <a:pPr marL="514350" indent="-514350">
              <a:buFont typeface="+mj-lt"/>
              <a:buAutoNum type="arabicPeriod"/>
            </a:pPr>
            <a:r>
              <a:rPr lang="en-US" dirty="0"/>
              <a:t>Data Modeling</a:t>
            </a:r>
          </a:p>
          <a:p>
            <a:pPr marL="514350" indent="-514350">
              <a:buFont typeface="+mj-lt"/>
              <a:buAutoNum type="arabicPeriod"/>
            </a:pPr>
            <a:r>
              <a:rPr lang="en-US" dirty="0"/>
              <a:t>Pipeline Example</a:t>
            </a:r>
          </a:p>
          <a:p>
            <a:pPr marL="514350" indent="-514350">
              <a:buFont typeface="+mj-lt"/>
              <a:buAutoNum type="arabicPeriod"/>
            </a:pPr>
            <a:r>
              <a:rPr lang="en-US" dirty="0"/>
              <a:t>DAG Workflow</a:t>
            </a:r>
          </a:p>
          <a:p>
            <a:pPr marL="514350" indent="-514350">
              <a:buFont typeface="+mj-lt"/>
              <a:buAutoNum type="arabicPeriod"/>
            </a:pPr>
            <a:r>
              <a:rPr lang="en-US" dirty="0"/>
              <a:t>Configurable &amp; Modular Pipeline Design</a:t>
            </a:r>
          </a:p>
          <a:p>
            <a:pPr marL="514350" indent="-514350">
              <a:buFont typeface="+mj-lt"/>
              <a:buAutoNum type="arabicPeriod"/>
            </a:pPr>
            <a:r>
              <a:rPr lang="en-US" dirty="0"/>
              <a:t>AI Integration</a:t>
            </a:r>
          </a:p>
          <a:p>
            <a:pPr marL="514350" indent="-514350">
              <a:buFont typeface="+mj-lt"/>
              <a:buAutoNum type="arabicPeriod"/>
            </a:pPr>
            <a:r>
              <a:rPr lang="en-US" dirty="0"/>
              <a:t>Failure Scenario</a:t>
            </a:r>
          </a:p>
          <a:p>
            <a:pPr marL="514350" indent="-514350">
              <a:buFont typeface="+mj-lt"/>
              <a:buAutoNum type="arabicPeriod"/>
            </a:pPr>
            <a:r>
              <a:rPr lang="en-US" dirty="0"/>
              <a:t>Re-visit Architecture Design</a:t>
            </a:r>
            <a:endParaRPr lang="en-CA" dirty="0"/>
          </a:p>
        </p:txBody>
      </p:sp>
    </p:spTree>
    <p:extLst>
      <p:ext uri="{BB962C8B-B14F-4D97-AF65-F5344CB8AC3E}">
        <p14:creationId xmlns:p14="http://schemas.microsoft.com/office/powerpoint/2010/main" val="1936551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8FA1C-966C-B4BE-E519-40B3C5E9ED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9EEE6E-7E8C-4A85-AF88-EF81CD7D30C2}"/>
              </a:ext>
            </a:extLst>
          </p:cNvPr>
          <p:cNvSpPr>
            <a:spLocks noGrp="1"/>
          </p:cNvSpPr>
          <p:nvPr>
            <p:ph type="title"/>
          </p:nvPr>
        </p:nvSpPr>
        <p:spPr/>
        <p:txBody>
          <a:bodyPr/>
          <a:lstStyle/>
          <a:p>
            <a:r>
              <a:rPr lang="en-US" dirty="0"/>
              <a:t>Data Ingestion - Flat files (CSV or YAML)</a:t>
            </a:r>
            <a:br>
              <a:rPr lang="en-US" dirty="0"/>
            </a:br>
            <a:endParaRPr lang="en-CA" dirty="0"/>
          </a:p>
        </p:txBody>
      </p:sp>
      <p:sp>
        <p:nvSpPr>
          <p:cNvPr id="3" name="Content Placeholder 2">
            <a:extLst>
              <a:ext uri="{FF2B5EF4-FFF2-40B4-BE49-F238E27FC236}">
                <a16:creationId xmlns:a16="http://schemas.microsoft.com/office/drawing/2014/main" id="{CC90FEFC-9724-5239-545F-E6D16EEB60E2}"/>
              </a:ext>
            </a:extLst>
          </p:cNvPr>
          <p:cNvSpPr>
            <a:spLocks noGrp="1"/>
          </p:cNvSpPr>
          <p:nvPr>
            <p:ph idx="1"/>
          </p:nvPr>
        </p:nvSpPr>
        <p:spPr/>
        <p:txBody>
          <a:bodyPr/>
          <a:lstStyle/>
          <a:p>
            <a:r>
              <a:rPr lang="en-US" b="1" dirty="0"/>
              <a:t>Justification for AWS Batch:</a:t>
            </a:r>
            <a:br>
              <a:rPr lang="en-US" dirty="0"/>
            </a:br>
            <a:r>
              <a:rPr lang="en-US" dirty="0"/>
              <a:t>AWS Batch is the ideal choice for processing small-to-medium CSV workloads because it provides a </a:t>
            </a:r>
            <a:r>
              <a:rPr lang="en-US" b="1" dirty="0"/>
              <a:t>cost-effective, flexible, and easy-to-manage solution</a:t>
            </a:r>
            <a:r>
              <a:rPr lang="en-US" dirty="0"/>
              <a:t>. Unlike EMR or Glue, it does not require managing clusters or provisioning DPUs, which would be unnecessary overhead for this scale. Batch allows each CSV file or batch of files to be processed independently in containers, enabling parallel execution when needed, while keeping costs predictable. It also integrates easily with scheduling and event-driven workflows, making it well-suited for daily ingestion pipelines with lightweight transformations. Overall, AWS Batch meets the current workload’s scale, complexity, and budget efficiently.</a:t>
            </a:r>
          </a:p>
        </p:txBody>
      </p:sp>
    </p:spTree>
    <p:extLst>
      <p:ext uri="{BB962C8B-B14F-4D97-AF65-F5344CB8AC3E}">
        <p14:creationId xmlns:p14="http://schemas.microsoft.com/office/powerpoint/2010/main" val="1786511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7EB037-46FB-4038-6914-9FDE05F9AF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1271B1-2581-A0CD-B0D6-5F99ABC45A0C}"/>
              </a:ext>
            </a:extLst>
          </p:cNvPr>
          <p:cNvSpPr>
            <a:spLocks noGrp="1"/>
          </p:cNvSpPr>
          <p:nvPr>
            <p:ph type="title"/>
          </p:nvPr>
        </p:nvSpPr>
        <p:spPr/>
        <p:txBody>
          <a:bodyPr>
            <a:normAutofit fontScale="90000"/>
          </a:bodyPr>
          <a:lstStyle/>
          <a:p>
            <a:r>
              <a:rPr lang="en-US" dirty="0"/>
              <a:t>Data Ingestion - REST API (JSON Format input)</a:t>
            </a:r>
            <a:br>
              <a:rPr lang="en-US" dirty="0"/>
            </a:br>
            <a:br>
              <a:rPr lang="en-US" dirty="0"/>
            </a:br>
            <a:endParaRPr lang="en-CA" dirty="0"/>
          </a:p>
        </p:txBody>
      </p:sp>
      <p:sp>
        <p:nvSpPr>
          <p:cNvPr id="3" name="Content Placeholder 2">
            <a:extLst>
              <a:ext uri="{FF2B5EF4-FFF2-40B4-BE49-F238E27FC236}">
                <a16:creationId xmlns:a16="http://schemas.microsoft.com/office/drawing/2014/main" id="{52822ECD-BA31-F868-6E9B-A6B5EF971A17}"/>
              </a:ext>
            </a:extLst>
          </p:cNvPr>
          <p:cNvSpPr>
            <a:spLocks noGrp="1"/>
          </p:cNvSpPr>
          <p:nvPr>
            <p:ph idx="1"/>
          </p:nvPr>
        </p:nvSpPr>
        <p:spPr/>
        <p:txBody>
          <a:bodyPr/>
          <a:lstStyle/>
          <a:p>
            <a:r>
              <a:rPr lang="en-US" dirty="0"/>
              <a:t>Criteria for choosing ingestion pipeline technology</a:t>
            </a:r>
          </a:p>
          <a:p>
            <a:pPr lvl="1"/>
            <a:r>
              <a:rPr lang="en-US" dirty="0"/>
              <a:t>Cost</a:t>
            </a:r>
          </a:p>
          <a:p>
            <a:pPr lvl="1"/>
            <a:r>
              <a:rPr lang="en-US" dirty="0"/>
              <a:t>Reliability</a:t>
            </a:r>
          </a:p>
          <a:p>
            <a:pPr lvl="1"/>
            <a:r>
              <a:rPr lang="en-US" dirty="0"/>
              <a:t>Scalability</a:t>
            </a:r>
          </a:p>
          <a:p>
            <a:pPr marL="457200" lvl="1" indent="0">
              <a:buNone/>
            </a:pPr>
            <a:endParaRPr lang="en-US" dirty="0"/>
          </a:p>
        </p:txBody>
      </p:sp>
    </p:spTree>
    <p:extLst>
      <p:ext uri="{BB962C8B-B14F-4D97-AF65-F5344CB8AC3E}">
        <p14:creationId xmlns:p14="http://schemas.microsoft.com/office/powerpoint/2010/main" val="245330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12C213-0700-DB45-025F-5250F9C351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5771A2-074C-522C-D6D5-DD49A46B5550}"/>
              </a:ext>
            </a:extLst>
          </p:cNvPr>
          <p:cNvSpPr>
            <a:spLocks noGrp="1"/>
          </p:cNvSpPr>
          <p:nvPr>
            <p:ph type="title"/>
          </p:nvPr>
        </p:nvSpPr>
        <p:spPr/>
        <p:txBody>
          <a:bodyPr/>
          <a:lstStyle/>
          <a:p>
            <a:r>
              <a:rPr lang="en-US" dirty="0"/>
              <a:t>Data Ingestion - Flat files (CSV or YAML)</a:t>
            </a:r>
            <a:br>
              <a:rPr lang="en-US" dirty="0"/>
            </a:br>
            <a:endParaRPr lang="en-CA" dirty="0"/>
          </a:p>
        </p:txBody>
      </p:sp>
      <p:sp>
        <p:nvSpPr>
          <p:cNvPr id="3" name="Content Placeholder 2">
            <a:extLst>
              <a:ext uri="{FF2B5EF4-FFF2-40B4-BE49-F238E27FC236}">
                <a16:creationId xmlns:a16="http://schemas.microsoft.com/office/drawing/2014/main" id="{B4159A13-0A65-64C1-CD2E-DEF17716A57A}"/>
              </a:ext>
            </a:extLst>
          </p:cNvPr>
          <p:cNvSpPr>
            <a:spLocks noGrp="1"/>
          </p:cNvSpPr>
          <p:nvPr>
            <p:ph idx="1"/>
          </p:nvPr>
        </p:nvSpPr>
        <p:spPr/>
        <p:txBody>
          <a:bodyPr/>
          <a:lstStyle/>
          <a:p>
            <a:r>
              <a:rPr lang="en-US" dirty="0"/>
              <a:t>Criteria for choosing ingestion pipeline technology</a:t>
            </a:r>
          </a:p>
          <a:p>
            <a:pPr lvl="1"/>
            <a:r>
              <a:rPr lang="en-US" dirty="0"/>
              <a:t>Cost</a:t>
            </a:r>
          </a:p>
          <a:p>
            <a:pPr lvl="1"/>
            <a:r>
              <a:rPr lang="en-US" dirty="0"/>
              <a:t>Reliability</a:t>
            </a:r>
          </a:p>
          <a:p>
            <a:pPr lvl="1"/>
            <a:r>
              <a:rPr lang="en-US" dirty="0"/>
              <a:t>Scalability</a:t>
            </a:r>
          </a:p>
          <a:p>
            <a:pPr marL="457200" lvl="1" indent="0">
              <a:buNone/>
            </a:pPr>
            <a:endParaRPr lang="en-US" dirty="0"/>
          </a:p>
        </p:txBody>
      </p:sp>
    </p:spTree>
    <p:extLst>
      <p:ext uri="{BB962C8B-B14F-4D97-AF65-F5344CB8AC3E}">
        <p14:creationId xmlns:p14="http://schemas.microsoft.com/office/powerpoint/2010/main" val="573842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23041-8B8D-443D-65DF-FD3205805B2F}"/>
              </a:ext>
            </a:extLst>
          </p:cNvPr>
          <p:cNvSpPr>
            <a:spLocks noGrp="1"/>
          </p:cNvSpPr>
          <p:nvPr>
            <p:ph type="title"/>
          </p:nvPr>
        </p:nvSpPr>
        <p:spPr/>
        <p:txBody>
          <a:bodyPr/>
          <a:lstStyle/>
          <a:p>
            <a:r>
              <a:rPr lang="en-US" dirty="0"/>
              <a:t>Data transformation pseudocode</a:t>
            </a:r>
            <a:endParaRPr lang="en-CA" dirty="0"/>
          </a:p>
        </p:txBody>
      </p:sp>
      <p:sp>
        <p:nvSpPr>
          <p:cNvPr id="3" name="Content Placeholder 2">
            <a:extLst>
              <a:ext uri="{FF2B5EF4-FFF2-40B4-BE49-F238E27FC236}">
                <a16:creationId xmlns:a16="http://schemas.microsoft.com/office/drawing/2014/main" id="{18331408-032E-A71F-0918-C6E8560AD8B0}"/>
              </a:ext>
            </a:extLst>
          </p:cNvPr>
          <p:cNvSpPr>
            <a:spLocks noGrp="1"/>
          </p:cNvSpPr>
          <p:nvPr>
            <p:ph idx="1"/>
          </p:nvPr>
        </p:nvSpPr>
        <p:spPr/>
        <p:txBody>
          <a:bodyPr/>
          <a:lstStyle/>
          <a:p>
            <a:r>
              <a:rPr lang="en-US" dirty="0"/>
              <a:t>Using configurable </a:t>
            </a:r>
            <a:r>
              <a:rPr lang="en-US" dirty="0" err="1"/>
              <a:t>yaml</a:t>
            </a:r>
            <a:r>
              <a:rPr lang="en-US" dirty="0"/>
              <a:t> files with Amazon redshift </a:t>
            </a:r>
            <a:r>
              <a:rPr lang="en-US" dirty="0" err="1"/>
              <a:t>sql</a:t>
            </a:r>
            <a:r>
              <a:rPr lang="en-US" dirty="0"/>
              <a:t> queries to transform from raw to standardization</a:t>
            </a:r>
          </a:p>
          <a:p>
            <a:pPr lvl="1"/>
            <a:r>
              <a:rPr lang="en-US" dirty="0"/>
              <a:t>Imposing proper datatypes</a:t>
            </a:r>
          </a:p>
          <a:p>
            <a:pPr lvl="1"/>
            <a:r>
              <a:rPr lang="en-US" dirty="0"/>
              <a:t>Having true nulls</a:t>
            </a:r>
          </a:p>
          <a:p>
            <a:pPr lvl="1"/>
            <a:r>
              <a:rPr lang="en-US" dirty="0"/>
              <a:t>Trimming whitespaces</a:t>
            </a:r>
            <a:endParaRPr lang="en-CA" dirty="0"/>
          </a:p>
          <a:p>
            <a:r>
              <a:rPr lang="en-CA" dirty="0"/>
              <a:t>Using DAGS to call on ingestion pipelines and </a:t>
            </a:r>
            <a:r>
              <a:rPr lang="en-CA" dirty="0" err="1"/>
              <a:t>sql</a:t>
            </a:r>
            <a:r>
              <a:rPr lang="en-CA" dirty="0"/>
              <a:t> pipelines passing on parameters</a:t>
            </a:r>
          </a:p>
          <a:p>
            <a:pPr marL="0" indent="0">
              <a:buNone/>
            </a:pPr>
            <a:endParaRPr lang="en-US" dirty="0"/>
          </a:p>
        </p:txBody>
      </p:sp>
    </p:spTree>
    <p:extLst>
      <p:ext uri="{BB962C8B-B14F-4D97-AF65-F5344CB8AC3E}">
        <p14:creationId xmlns:p14="http://schemas.microsoft.com/office/powerpoint/2010/main" val="1580847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B8FAA-4FF3-85BD-201E-1573F86B3FC4}"/>
              </a:ext>
            </a:extLst>
          </p:cNvPr>
          <p:cNvSpPr>
            <a:spLocks noGrp="1"/>
          </p:cNvSpPr>
          <p:nvPr>
            <p:ph type="title"/>
          </p:nvPr>
        </p:nvSpPr>
        <p:spPr/>
        <p:txBody>
          <a:bodyPr/>
          <a:lstStyle/>
          <a:p>
            <a:r>
              <a:rPr lang="en-US" dirty="0"/>
              <a:t>Further Insights Needed	</a:t>
            </a:r>
            <a:endParaRPr lang="en-CA" dirty="0"/>
          </a:p>
        </p:txBody>
      </p:sp>
      <p:sp>
        <p:nvSpPr>
          <p:cNvPr id="3" name="Content Placeholder 2">
            <a:extLst>
              <a:ext uri="{FF2B5EF4-FFF2-40B4-BE49-F238E27FC236}">
                <a16:creationId xmlns:a16="http://schemas.microsoft.com/office/drawing/2014/main" id="{0496F244-CC6E-3895-3CDD-0703DD922CED}"/>
              </a:ext>
            </a:extLst>
          </p:cNvPr>
          <p:cNvSpPr>
            <a:spLocks noGrp="1"/>
          </p:cNvSpPr>
          <p:nvPr>
            <p:ph idx="1"/>
          </p:nvPr>
        </p:nvSpPr>
        <p:spPr/>
        <p:txBody>
          <a:bodyPr/>
          <a:lstStyle/>
          <a:p>
            <a:r>
              <a:rPr lang="en-US" dirty="0"/>
              <a:t>What is the quantity that we need to ingest per load averagely</a:t>
            </a:r>
          </a:p>
          <a:p>
            <a:pPr lvl="1"/>
            <a:r>
              <a:rPr lang="en-US" dirty="0"/>
              <a:t>Can be added to data contract</a:t>
            </a:r>
          </a:p>
          <a:p>
            <a:r>
              <a:rPr lang="en-US" dirty="0"/>
              <a:t>What are the actual fields present within each data source and do we need them all</a:t>
            </a:r>
          </a:p>
          <a:p>
            <a:r>
              <a:rPr lang="en-US" dirty="0"/>
              <a:t>Is historical data needed?</a:t>
            </a:r>
          </a:p>
          <a:p>
            <a:r>
              <a:rPr lang="en-US" dirty="0"/>
              <a:t>What is the retention time for the data? (for this case study assuming 2 years max)</a:t>
            </a:r>
          </a:p>
          <a:p>
            <a:r>
              <a:rPr lang="en-US" dirty="0"/>
              <a:t>What is the true purpose for monitoring revenue, performance and customer actions? ( for case study assuming its for time to insight for quicker and more efficient business decisions, example: what is the business’ core customer base demographic, which promotion is most used by customers)</a:t>
            </a:r>
          </a:p>
        </p:txBody>
      </p:sp>
    </p:spTree>
    <p:extLst>
      <p:ext uri="{BB962C8B-B14F-4D97-AF65-F5344CB8AC3E}">
        <p14:creationId xmlns:p14="http://schemas.microsoft.com/office/powerpoint/2010/main" val="2705714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B4FA5-B633-3703-FEDA-8DF6BEE9AB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64381A-67B9-1540-4CD2-0EDD1BDEBCF7}"/>
              </a:ext>
            </a:extLst>
          </p:cNvPr>
          <p:cNvSpPr>
            <a:spLocks noGrp="1"/>
          </p:cNvSpPr>
          <p:nvPr>
            <p:ph type="title"/>
          </p:nvPr>
        </p:nvSpPr>
        <p:spPr/>
        <p:txBody>
          <a:bodyPr/>
          <a:lstStyle/>
          <a:p>
            <a:pPr marL="514350" indent="-514350">
              <a:buFont typeface="+mj-lt"/>
              <a:buAutoNum type="arabicPeriod"/>
            </a:pPr>
            <a:r>
              <a:rPr lang="en-US" dirty="0"/>
              <a:t>Problem Statement</a:t>
            </a:r>
          </a:p>
        </p:txBody>
      </p:sp>
      <p:sp>
        <p:nvSpPr>
          <p:cNvPr id="3" name="Content Placeholder 2">
            <a:extLst>
              <a:ext uri="{FF2B5EF4-FFF2-40B4-BE49-F238E27FC236}">
                <a16:creationId xmlns:a16="http://schemas.microsoft.com/office/drawing/2014/main" id="{9C9B2875-7872-C919-EEA1-B4468F06279F}"/>
              </a:ext>
            </a:extLst>
          </p:cNvPr>
          <p:cNvSpPr>
            <a:spLocks noGrp="1"/>
          </p:cNvSpPr>
          <p:nvPr>
            <p:ph idx="1"/>
          </p:nvPr>
        </p:nvSpPr>
        <p:spPr/>
        <p:txBody>
          <a:bodyPr>
            <a:normAutofit/>
          </a:bodyPr>
          <a:lstStyle/>
          <a:p>
            <a:pPr marL="0" indent="0">
              <a:buNone/>
            </a:pPr>
            <a:r>
              <a:rPr lang="en-US" b="1" dirty="0"/>
              <a:t>Current Situation</a:t>
            </a:r>
          </a:p>
          <a:p>
            <a:pPr marL="0" indent="0">
              <a:buNone/>
            </a:pPr>
            <a:r>
              <a:rPr lang="en-US" dirty="0" err="1"/>
              <a:t>InsightEats</a:t>
            </a:r>
            <a:r>
              <a:rPr lang="en-US" dirty="0"/>
              <a:t> currently do not have stable data pipelines needed for traditional Business Intelligence(BI) analytics or future Artificial Intelligence (AI) use cases. There are 3 critical data sources that need to be onboarded which are </a:t>
            </a:r>
            <a:r>
              <a:rPr lang="en-US" dirty="0" err="1"/>
              <a:t>QuickBite</a:t>
            </a:r>
            <a:r>
              <a:rPr lang="en-US" dirty="0"/>
              <a:t>, </a:t>
            </a:r>
            <a:r>
              <a:rPr lang="en-US" dirty="0" err="1"/>
              <a:t>MealDash</a:t>
            </a:r>
            <a:r>
              <a:rPr lang="en-US" dirty="0"/>
              <a:t> and </a:t>
            </a:r>
            <a:r>
              <a:rPr lang="en-US" dirty="0" err="1"/>
              <a:t>FoodNow</a:t>
            </a:r>
            <a:r>
              <a:rPr lang="en-US" dirty="0"/>
              <a:t>.</a:t>
            </a:r>
          </a:p>
          <a:p>
            <a:pPr marL="0" indent="0">
              <a:buNone/>
            </a:pPr>
            <a:endParaRPr lang="en-US" dirty="0"/>
          </a:p>
          <a:p>
            <a:pPr marL="0" indent="0">
              <a:buNone/>
            </a:pPr>
            <a:r>
              <a:rPr lang="en-US" b="1" dirty="0"/>
              <a:t>Solution</a:t>
            </a:r>
          </a:p>
          <a:p>
            <a:pPr marL="0" indent="0">
              <a:buNone/>
            </a:pPr>
            <a:r>
              <a:rPr lang="en-US" dirty="0"/>
              <a:t>Data Exploration and Discovery needed to incorporate into stable data pipelines needed to drive BI and build towards AI </a:t>
            </a:r>
            <a:r>
              <a:rPr lang="en-US" dirty="0" err="1"/>
              <a:t>usecases</a:t>
            </a:r>
            <a:r>
              <a:rPr lang="en-US" dirty="0"/>
              <a:t>.</a:t>
            </a:r>
          </a:p>
          <a:p>
            <a:pPr marL="0" indent="0">
              <a:buNone/>
            </a:pPr>
            <a:endParaRPr lang="en-CA" dirty="0"/>
          </a:p>
        </p:txBody>
      </p:sp>
    </p:spTree>
    <p:extLst>
      <p:ext uri="{BB962C8B-B14F-4D97-AF65-F5344CB8AC3E}">
        <p14:creationId xmlns:p14="http://schemas.microsoft.com/office/powerpoint/2010/main" val="469137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5E7D-6276-D123-DAA1-489AAF5A4A78}"/>
              </a:ext>
            </a:extLst>
          </p:cNvPr>
          <p:cNvSpPr>
            <a:spLocks noGrp="1"/>
          </p:cNvSpPr>
          <p:nvPr>
            <p:ph type="title"/>
          </p:nvPr>
        </p:nvSpPr>
        <p:spPr/>
        <p:txBody>
          <a:bodyPr/>
          <a:lstStyle/>
          <a:p>
            <a:pPr marL="514350" indent="-514350">
              <a:buFont typeface="+mj-lt"/>
              <a:buAutoNum type="arabicPeriod"/>
            </a:pPr>
            <a:r>
              <a:rPr lang="en-US" dirty="0"/>
              <a:t>Architecture Design</a:t>
            </a:r>
          </a:p>
        </p:txBody>
      </p:sp>
      <p:sp>
        <p:nvSpPr>
          <p:cNvPr id="3" name="Content Placeholder 2">
            <a:extLst>
              <a:ext uri="{FF2B5EF4-FFF2-40B4-BE49-F238E27FC236}">
                <a16:creationId xmlns:a16="http://schemas.microsoft.com/office/drawing/2014/main" id="{664A04D6-29AE-7959-DD4B-D74DFCD43EA9}"/>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1512989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58A55-443A-E47F-DE69-9FE83FE2CCDB}"/>
              </a:ext>
            </a:extLst>
          </p:cNvPr>
          <p:cNvSpPr>
            <a:spLocks noGrp="1"/>
          </p:cNvSpPr>
          <p:nvPr>
            <p:ph type="title"/>
          </p:nvPr>
        </p:nvSpPr>
        <p:spPr/>
        <p:txBody>
          <a:bodyPr/>
          <a:lstStyle/>
          <a:p>
            <a:r>
              <a:rPr lang="en-US" dirty="0"/>
              <a:t>Overall Assumptions</a:t>
            </a:r>
            <a:endParaRPr lang="en-CA" dirty="0"/>
          </a:p>
        </p:txBody>
      </p:sp>
      <p:sp>
        <p:nvSpPr>
          <p:cNvPr id="3" name="Content Placeholder 2">
            <a:extLst>
              <a:ext uri="{FF2B5EF4-FFF2-40B4-BE49-F238E27FC236}">
                <a16:creationId xmlns:a16="http://schemas.microsoft.com/office/drawing/2014/main" id="{6E7788C8-F708-045C-EF6C-6F0A57112D42}"/>
              </a:ext>
            </a:extLst>
          </p:cNvPr>
          <p:cNvSpPr>
            <a:spLocks noGrp="1"/>
          </p:cNvSpPr>
          <p:nvPr>
            <p:ph idx="1"/>
          </p:nvPr>
        </p:nvSpPr>
        <p:spPr/>
        <p:txBody>
          <a:bodyPr>
            <a:normAutofit fontScale="77500" lnSpcReduction="20000"/>
          </a:bodyPr>
          <a:lstStyle/>
          <a:p>
            <a:r>
              <a:rPr lang="en-US" dirty="0"/>
              <a:t>working with couriers to develop data contracts</a:t>
            </a:r>
          </a:p>
          <a:p>
            <a:r>
              <a:rPr lang="en-US" dirty="0"/>
              <a:t>SLA with couriers/ "signing" a contract</a:t>
            </a:r>
          </a:p>
          <a:p>
            <a:r>
              <a:rPr lang="en-US" dirty="0"/>
              <a:t>menu items may have inconsistent naming (might need mapping)</a:t>
            </a:r>
          </a:p>
          <a:p>
            <a:r>
              <a:rPr lang="en-US" dirty="0"/>
              <a:t>all currency in USD</a:t>
            </a:r>
          </a:p>
          <a:p>
            <a:r>
              <a:rPr lang="en-US" dirty="0"/>
              <a:t>There is currently no data architecture for insights and analysts are going directly to sources to infer BI analytics.</a:t>
            </a:r>
          </a:p>
          <a:p>
            <a:r>
              <a:rPr lang="en-US" dirty="0"/>
              <a:t>The insights on data sources are only what is provided:</a:t>
            </a:r>
          </a:p>
          <a:p>
            <a:r>
              <a:rPr lang="en-US" dirty="0" err="1"/>
              <a:t>QuickBite</a:t>
            </a:r>
            <a:r>
              <a:rPr lang="en-US" dirty="0"/>
              <a:t> – REST API with JSON payloads (orders, deliveries, customer actions in near real-time; frequent menu updates)</a:t>
            </a:r>
          </a:p>
          <a:p>
            <a:r>
              <a:rPr lang="en-US" dirty="0" err="1"/>
              <a:t>MealDash</a:t>
            </a:r>
            <a:r>
              <a:rPr lang="en-US" dirty="0"/>
              <a:t> – Daily CSV + YAML files via SFTP (revenue, transactions, customer feedback, menu data)</a:t>
            </a:r>
          </a:p>
          <a:p>
            <a:r>
              <a:rPr lang="en-US" dirty="0" err="1"/>
              <a:t>FoodNow</a:t>
            </a:r>
            <a:r>
              <a:rPr lang="en-US" dirty="0"/>
              <a:t> – Kafka event streams + XML partner reports (driver statuses, delivery tracking, promotions)</a:t>
            </a:r>
          </a:p>
          <a:p>
            <a:r>
              <a:rPr lang="en-US" dirty="0"/>
              <a:t>Data sources need to be ingested based on refresh rates</a:t>
            </a:r>
          </a:p>
          <a:p>
            <a:endParaRPr lang="en-CA" dirty="0"/>
          </a:p>
        </p:txBody>
      </p:sp>
    </p:spTree>
    <p:extLst>
      <p:ext uri="{BB962C8B-B14F-4D97-AF65-F5344CB8AC3E}">
        <p14:creationId xmlns:p14="http://schemas.microsoft.com/office/powerpoint/2010/main" val="2472539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8A912-0A41-8617-30F0-E76F699529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90B510-2A93-FFA0-46B3-B36E5AB3EFC1}"/>
              </a:ext>
            </a:extLst>
          </p:cNvPr>
          <p:cNvSpPr>
            <a:spLocks noGrp="1"/>
          </p:cNvSpPr>
          <p:nvPr>
            <p:ph type="title"/>
          </p:nvPr>
        </p:nvSpPr>
        <p:spPr/>
        <p:txBody>
          <a:bodyPr/>
          <a:lstStyle/>
          <a:p>
            <a:r>
              <a:rPr lang="en-US" dirty="0"/>
              <a:t>2. Data Exploration &amp; Discovery</a:t>
            </a:r>
            <a:br>
              <a:rPr lang="en-US" dirty="0"/>
            </a:br>
            <a:r>
              <a:rPr lang="en-US" dirty="0"/>
              <a:t>- Contract/Template</a:t>
            </a:r>
          </a:p>
        </p:txBody>
      </p:sp>
      <p:graphicFrame>
        <p:nvGraphicFramePr>
          <p:cNvPr id="4" name="Content Placeholder 3">
            <a:extLst>
              <a:ext uri="{FF2B5EF4-FFF2-40B4-BE49-F238E27FC236}">
                <a16:creationId xmlns:a16="http://schemas.microsoft.com/office/drawing/2014/main" id="{CE6729D3-5134-0448-93E4-BB9A8B1DC484}"/>
              </a:ext>
            </a:extLst>
          </p:cNvPr>
          <p:cNvGraphicFramePr>
            <a:graphicFrameLocks noGrp="1"/>
          </p:cNvGraphicFramePr>
          <p:nvPr>
            <p:ph idx="1"/>
            <p:extLst>
              <p:ext uri="{D42A27DB-BD31-4B8C-83A1-F6EECF244321}">
                <p14:modId xmlns:p14="http://schemas.microsoft.com/office/powerpoint/2010/main" val="1927836593"/>
              </p:ext>
            </p:extLst>
          </p:nvPr>
        </p:nvGraphicFramePr>
        <p:xfrm>
          <a:off x="2181226" y="1905000"/>
          <a:ext cx="9648824" cy="4686297"/>
        </p:xfrm>
        <a:graphic>
          <a:graphicData uri="http://schemas.openxmlformats.org/drawingml/2006/table">
            <a:tbl>
              <a:tblPr firstRow="1" bandRow="1">
                <a:tableStyleId>{5C22544A-7EE6-4342-B048-85BDC9FD1C3A}</a:tableStyleId>
              </a:tblPr>
              <a:tblGrid>
                <a:gridCol w="3216275">
                  <a:extLst>
                    <a:ext uri="{9D8B030D-6E8A-4147-A177-3AD203B41FA5}">
                      <a16:colId xmlns:a16="http://schemas.microsoft.com/office/drawing/2014/main" val="2330958303"/>
                    </a:ext>
                  </a:extLst>
                </a:gridCol>
                <a:gridCol w="3317960">
                  <a:extLst>
                    <a:ext uri="{9D8B030D-6E8A-4147-A177-3AD203B41FA5}">
                      <a16:colId xmlns:a16="http://schemas.microsoft.com/office/drawing/2014/main" val="3241278220"/>
                    </a:ext>
                  </a:extLst>
                </a:gridCol>
                <a:gridCol w="3114589">
                  <a:extLst>
                    <a:ext uri="{9D8B030D-6E8A-4147-A177-3AD203B41FA5}">
                      <a16:colId xmlns:a16="http://schemas.microsoft.com/office/drawing/2014/main" val="2641194592"/>
                    </a:ext>
                  </a:extLst>
                </a:gridCol>
              </a:tblGrid>
              <a:tr h="326182">
                <a:tc>
                  <a:txBody>
                    <a:bodyPr/>
                    <a:lstStyle/>
                    <a:p>
                      <a:pPr>
                        <a:buNone/>
                      </a:pPr>
                      <a:r>
                        <a:rPr lang="en-CA" sz="1050" dirty="0"/>
                        <a:t>Field</a:t>
                      </a:r>
                    </a:p>
                  </a:txBody>
                  <a:tcPr anchor="ctr"/>
                </a:tc>
                <a:tc>
                  <a:txBody>
                    <a:bodyPr/>
                    <a:lstStyle/>
                    <a:p>
                      <a:pPr>
                        <a:buNone/>
                      </a:pPr>
                      <a:r>
                        <a:rPr lang="en-CA" sz="1050"/>
                        <a:t>Description</a:t>
                      </a:r>
                    </a:p>
                  </a:txBody>
                  <a:tcPr anchor="ctr"/>
                </a:tc>
                <a:tc>
                  <a:txBody>
                    <a:bodyPr/>
                    <a:lstStyle/>
                    <a:p>
                      <a:pPr>
                        <a:buNone/>
                      </a:pPr>
                      <a:r>
                        <a:rPr lang="en-CA" sz="1050"/>
                        <a:t>Example</a:t>
                      </a:r>
                    </a:p>
                  </a:txBody>
                  <a:tcPr anchor="ctr"/>
                </a:tc>
                <a:extLst>
                  <a:ext uri="{0D108BD9-81ED-4DB2-BD59-A6C34878D82A}">
                    <a16:rowId xmlns:a16="http://schemas.microsoft.com/office/drawing/2014/main" val="216450257"/>
                  </a:ext>
                </a:extLst>
              </a:tr>
              <a:tr h="636539">
                <a:tc>
                  <a:txBody>
                    <a:bodyPr/>
                    <a:lstStyle/>
                    <a:p>
                      <a:pPr>
                        <a:buNone/>
                      </a:pPr>
                      <a:r>
                        <a:rPr lang="en-CA" sz="1050" b="1"/>
                        <a:t>Data Source Name</a:t>
                      </a:r>
                      <a:endParaRPr lang="en-CA" sz="1050"/>
                    </a:p>
                  </a:txBody>
                  <a:tcPr anchor="ctr"/>
                </a:tc>
                <a:tc>
                  <a:txBody>
                    <a:bodyPr/>
                    <a:lstStyle/>
                    <a:p>
                      <a:pPr>
                        <a:buNone/>
                      </a:pPr>
                      <a:r>
                        <a:rPr lang="en-US" sz="1050"/>
                        <a:t>Name of the partner or system providing the data</a:t>
                      </a:r>
                    </a:p>
                  </a:txBody>
                  <a:tcPr anchor="ctr"/>
                </a:tc>
                <a:tc>
                  <a:txBody>
                    <a:bodyPr/>
                    <a:lstStyle/>
                    <a:p>
                      <a:pPr>
                        <a:buNone/>
                      </a:pPr>
                      <a:r>
                        <a:rPr lang="en-CA" sz="1050">
                          <a:latin typeface="Courier New" panose="02070309020205020404" pitchFamily="49" charset="0"/>
                        </a:rPr>
                        <a:t>QuickBite</a:t>
                      </a:r>
                      <a:endParaRPr lang="en-CA" sz="1050"/>
                    </a:p>
                  </a:txBody>
                  <a:tcPr anchor="ctr"/>
                </a:tc>
                <a:extLst>
                  <a:ext uri="{0D108BD9-81ED-4DB2-BD59-A6C34878D82A}">
                    <a16:rowId xmlns:a16="http://schemas.microsoft.com/office/drawing/2014/main" val="1238167706"/>
                  </a:ext>
                </a:extLst>
              </a:tr>
              <a:tr h="636539">
                <a:tc>
                  <a:txBody>
                    <a:bodyPr/>
                    <a:lstStyle/>
                    <a:p>
                      <a:pPr>
                        <a:buNone/>
                      </a:pPr>
                      <a:r>
                        <a:rPr lang="en-CA" sz="1050" b="1" dirty="0"/>
                        <a:t>Data Owner</a:t>
                      </a:r>
                      <a:endParaRPr lang="en-CA" sz="1050" dirty="0"/>
                    </a:p>
                  </a:txBody>
                  <a:tcPr anchor="ctr"/>
                </a:tc>
                <a:tc>
                  <a:txBody>
                    <a:bodyPr/>
                    <a:lstStyle/>
                    <a:p>
                      <a:pPr>
                        <a:buNone/>
                      </a:pPr>
                      <a:r>
                        <a:rPr lang="en-US" sz="1050"/>
                        <a:t>Contact person or team responsible for data accuracy</a:t>
                      </a:r>
                    </a:p>
                  </a:txBody>
                  <a:tcPr anchor="ctr"/>
                </a:tc>
                <a:tc>
                  <a:txBody>
                    <a:bodyPr/>
                    <a:lstStyle/>
                    <a:p>
                      <a:pPr>
                        <a:buNone/>
                      </a:pPr>
                      <a:r>
                        <a:rPr lang="en-CA" sz="1050" dirty="0">
                          <a:latin typeface="Courier New" panose="02070309020205020404" pitchFamily="49" charset="0"/>
                        </a:rPr>
                        <a:t>data-team@quickbite.com</a:t>
                      </a:r>
                      <a:endParaRPr lang="en-CA" sz="1050" dirty="0"/>
                    </a:p>
                  </a:txBody>
                  <a:tcPr anchor="ctr"/>
                </a:tc>
                <a:extLst>
                  <a:ext uri="{0D108BD9-81ED-4DB2-BD59-A6C34878D82A}">
                    <a16:rowId xmlns:a16="http://schemas.microsoft.com/office/drawing/2014/main" val="1371204987"/>
                  </a:ext>
                </a:extLst>
              </a:tr>
              <a:tr h="445577">
                <a:tc>
                  <a:txBody>
                    <a:bodyPr/>
                    <a:lstStyle/>
                    <a:p>
                      <a:pPr>
                        <a:buNone/>
                      </a:pPr>
                      <a:r>
                        <a:rPr lang="en-CA" sz="1050" b="1" dirty="0"/>
                        <a:t>Contract Version</a:t>
                      </a:r>
                      <a:endParaRPr lang="en-CA" sz="1050" dirty="0"/>
                    </a:p>
                  </a:txBody>
                  <a:tcPr anchor="ctr"/>
                </a:tc>
                <a:tc>
                  <a:txBody>
                    <a:bodyPr/>
                    <a:lstStyle/>
                    <a:p>
                      <a:pPr>
                        <a:buNone/>
                      </a:pPr>
                      <a:r>
                        <a:rPr lang="en-US" sz="1050"/>
                        <a:t>Version number for the data contract</a:t>
                      </a:r>
                    </a:p>
                  </a:txBody>
                  <a:tcPr anchor="ctr"/>
                </a:tc>
                <a:tc>
                  <a:txBody>
                    <a:bodyPr/>
                    <a:lstStyle/>
                    <a:p>
                      <a:pPr>
                        <a:buNone/>
                      </a:pPr>
                      <a:r>
                        <a:rPr lang="en-CA" sz="1050" dirty="0">
                          <a:latin typeface="Courier New" panose="02070309020205020404" pitchFamily="49" charset="0"/>
                        </a:rPr>
                        <a:t>v1.2</a:t>
                      </a:r>
                      <a:endParaRPr lang="en-CA" sz="1050" dirty="0"/>
                    </a:p>
                  </a:txBody>
                  <a:tcPr anchor="ctr"/>
                </a:tc>
                <a:extLst>
                  <a:ext uri="{0D108BD9-81ED-4DB2-BD59-A6C34878D82A}">
                    <a16:rowId xmlns:a16="http://schemas.microsoft.com/office/drawing/2014/main" val="4010324690"/>
                  </a:ext>
                </a:extLst>
              </a:tr>
              <a:tr h="570819">
                <a:tc>
                  <a:txBody>
                    <a:bodyPr/>
                    <a:lstStyle/>
                    <a:p>
                      <a:pPr>
                        <a:buNone/>
                      </a:pPr>
                      <a:r>
                        <a:rPr lang="en-CA" sz="1050" b="1" dirty="0"/>
                        <a:t>Effective Date</a:t>
                      </a:r>
                      <a:endParaRPr lang="en-CA" sz="1050" dirty="0"/>
                    </a:p>
                  </a:txBody>
                  <a:tcPr anchor="ctr"/>
                </a:tc>
                <a:tc>
                  <a:txBody>
                    <a:bodyPr/>
                    <a:lstStyle/>
                    <a:p>
                      <a:pPr>
                        <a:buNone/>
                      </a:pPr>
                      <a:r>
                        <a:rPr lang="en-US" sz="1050" dirty="0"/>
                        <a:t>When this contract takes effect – useful for when this needs to update or if contract is outdated</a:t>
                      </a:r>
                    </a:p>
                  </a:txBody>
                  <a:tcPr anchor="ctr"/>
                </a:tc>
                <a:tc>
                  <a:txBody>
                    <a:bodyPr/>
                    <a:lstStyle/>
                    <a:p>
                      <a:pPr>
                        <a:buNone/>
                      </a:pPr>
                      <a:r>
                        <a:rPr lang="en-CA" sz="1050">
                          <a:latin typeface="Courier New" panose="02070309020205020404" pitchFamily="49" charset="0"/>
                        </a:rPr>
                        <a:t>2025-10-26</a:t>
                      </a:r>
                      <a:endParaRPr lang="en-CA" sz="1050"/>
                    </a:p>
                  </a:txBody>
                  <a:tcPr anchor="ctr"/>
                </a:tc>
                <a:extLst>
                  <a:ext uri="{0D108BD9-81ED-4DB2-BD59-A6C34878D82A}">
                    <a16:rowId xmlns:a16="http://schemas.microsoft.com/office/drawing/2014/main" val="4051768102"/>
                  </a:ext>
                </a:extLst>
              </a:tr>
              <a:tr h="445577">
                <a:tc>
                  <a:txBody>
                    <a:bodyPr/>
                    <a:lstStyle/>
                    <a:p>
                      <a:pPr>
                        <a:buNone/>
                      </a:pPr>
                      <a:r>
                        <a:rPr lang="en-CA" sz="1050" b="1"/>
                        <a:t>Data Refresh Frequency</a:t>
                      </a:r>
                      <a:endParaRPr lang="en-CA" sz="1050"/>
                    </a:p>
                  </a:txBody>
                  <a:tcPr anchor="ctr"/>
                </a:tc>
                <a:tc>
                  <a:txBody>
                    <a:bodyPr/>
                    <a:lstStyle/>
                    <a:p>
                      <a:pPr>
                        <a:buNone/>
                      </a:pPr>
                      <a:r>
                        <a:rPr lang="en-US" sz="1050"/>
                        <a:t>How often data is delivered</a:t>
                      </a:r>
                    </a:p>
                  </a:txBody>
                  <a:tcPr anchor="ctr"/>
                </a:tc>
                <a:tc>
                  <a:txBody>
                    <a:bodyPr/>
                    <a:lstStyle/>
                    <a:p>
                      <a:pPr>
                        <a:buNone/>
                      </a:pPr>
                      <a:r>
                        <a:rPr lang="en-CA" sz="1050">
                          <a:latin typeface="Courier New" panose="02070309020205020404" pitchFamily="49" charset="0"/>
                        </a:rPr>
                        <a:t>Near real-time</a:t>
                      </a:r>
                      <a:r>
                        <a:rPr lang="en-CA" sz="1050"/>
                        <a:t> / </a:t>
                      </a:r>
                      <a:r>
                        <a:rPr lang="en-CA" sz="1050">
                          <a:latin typeface="Courier New" panose="02070309020205020404" pitchFamily="49" charset="0"/>
                        </a:rPr>
                        <a:t>Daily</a:t>
                      </a:r>
                      <a:r>
                        <a:rPr lang="en-CA" sz="1050"/>
                        <a:t> / </a:t>
                      </a:r>
                      <a:r>
                        <a:rPr lang="en-CA" sz="1050">
                          <a:latin typeface="Courier New" panose="02070309020205020404" pitchFamily="49" charset="0"/>
                        </a:rPr>
                        <a:t>Hourly</a:t>
                      </a:r>
                      <a:endParaRPr lang="en-CA" sz="1050"/>
                    </a:p>
                  </a:txBody>
                  <a:tcPr anchor="ctr"/>
                </a:tc>
                <a:extLst>
                  <a:ext uri="{0D108BD9-81ED-4DB2-BD59-A6C34878D82A}">
                    <a16:rowId xmlns:a16="http://schemas.microsoft.com/office/drawing/2014/main" val="279155062"/>
                  </a:ext>
                </a:extLst>
              </a:tr>
              <a:tr h="445577">
                <a:tc>
                  <a:txBody>
                    <a:bodyPr/>
                    <a:lstStyle/>
                    <a:p>
                      <a:pPr>
                        <a:buNone/>
                      </a:pPr>
                      <a:r>
                        <a:rPr lang="en-CA" sz="1050" b="1"/>
                        <a:t>Delivery Method</a:t>
                      </a:r>
                      <a:endParaRPr lang="en-CA" sz="1050"/>
                    </a:p>
                  </a:txBody>
                  <a:tcPr anchor="ctr"/>
                </a:tc>
                <a:tc>
                  <a:txBody>
                    <a:bodyPr/>
                    <a:lstStyle/>
                    <a:p>
                      <a:pPr>
                        <a:buNone/>
                      </a:pPr>
                      <a:r>
                        <a:rPr lang="en-US" sz="1050"/>
                        <a:t>How the data is provided</a:t>
                      </a:r>
                    </a:p>
                  </a:txBody>
                  <a:tcPr anchor="ctr"/>
                </a:tc>
                <a:tc>
                  <a:txBody>
                    <a:bodyPr/>
                    <a:lstStyle/>
                    <a:p>
                      <a:pPr>
                        <a:buNone/>
                      </a:pPr>
                      <a:r>
                        <a:rPr lang="en-CA" sz="1050">
                          <a:latin typeface="Courier New" panose="02070309020205020404" pitchFamily="49" charset="0"/>
                        </a:rPr>
                        <a:t>REST API</a:t>
                      </a:r>
                      <a:r>
                        <a:rPr lang="en-CA" sz="1050"/>
                        <a:t>, </a:t>
                      </a:r>
                      <a:r>
                        <a:rPr lang="en-CA" sz="1050">
                          <a:latin typeface="Courier New" panose="02070309020205020404" pitchFamily="49" charset="0"/>
                        </a:rPr>
                        <a:t>SFTP</a:t>
                      </a:r>
                      <a:r>
                        <a:rPr lang="en-CA" sz="1050"/>
                        <a:t>, </a:t>
                      </a:r>
                      <a:r>
                        <a:rPr lang="en-CA" sz="1050">
                          <a:latin typeface="Courier New" panose="02070309020205020404" pitchFamily="49" charset="0"/>
                        </a:rPr>
                        <a:t>Kafka</a:t>
                      </a:r>
                      <a:r>
                        <a:rPr lang="en-CA" sz="1050"/>
                        <a:t>, </a:t>
                      </a:r>
                      <a:r>
                        <a:rPr lang="en-CA" sz="1050">
                          <a:latin typeface="Courier New" panose="02070309020205020404" pitchFamily="49" charset="0"/>
                        </a:rPr>
                        <a:t>Pub/Sub</a:t>
                      </a:r>
                      <a:r>
                        <a:rPr lang="en-CA" sz="1050"/>
                        <a:t>, etc.</a:t>
                      </a:r>
                    </a:p>
                  </a:txBody>
                  <a:tcPr anchor="ctr"/>
                </a:tc>
                <a:extLst>
                  <a:ext uri="{0D108BD9-81ED-4DB2-BD59-A6C34878D82A}">
                    <a16:rowId xmlns:a16="http://schemas.microsoft.com/office/drawing/2014/main" val="2342512847"/>
                  </a:ext>
                </a:extLst>
              </a:tr>
              <a:tr h="445577">
                <a:tc>
                  <a:txBody>
                    <a:bodyPr/>
                    <a:lstStyle/>
                    <a:p>
                      <a:pPr>
                        <a:buNone/>
                      </a:pPr>
                      <a:r>
                        <a:rPr lang="en-US" sz="1050" b="1" dirty="0"/>
                        <a:t>C</a:t>
                      </a:r>
                      <a:r>
                        <a:rPr lang="en-CA" sz="1050" b="1" dirty="0" err="1"/>
                        <a:t>onnection</a:t>
                      </a:r>
                      <a:r>
                        <a:rPr lang="en-CA" sz="1050" b="1" dirty="0"/>
                        <a:t> Information</a:t>
                      </a:r>
                      <a:endParaRPr lang="en-CA" sz="1050" dirty="0"/>
                    </a:p>
                  </a:txBody>
                  <a:tcPr anchor="ctr"/>
                </a:tc>
                <a:tc>
                  <a:txBody>
                    <a:bodyPr/>
                    <a:lstStyle/>
                    <a:p>
                      <a:pPr>
                        <a:buNone/>
                      </a:pPr>
                      <a:r>
                        <a:rPr lang="en-US" sz="1050" dirty="0"/>
                        <a:t>API key, OAuth, SSH key, </a:t>
                      </a:r>
                      <a:r>
                        <a:rPr lang="en-US" sz="1050" dirty="0" err="1"/>
                        <a:t>usename</a:t>
                      </a:r>
                      <a:r>
                        <a:rPr lang="en-US" sz="1050" dirty="0"/>
                        <a:t>/password</a:t>
                      </a:r>
                    </a:p>
                  </a:txBody>
                  <a:tcPr anchor="ctr"/>
                </a:tc>
                <a:tc>
                  <a:txBody>
                    <a:bodyPr/>
                    <a:lstStyle/>
                    <a:p>
                      <a:pPr>
                        <a:buNone/>
                      </a:pPr>
                      <a:r>
                        <a:rPr lang="en-CA" sz="1050" dirty="0">
                          <a:latin typeface="Courier New" panose="02070309020205020404" pitchFamily="49" charset="0"/>
                        </a:rPr>
                        <a:t>OAuth 2.0</a:t>
                      </a:r>
                      <a:endParaRPr lang="en-CA" sz="1050" dirty="0"/>
                    </a:p>
                  </a:txBody>
                  <a:tcPr anchor="ctr"/>
                </a:tc>
                <a:extLst>
                  <a:ext uri="{0D108BD9-81ED-4DB2-BD59-A6C34878D82A}">
                    <a16:rowId xmlns:a16="http://schemas.microsoft.com/office/drawing/2014/main" val="1747028641"/>
                  </a:ext>
                </a:extLst>
              </a:tr>
              <a:tr h="733910">
                <a:tc>
                  <a:txBody>
                    <a:bodyPr/>
                    <a:lstStyle/>
                    <a:p>
                      <a:pPr>
                        <a:buNone/>
                      </a:pPr>
                      <a:r>
                        <a:rPr lang="en-US" sz="1050" b="1" dirty="0"/>
                        <a:t>Data Schema</a:t>
                      </a:r>
                      <a:endParaRPr lang="en-CA" sz="1050" b="1" dirty="0"/>
                    </a:p>
                  </a:txBody>
                  <a:tcPr anchor="ctr"/>
                </a:tc>
                <a:tc>
                  <a:txBody>
                    <a:bodyPr/>
                    <a:lstStyle/>
                    <a:p>
                      <a:pPr>
                        <a:buNone/>
                      </a:pPr>
                      <a:r>
                        <a:rPr lang="en-US" sz="1050" dirty="0"/>
                        <a:t>Used for validations/monitoring of data</a:t>
                      </a:r>
                    </a:p>
                  </a:txBody>
                  <a:tcPr anchor="ctr"/>
                </a:tc>
                <a:tc>
                  <a:txBody>
                    <a:bodyPr/>
                    <a:lstStyle/>
                    <a:p>
                      <a:pPr>
                        <a:buNone/>
                      </a:pPr>
                      <a:r>
                        <a:rPr lang="en-US" sz="1050" dirty="0"/>
                        <a:t>{</a:t>
                      </a:r>
                    </a:p>
                    <a:p>
                      <a:pPr>
                        <a:buNone/>
                      </a:pPr>
                      <a:r>
                        <a:rPr lang="en-US" sz="1050" dirty="0" err="1"/>
                        <a:t>orderNumber</a:t>
                      </a:r>
                      <a:r>
                        <a:rPr lang="en-US" sz="1050" dirty="0"/>
                        <a:t> : int</a:t>
                      </a:r>
                    </a:p>
                    <a:p>
                      <a:pPr>
                        <a:buNone/>
                      </a:pPr>
                      <a:r>
                        <a:rPr lang="en-US" sz="1050" dirty="0" err="1"/>
                        <a:t>orderName</a:t>
                      </a:r>
                      <a:r>
                        <a:rPr lang="en-US" sz="1050" dirty="0"/>
                        <a:t>: string</a:t>
                      </a:r>
                    </a:p>
                    <a:p>
                      <a:pPr>
                        <a:buNone/>
                      </a:pPr>
                      <a:r>
                        <a:rPr lang="en-US" sz="1050" dirty="0"/>
                        <a:t>}</a:t>
                      </a:r>
                      <a:endParaRPr lang="en-CA" sz="1050" dirty="0"/>
                    </a:p>
                  </a:txBody>
                  <a:tcPr anchor="ctr"/>
                </a:tc>
                <a:extLst>
                  <a:ext uri="{0D108BD9-81ED-4DB2-BD59-A6C34878D82A}">
                    <a16:rowId xmlns:a16="http://schemas.microsoft.com/office/drawing/2014/main" val="3610452727"/>
                  </a:ext>
                </a:extLst>
              </a:tr>
            </a:tbl>
          </a:graphicData>
        </a:graphic>
      </p:graphicFrame>
    </p:spTree>
    <p:extLst>
      <p:ext uri="{BB962C8B-B14F-4D97-AF65-F5344CB8AC3E}">
        <p14:creationId xmlns:p14="http://schemas.microsoft.com/office/powerpoint/2010/main" val="3932755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7786C-F2E7-1843-C5EB-F19C810BB6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8923A7-C0E8-572D-472D-D51042A4B349}"/>
              </a:ext>
            </a:extLst>
          </p:cNvPr>
          <p:cNvSpPr>
            <a:spLocks noGrp="1"/>
          </p:cNvSpPr>
          <p:nvPr>
            <p:ph type="title"/>
          </p:nvPr>
        </p:nvSpPr>
        <p:spPr/>
        <p:txBody>
          <a:bodyPr/>
          <a:lstStyle/>
          <a:p>
            <a:r>
              <a:rPr lang="en-US" dirty="0"/>
              <a:t>2. Data Exploration &amp; Discovery</a:t>
            </a:r>
            <a:br>
              <a:rPr lang="en-US" dirty="0"/>
            </a:br>
            <a:r>
              <a:rPr lang="en-US" dirty="0"/>
              <a:t>- </a:t>
            </a:r>
            <a:r>
              <a:rPr lang="en-US" dirty="0" err="1"/>
              <a:t>QuickBite</a:t>
            </a:r>
            <a:endParaRPr lang="en-US" dirty="0"/>
          </a:p>
        </p:txBody>
      </p:sp>
      <p:graphicFrame>
        <p:nvGraphicFramePr>
          <p:cNvPr id="4" name="Content Placeholder 3">
            <a:extLst>
              <a:ext uri="{FF2B5EF4-FFF2-40B4-BE49-F238E27FC236}">
                <a16:creationId xmlns:a16="http://schemas.microsoft.com/office/drawing/2014/main" id="{4156F4C1-9A36-B31B-4EFE-DA53EA8F1C76}"/>
              </a:ext>
            </a:extLst>
          </p:cNvPr>
          <p:cNvGraphicFramePr>
            <a:graphicFrameLocks noGrp="1"/>
          </p:cNvGraphicFramePr>
          <p:nvPr>
            <p:ph idx="1"/>
            <p:extLst>
              <p:ext uri="{D42A27DB-BD31-4B8C-83A1-F6EECF244321}">
                <p14:modId xmlns:p14="http://schemas.microsoft.com/office/powerpoint/2010/main" val="1298472984"/>
              </p:ext>
            </p:extLst>
          </p:nvPr>
        </p:nvGraphicFramePr>
        <p:xfrm>
          <a:off x="2589213" y="2133600"/>
          <a:ext cx="8915400" cy="333756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1049834339"/>
                    </a:ext>
                  </a:extLst>
                </a:gridCol>
                <a:gridCol w="4457700">
                  <a:extLst>
                    <a:ext uri="{9D8B030D-6E8A-4147-A177-3AD203B41FA5}">
                      <a16:colId xmlns:a16="http://schemas.microsoft.com/office/drawing/2014/main" val="951407789"/>
                    </a:ext>
                  </a:extLst>
                </a:gridCol>
              </a:tblGrid>
              <a:tr h="370840">
                <a:tc>
                  <a:txBody>
                    <a:bodyPr/>
                    <a:lstStyle/>
                    <a:p>
                      <a:r>
                        <a:rPr lang="en-US" sz="1050" dirty="0"/>
                        <a:t>Contract Field</a:t>
                      </a:r>
                      <a:endParaRPr lang="en-CA" sz="1050" dirty="0"/>
                    </a:p>
                  </a:txBody>
                  <a:tcPr/>
                </a:tc>
                <a:tc>
                  <a:txBody>
                    <a:bodyPr/>
                    <a:lstStyle/>
                    <a:p>
                      <a:r>
                        <a:rPr lang="en-US" sz="1050" dirty="0"/>
                        <a:t>Data Source Information</a:t>
                      </a:r>
                      <a:endParaRPr lang="en-CA" sz="1050" dirty="0"/>
                    </a:p>
                  </a:txBody>
                  <a:tcPr/>
                </a:tc>
                <a:extLst>
                  <a:ext uri="{0D108BD9-81ED-4DB2-BD59-A6C34878D82A}">
                    <a16:rowId xmlns:a16="http://schemas.microsoft.com/office/drawing/2014/main" val="2938659672"/>
                  </a:ext>
                </a:extLst>
              </a:tr>
              <a:tr h="370840">
                <a:tc>
                  <a:txBody>
                    <a:bodyPr/>
                    <a:lstStyle/>
                    <a:p>
                      <a:pPr>
                        <a:buNone/>
                      </a:pPr>
                      <a:r>
                        <a:rPr lang="en-CA" sz="1050" b="1" dirty="0"/>
                        <a:t>Data Source Name</a:t>
                      </a:r>
                      <a:endParaRPr lang="en-CA" sz="1050" dirty="0"/>
                    </a:p>
                  </a:txBody>
                  <a:tcPr anchor="ctr"/>
                </a:tc>
                <a:tc>
                  <a:txBody>
                    <a:bodyPr/>
                    <a:lstStyle/>
                    <a:p>
                      <a:r>
                        <a:rPr lang="en-US" sz="1050" dirty="0" err="1"/>
                        <a:t>QuickBite</a:t>
                      </a:r>
                      <a:endParaRPr lang="en-CA" sz="1050" dirty="0"/>
                    </a:p>
                  </a:txBody>
                  <a:tcPr/>
                </a:tc>
                <a:extLst>
                  <a:ext uri="{0D108BD9-81ED-4DB2-BD59-A6C34878D82A}">
                    <a16:rowId xmlns:a16="http://schemas.microsoft.com/office/drawing/2014/main" val="524699734"/>
                  </a:ext>
                </a:extLst>
              </a:tr>
              <a:tr h="370840">
                <a:tc>
                  <a:txBody>
                    <a:bodyPr/>
                    <a:lstStyle/>
                    <a:p>
                      <a:pPr>
                        <a:buNone/>
                      </a:pPr>
                      <a:r>
                        <a:rPr lang="en-CA" sz="1050" b="1" dirty="0"/>
                        <a:t>Data Owner</a:t>
                      </a:r>
                      <a:endParaRPr lang="en-CA" sz="1050" dirty="0"/>
                    </a:p>
                  </a:txBody>
                  <a:tcPr anchor="ctr"/>
                </a:tc>
                <a:tc>
                  <a:txBody>
                    <a:bodyPr/>
                    <a:lstStyle/>
                    <a:p>
                      <a:r>
                        <a:rPr lang="en-US" sz="1050" dirty="0" err="1"/>
                        <a:t>QuickBite</a:t>
                      </a:r>
                      <a:r>
                        <a:rPr lang="en-US" sz="1050" dirty="0"/>
                        <a:t> API </a:t>
                      </a:r>
                      <a:r>
                        <a:rPr lang="en-US" sz="1050" dirty="0">
                          <a:hlinkClick r:id="rId3"/>
                        </a:rPr>
                        <a:t>contact@gmail.com</a:t>
                      </a:r>
                      <a:endParaRPr lang="en-CA" sz="1050" dirty="0"/>
                    </a:p>
                  </a:txBody>
                  <a:tcPr/>
                </a:tc>
                <a:extLst>
                  <a:ext uri="{0D108BD9-81ED-4DB2-BD59-A6C34878D82A}">
                    <a16:rowId xmlns:a16="http://schemas.microsoft.com/office/drawing/2014/main" val="756763016"/>
                  </a:ext>
                </a:extLst>
              </a:tr>
              <a:tr h="370840">
                <a:tc>
                  <a:txBody>
                    <a:bodyPr/>
                    <a:lstStyle/>
                    <a:p>
                      <a:pPr>
                        <a:buNone/>
                      </a:pPr>
                      <a:r>
                        <a:rPr lang="en-CA" sz="1050" b="1" dirty="0"/>
                        <a:t>Contract Version</a:t>
                      </a:r>
                      <a:endParaRPr lang="en-CA" sz="1050" dirty="0"/>
                    </a:p>
                  </a:txBody>
                  <a:tcPr anchor="ctr"/>
                </a:tc>
                <a:tc>
                  <a:txBody>
                    <a:bodyPr/>
                    <a:lstStyle/>
                    <a:p>
                      <a:r>
                        <a:rPr lang="en-US" sz="1050" dirty="0"/>
                        <a:t>V1.0</a:t>
                      </a:r>
                      <a:endParaRPr lang="en-CA" sz="1050" dirty="0"/>
                    </a:p>
                  </a:txBody>
                  <a:tcPr/>
                </a:tc>
                <a:extLst>
                  <a:ext uri="{0D108BD9-81ED-4DB2-BD59-A6C34878D82A}">
                    <a16:rowId xmlns:a16="http://schemas.microsoft.com/office/drawing/2014/main" val="3554553342"/>
                  </a:ext>
                </a:extLst>
              </a:tr>
              <a:tr h="370840">
                <a:tc>
                  <a:txBody>
                    <a:bodyPr/>
                    <a:lstStyle/>
                    <a:p>
                      <a:pPr>
                        <a:buNone/>
                      </a:pPr>
                      <a:r>
                        <a:rPr lang="en-CA" sz="1050" b="1" dirty="0"/>
                        <a:t>Effective Date</a:t>
                      </a:r>
                      <a:endParaRPr lang="en-CA" sz="1050" dirty="0"/>
                    </a:p>
                  </a:txBody>
                  <a:tcPr anchor="ctr"/>
                </a:tc>
                <a:tc>
                  <a:txBody>
                    <a:bodyPr/>
                    <a:lstStyle/>
                    <a:p>
                      <a:r>
                        <a:rPr lang="en-US" sz="1050" dirty="0"/>
                        <a:t>Oct 30,2025</a:t>
                      </a:r>
                      <a:endParaRPr lang="en-CA" sz="1050" dirty="0"/>
                    </a:p>
                  </a:txBody>
                  <a:tcPr/>
                </a:tc>
                <a:extLst>
                  <a:ext uri="{0D108BD9-81ED-4DB2-BD59-A6C34878D82A}">
                    <a16:rowId xmlns:a16="http://schemas.microsoft.com/office/drawing/2014/main" val="1452677465"/>
                  </a:ext>
                </a:extLst>
              </a:tr>
              <a:tr h="370840">
                <a:tc>
                  <a:txBody>
                    <a:bodyPr/>
                    <a:lstStyle/>
                    <a:p>
                      <a:pPr>
                        <a:buNone/>
                      </a:pPr>
                      <a:r>
                        <a:rPr lang="en-CA" sz="1050" b="1" dirty="0"/>
                        <a:t>Data Refresh Frequency</a:t>
                      </a:r>
                      <a:endParaRPr lang="en-CA" sz="1050" dirty="0"/>
                    </a:p>
                  </a:txBody>
                  <a:tcPr anchor="ctr"/>
                </a:tc>
                <a:tc>
                  <a:txBody>
                    <a:bodyPr/>
                    <a:lstStyle/>
                    <a:p>
                      <a:r>
                        <a:rPr lang="en-US" sz="1050" dirty="0"/>
                        <a:t>Near real-time</a:t>
                      </a:r>
                      <a:endParaRPr lang="en-CA" sz="1050" dirty="0"/>
                    </a:p>
                  </a:txBody>
                  <a:tcPr/>
                </a:tc>
                <a:extLst>
                  <a:ext uri="{0D108BD9-81ED-4DB2-BD59-A6C34878D82A}">
                    <a16:rowId xmlns:a16="http://schemas.microsoft.com/office/drawing/2014/main" val="84963124"/>
                  </a:ext>
                </a:extLst>
              </a:tr>
              <a:tr h="370840">
                <a:tc>
                  <a:txBody>
                    <a:bodyPr/>
                    <a:lstStyle/>
                    <a:p>
                      <a:pPr>
                        <a:buNone/>
                      </a:pPr>
                      <a:r>
                        <a:rPr lang="en-CA" sz="1050" b="1" dirty="0"/>
                        <a:t>Delivery Method</a:t>
                      </a:r>
                      <a:endParaRPr lang="en-CA" sz="1050" dirty="0"/>
                    </a:p>
                  </a:txBody>
                  <a:tcPr anchor="ctr"/>
                </a:tc>
                <a:tc>
                  <a:txBody>
                    <a:bodyPr/>
                    <a:lstStyle/>
                    <a:p>
                      <a:r>
                        <a:rPr lang="en-US" sz="1050" dirty="0"/>
                        <a:t>Rest API with Json payloads</a:t>
                      </a:r>
                      <a:endParaRPr lang="en-CA" sz="1050" dirty="0"/>
                    </a:p>
                  </a:txBody>
                  <a:tcPr/>
                </a:tc>
                <a:extLst>
                  <a:ext uri="{0D108BD9-81ED-4DB2-BD59-A6C34878D82A}">
                    <a16:rowId xmlns:a16="http://schemas.microsoft.com/office/drawing/2014/main" val="3471266054"/>
                  </a:ext>
                </a:extLst>
              </a:tr>
              <a:tr h="370840">
                <a:tc>
                  <a:txBody>
                    <a:bodyPr/>
                    <a:lstStyle/>
                    <a:p>
                      <a:pPr>
                        <a:buNone/>
                      </a:pPr>
                      <a:r>
                        <a:rPr lang="en-US" sz="1050" b="1" dirty="0"/>
                        <a:t>C</a:t>
                      </a:r>
                      <a:r>
                        <a:rPr lang="en-CA" sz="1050" b="1" dirty="0" err="1"/>
                        <a:t>onnection</a:t>
                      </a:r>
                      <a:r>
                        <a:rPr lang="en-CA" sz="1050" b="1" dirty="0"/>
                        <a:t> Information</a:t>
                      </a:r>
                      <a:endParaRPr lang="en-CA" sz="1050" dirty="0"/>
                    </a:p>
                  </a:txBody>
                  <a:tcPr anchor="ctr"/>
                </a:tc>
                <a:tc>
                  <a:txBody>
                    <a:bodyPr/>
                    <a:lstStyle/>
                    <a:p>
                      <a:r>
                        <a:rPr lang="en-US" sz="1050" dirty="0"/>
                        <a:t>API key/token</a:t>
                      </a:r>
                      <a:endParaRPr lang="en-CA" sz="1050" dirty="0"/>
                    </a:p>
                  </a:txBody>
                  <a:tcPr/>
                </a:tc>
                <a:extLst>
                  <a:ext uri="{0D108BD9-81ED-4DB2-BD59-A6C34878D82A}">
                    <a16:rowId xmlns:a16="http://schemas.microsoft.com/office/drawing/2014/main" val="275791337"/>
                  </a:ext>
                </a:extLst>
              </a:tr>
              <a:tr h="370840">
                <a:tc>
                  <a:txBody>
                    <a:bodyPr/>
                    <a:lstStyle/>
                    <a:p>
                      <a:pPr>
                        <a:buNone/>
                      </a:pPr>
                      <a:r>
                        <a:rPr lang="en-US" sz="1050" b="1" dirty="0"/>
                        <a:t>Data Schema</a:t>
                      </a:r>
                      <a:endParaRPr lang="en-CA" sz="1050" b="1" dirty="0"/>
                    </a:p>
                  </a:txBody>
                  <a:tcPr anchor="ctr"/>
                </a:tc>
                <a:tc>
                  <a:txBody>
                    <a:bodyPr/>
                    <a:lstStyle/>
                    <a:p>
                      <a:r>
                        <a:rPr lang="en-US" sz="1050" dirty="0"/>
                        <a:t>Will not go further for case study</a:t>
                      </a:r>
                      <a:endParaRPr lang="en-CA" sz="1050" dirty="0"/>
                    </a:p>
                  </a:txBody>
                  <a:tcPr/>
                </a:tc>
                <a:extLst>
                  <a:ext uri="{0D108BD9-81ED-4DB2-BD59-A6C34878D82A}">
                    <a16:rowId xmlns:a16="http://schemas.microsoft.com/office/drawing/2014/main" val="835086695"/>
                  </a:ext>
                </a:extLst>
              </a:tr>
            </a:tbl>
          </a:graphicData>
        </a:graphic>
      </p:graphicFrame>
    </p:spTree>
    <p:extLst>
      <p:ext uri="{BB962C8B-B14F-4D97-AF65-F5344CB8AC3E}">
        <p14:creationId xmlns:p14="http://schemas.microsoft.com/office/powerpoint/2010/main" val="196300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221E10-9908-B119-2D1A-34FA30993E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68E50F-15C5-0465-47F5-BD48545B86EE}"/>
              </a:ext>
            </a:extLst>
          </p:cNvPr>
          <p:cNvSpPr>
            <a:spLocks noGrp="1"/>
          </p:cNvSpPr>
          <p:nvPr>
            <p:ph type="title"/>
          </p:nvPr>
        </p:nvSpPr>
        <p:spPr/>
        <p:txBody>
          <a:bodyPr/>
          <a:lstStyle/>
          <a:p>
            <a:r>
              <a:rPr lang="en-US" dirty="0"/>
              <a:t>2. Data Exploration &amp; Discovery</a:t>
            </a:r>
            <a:br>
              <a:rPr lang="en-US" dirty="0"/>
            </a:br>
            <a:r>
              <a:rPr lang="en-US" dirty="0"/>
              <a:t>- </a:t>
            </a:r>
            <a:r>
              <a:rPr lang="en-US" dirty="0" err="1"/>
              <a:t>FoodNow</a:t>
            </a:r>
            <a:endParaRPr lang="en-US" dirty="0"/>
          </a:p>
        </p:txBody>
      </p:sp>
      <p:graphicFrame>
        <p:nvGraphicFramePr>
          <p:cNvPr id="4" name="Content Placeholder 3">
            <a:extLst>
              <a:ext uri="{FF2B5EF4-FFF2-40B4-BE49-F238E27FC236}">
                <a16:creationId xmlns:a16="http://schemas.microsoft.com/office/drawing/2014/main" id="{09108531-8ADD-FB60-148A-25DFE954D4DB}"/>
              </a:ext>
            </a:extLst>
          </p:cNvPr>
          <p:cNvGraphicFramePr>
            <a:graphicFrameLocks noGrp="1"/>
          </p:cNvGraphicFramePr>
          <p:nvPr>
            <p:ph idx="1"/>
            <p:extLst>
              <p:ext uri="{D42A27DB-BD31-4B8C-83A1-F6EECF244321}">
                <p14:modId xmlns:p14="http://schemas.microsoft.com/office/powerpoint/2010/main" val="2654459831"/>
              </p:ext>
            </p:extLst>
          </p:nvPr>
        </p:nvGraphicFramePr>
        <p:xfrm>
          <a:off x="2589213" y="2133600"/>
          <a:ext cx="8915400" cy="333756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1049834339"/>
                    </a:ext>
                  </a:extLst>
                </a:gridCol>
                <a:gridCol w="4457700">
                  <a:extLst>
                    <a:ext uri="{9D8B030D-6E8A-4147-A177-3AD203B41FA5}">
                      <a16:colId xmlns:a16="http://schemas.microsoft.com/office/drawing/2014/main" val="951407789"/>
                    </a:ext>
                  </a:extLst>
                </a:gridCol>
              </a:tblGrid>
              <a:tr h="370840">
                <a:tc>
                  <a:txBody>
                    <a:bodyPr/>
                    <a:lstStyle/>
                    <a:p>
                      <a:r>
                        <a:rPr lang="en-US" sz="1050" dirty="0"/>
                        <a:t>Contract Field</a:t>
                      </a:r>
                      <a:endParaRPr lang="en-CA" sz="1050" dirty="0"/>
                    </a:p>
                  </a:txBody>
                  <a:tcPr/>
                </a:tc>
                <a:tc>
                  <a:txBody>
                    <a:bodyPr/>
                    <a:lstStyle/>
                    <a:p>
                      <a:r>
                        <a:rPr lang="en-US" sz="1050" dirty="0"/>
                        <a:t>Data Source Information</a:t>
                      </a:r>
                      <a:endParaRPr lang="en-CA" sz="1050" dirty="0"/>
                    </a:p>
                  </a:txBody>
                  <a:tcPr/>
                </a:tc>
                <a:extLst>
                  <a:ext uri="{0D108BD9-81ED-4DB2-BD59-A6C34878D82A}">
                    <a16:rowId xmlns:a16="http://schemas.microsoft.com/office/drawing/2014/main" val="2938659672"/>
                  </a:ext>
                </a:extLst>
              </a:tr>
              <a:tr h="370840">
                <a:tc>
                  <a:txBody>
                    <a:bodyPr/>
                    <a:lstStyle/>
                    <a:p>
                      <a:pPr>
                        <a:buNone/>
                      </a:pPr>
                      <a:r>
                        <a:rPr lang="en-CA" sz="1050" b="1" dirty="0"/>
                        <a:t>Data Source Name</a:t>
                      </a:r>
                      <a:endParaRPr lang="en-CA" sz="1050" dirty="0"/>
                    </a:p>
                  </a:txBody>
                  <a:tcPr anchor="ctr"/>
                </a:tc>
                <a:tc>
                  <a:txBody>
                    <a:bodyPr/>
                    <a:lstStyle/>
                    <a:p>
                      <a:r>
                        <a:rPr lang="en-US" sz="1050" dirty="0" err="1"/>
                        <a:t>FoodNow</a:t>
                      </a:r>
                      <a:endParaRPr lang="en-CA" sz="1050" dirty="0"/>
                    </a:p>
                  </a:txBody>
                  <a:tcPr/>
                </a:tc>
                <a:extLst>
                  <a:ext uri="{0D108BD9-81ED-4DB2-BD59-A6C34878D82A}">
                    <a16:rowId xmlns:a16="http://schemas.microsoft.com/office/drawing/2014/main" val="524699734"/>
                  </a:ext>
                </a:extLst>
              </a:tr>
              <a:tr h="370840">
                <a:tc>
                  <a:txBody>
                    <a:bodyPr/>
                    <a:lstStyle/>
                    <a:p>
                      <a:pPr>
                        <a:buNone/>
                      </a:pPr>
                      <a:r>
                        <a:rPr lang="en-CA" sz="1050" b="1" dirty="0"/>
                        <a:t>Data Owner</a:t>
                      </a:r>
                      <a:endParaRPr lang="en-CA" sz="1050" dirty="0"/>
                    </a:p>
                  </a:txBody>
                  <a:tcPr anchor="ctr"/>
                </a:tc>
                <a:tc>
                  <a:txBody>
                    <a:bodyPr/>
                    <a:lstStyle/>
                    <a:p>
                      <a:r>
                        <a:rPr lang="en-US" sz="1050" dirty="0" err="1"/>
                        <a:t>FoodNow_kafka</a:t>
                      </a:r>
                      <a:r>
                        <a:rPr lang="en-US" sz="1050" dirty="0"/>
                        <a:t> </a:t>
                      </a:r>
                      <a:r>
                        <a:rPr lang="en-US" sz="1050" dirty="0">
                          <a:hlinkClick r:id="rId3"/>
                        </a:rPr>
                        <a:t>contact@gmail.com</a:t>
                      </a:r>
                      <a:endParaRPr lang="en-CA" sz="1050" dirty="0"/>
                    </a:p>
                  </a:txBody>
                  <a:tcPr/>
                </a:tc>
                <a:extLst>
                  <a:ext uri="{0D108BD9-81ED-4DB2-BD59-A6C34878D82A}">
                    <a16:rowId xmlns:a16="http://schemas.microsoft.com/office/drawing/2014/main" val="756763016"/>
                  </a:ext>
                </a:extLst>
              </a:tr>
              <a:tr h="370840">
                <a:tc>
                  <a:txBody>
                    <a:bodyPr/>
                    <a:lstStyle/>
                    <a:p>
                      <a:pPr>
                        <a:buNone/>
                      </a:pPr>
                      <a:r>
                        <a:rPr lang="en-CA" sz="1050" b="1" dirty="0"/>
                        <a:t>Contract Version</a:t>
                      </a:r>
                      <a:endParaRPr lang="en-CA" sz="1050" dirty="0"/>
                    </a:p>
                  </a:txBody>
                  <a:tcPr anchor="ctr"/>
                </a:tc>
                <a:tc>
                  <a:txBody>
                    <a:bodyPr/>
                    <a:lstStyle/>
                    <a:p>
                      <a:r>
                        <a:rPr lang="en-US" sz="1050" dirty="0"/>
                        <a:t>V1.0</a:t>
                      </a:r>
                      <a:endParaRPr lang="en-CA" sz="1050" dirty="0"/>
                    </a:p>
                  </a:txBody>
                  <a:tcPr/>
                </a:tc>
                <a:extLst>
                  <a:ext uri="{0D108BD9-81ED-4DB2-BD59-A6C34878D82A}">
                    <a16:rowId xmlns:a16="http://schemas.microsoft.com/office/drawing/2014/main" val="3554553342"/>
                  </a:ext>
                </a:extLst>
              </a:tr>
              <a:tr h="370840">
                <a:tc>
                  <a:txBody>
                    <a:bodyPr/>
                    <a:lstStyle/>
                    <a:p>
                      <a:pPr>
                        <a:buNone/>
                      </a:pPr>
                      <a:r>
                        <a:rPr lang="en-CA" sz="1050" b="1" dirty="0"/>
                        <a:t>Effective Date</a:t>
                      </a:r>
                      <a:endParaRPr lang="en-CA" sz="1050" dirty="0"/>
                    </a:p>
                  </a:txBody>
                  <a:tcPr anchor="ctr"/>
                </a:tc>
                <a:tc>
                  <a:txBody>
                    <a:bodyPr/>
                    <a:lstStyle/>
                    <a:p>
                      <a:r>
                        <a:rPr lang="en-US" sz="1050" dirty="0"/>
                        <a:t>Oct 30,2025</a:t>
                      </a:r>
                      <a:endParaRPr lang="en-CA" sz="1050" dirty="0"/>
                    </a:p>
                  </a:txBody>
                  <a:tcPr/>
                </a:tc>
                <a:extLst>
                  <a:ext uri="{0D108BD9-81ED-4DB2-BD59-A6C34878D82A}">
                    <a16:rowId xmlns:a16="http://schemas.microsoft.com/office/drawing/2014/main" val="1452677465"/>
                  </a:ext>
                </a:extLst>
              </a:tr>
              <a:tr h="370840">
                <a:tc>
                  <a:txBody>
                    <a:bodyPr/>
                    <a:lstStyle/>
                    <a:p>
                      <a:pPr>
                        <a:buNone/>
                      </a:pPr>
                      <a:r>
                        <a:rPr lang="en-CA" sz="1050" b="1" dirty="0"/>
                        <a:t>Data Refresh Frequency</a:t>
                      </a:r>
                      <a:endParaRPr lang="en-CA" sz="1050" dirty="0"/>
                    </a:p>
                  </a:txBody>
                  <a:tcPr anchor="ctr"/>
                </a:tc>
                <a:tc>
                  <a:txBody>
                    <a:bodyPr/>
                    <a:lstStyle/>
                    <a:p>
                      <a:r>
                        <a:rPr lang="en-US" sz="1050" dirty="0"/>
                        <a:t>Kafka event stream ( even based)</a:t>
                      </a:r>
                      <a:endParaRPr lang="en-CA" sz="1050" dirty="0"/>
                    </a:p>
                  </a:txBody>
                  <a:tcPr/>
                </a:tc>
                <a:extLst>
                  <a:ext uri="{0D108BD9-81ED-4DB2-BD59-A6C34878D82A}">
                    <a16:rowId xmlns:a16="http://schemas.microsoft.com/office/drawing/2014/main" val="84963124"/>
                  </a:ext>
                </a:extLst>
              </a:tr>
              <a:tr h="370840">
                <a:tc>
                  <a:txBody>
                    <a:bodyPr/>
                    <a:lstStyle/>
                    <a:p>
                      <a:pPr>
                        <a:buNone/>
                      </a:pPr>
                      <a:r>
                        <a:rPr lang="en-CA" sz="1050" b="1" dirty="0"/>
                        <a:t>Delivery Method</a:t>
                      </a:r>
                      <a:endParaRPr lang="en-CA" sz="1050" dirty="0"/>
                    </a:p>
                  </a:txBody>
                  <a:tcPr anchor="ctr"/>
                </a:tc>
                <a:tc>
                  <a:txBody>
                    <a:bodyPr/>
                    <a:lstStyle/>
                    <a:p>
                      <a:r>
                        <a:rPr lang="en-US" sz="1050" dirty="0"/>
                        <a:t>Kafka</a:t>
                      </a:r>
                      <a:endParaRPr lang="en-CA" sz="1050" dirty="0"/>
                    </a:p>
                  </a:txBody>
                  <a:tcPr/>
                </a:tc>
                <a:extLst>
                  <a:ext uri="{0D108BD9-81ED-4DB2-BD59-A6C34878D82A}">
                    <a16:rowId xmlns:a16="http://schemas.microsoft.com/office/drawing/2014/main" val="3471266054"/>
                  </a:ext>
                </a:extLst>
              </a:tr>
              <a:tr h="370840">
                <a:tc>
                  <a:txBody>
                    <a:bodyPr/>
                    <a:lstStyle/>
                    <a:p>
                      <a:pPr>
                        <a:buNone/>
                      </a:pPr>
                      <a:r>
                        <a:rPr lang="en-US" sz="1050" b="1" dirty="0"/>
                        <a:t>C</a:t>
                      </a:r>
                      <a:r>
                        <a:rPr lang="en-CA" sz="1050" b="1" dirty="0" err="1"/>
                        <a:t>onnection</a:t>
                      </a:r>
                      <a:r>
                        <a:rPr lang="en-CA" sz="1050" b="1" dirty="0"/>
                        <a:t> Information</a:t>
                      </a:r>
                      <a:endParaRPr lang="en-CA" sz="1050" dirty="0"/>
                    </a:p>
                  </a:txBody>
                  <a:tcPr anchor="ctr"/>
                </a:tc>
                <a:tc>
                  <a:txBody>
                    <a:bodyPr/>
                    <a:lstStyle/>
                    <a:p>
                      <a:r>
                        <a:rPr lang="en-US" sz="1050" dirty="0"/>
                        <a:t>Kafka servers with SSL/TLS keys</a:t>
                      </a:r>
                      <a:endParaRPr lang="en-CA" sz="1050" dirty="0"/>
                    </a:p>
                  </a:txBody>
                  <a:tcPr/>
                </a:tc>
                <a:extLst>
                  <a:ext uri="{0D108BD9-81ED-4DB2-BD59-A6C34878D82A}">
                    <a16:rowId xmlns:a16="http://schemas.microsoft.com/office/drawing/2014/main" val="275791337"/>
                  </a:ext>
                </a:extLst>
              </a:tr>
              <a:tr h="370840">
                <a:tc>
                  <a:txBody>
                    <a:bodyPr/>
                    <a:lstStyle/>
                    <a:p>
                      <a:pPr>
                        <a:buNone/>
                      </a:pPr>
                      <a:r>
                        <a:rPr lang="en-US" sz="1050" b="1" dirty="0"/>
                        <a:t>Data Schema</a:t>
                      </a:r>
                      <a:endParaRPr lang="en-CA" sz="1050" b="1" dirty="0"/>
                    </a:p>
                  </a:txBody>
                  <a:tcPr anchor="ctr"/>
                </a:tc>
                <a:tc>
                  <a:txBody>
                    <a:bodyPr/>
                    <a:lstStyle/>
                    <a:p>
                      <a:r>
                        <a:rPr lang="en-US" sz="1050" dirty="0"/>
                        <a:t>Will not go further for case study</a:t>
                      </a:r>
                      <a:endParaRPr lang="en-CA" sz="1050" dirty="0"/>
                    </a:p>
                  </a:txBody>
                  <a:tcPr/>
                </a:tc>
                <a:extLst>
                  <a:ext uri="{0D108BD9-81ED-4DB2-BD59-A6C34878D82A}">
                    <a16:rowId xmlns:a16="http://schemas.microsoft.com/office/drawing/2014/main" val="835086695"/>
                  </a:ext>
                </a:extLst>
              </a:tr>
            </a:tbl>
          </a:graphicData>
        </a:graphic>
      </p:graphicFrame>
    </p:spTree>
    <p:extLst>
      <p:ext uri="{BB962C8B-B14F-4D97-AF65-F5344CB8AC3E}">
        <p14:creationId xmlns:p14="http://schemas.microsoft.com/office/powerpoint/2010/main" val="1793338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37D3D-CCA7-3CC2-4616-47B109A570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1ACC89-B64D-F375-ED59-FAEC1A1C9DF7}"/>
              </a:ext>
            </a:extLst>
          </p:cNvPr>
          <p:cNvSpPr>
            <a:spLocks noGrp="1"/>
          </p:cNvSpPr>
          <p:nvPr>
            <p:ph type="title"/>
          </p:nvPr>
        </p:nvSpPr>
        <p:spPr/>
        <p:txBody>
          <a:bodyPr/>
          <a:lstStyle/>
          <a:p>
            <a:r>
              <a:rPr lang="en-US" dirty="0"/>
              <a:t>2. Data Exploration &amp; Discovery</a:t>
            </a:r>
            <a:br>
              <a:rPr lang="en-US" dirty="0"/>
            </a:br>
            <a:r>
              <a:rPr lang="en-US" dirty="0"/>
              <a:t>- </a:t>
            </a:r>
            <a:r>
              <a:rPr lang="en-US" dirty="0" err="1"/>
              <a:t>MealDash</a:t>
            </a:r>
            <a:endParaRPr lang="en-US" dirty="0"/>
          </a:p>
        </p:txBody>
      </p:sp>
      <p:graphicFrame>
        <p:nvGraphicFramePr>
          <p:cNvPr id="4" name="Content Placeholder 3">
            <a:extLst>
              <a:ext uri="{FF2B5EF4-FFF2-40B4-BE49-F238E27FC236}">
                <a16:creationId xmlns:a16="http://schemas.microsoft.com/office/drawing/2014/main" id="{74296390-F33F-519C-0035-633044DB7B09}"/>
              </a:ext>
            </a:extLst>
          </p:cNvPr>
          <p:cNvGraphicFramePr>
            <a:graphicFrameLocks noGrp="1"/>
          </p:cNvGraphicFramePr>
          <p:nvPr>
            <p:ph idx="1"/>
            <p:extLst>
              <p:ext uri="{D42A27DB-BD31-4B8C-83A1-F6EECF244321}">
                <p14:modId xmlns:p14="http://schemas.microsoft.com/office/powerpoint/2010/main" val="1074130949"/>
              </p:ext>
            </p:extLst>
          </p:nvPr>
        </p:nvGraphicFramePr>
        <p:xfrm>
          <a:off x="2589213" y="2133600"/>
          <a:ext cx="8915400" cy="333756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1049834339"/>
                    </a:ext>
                  </a:extLst>
                </a:gridCol>
                <a:gridCol w="4457700">
                  <a:extLst>
                    <a:ext uri="{9D8B030D-6E8A-4147-A177-3AD203B41FA5}">
                      <a16:colId xmlns:a16="http://schemas.microsoft.com/office/drawing/2014/main" val="951407789"/>
                    </a:ext>
                  </a:extLst>
                </a:gridCol>
              </a:tblGrid>
              <a:tr h="370840">
                <a:tc>
                  <a:txBody>
                    <a:bodyPr/>
                    <a:lstStyle/>
                    <a:p>
                      <a:r>
                        <a:rPr lang="en-US" sz="1050" dirty="0"/>
                        <a:t>Contract Field</a:t>
                      </a:r>
                      <a:endParaRPr lang="en-CA" sz="1050" dirty="0"/>
                    </a:p>
                  </a:txBody>
                  <a:tcPr/>
                </a:tc>
                <a:tc>
                  <a:txBody>
                    <a:bodyPr/>
                    <a:lstStyle/>
                    <a:p>
                      <a:r>
                        <a:rPr lang="en-US" sz="1050" dirty="0"/>
                        <a:t>Data Source Information</a:t>
                      </a:r>
                      <a:endParaRPr lang="en-CA" sz="1050" dirty="0"/>
                    </a:p>
                  </a:txBody>
                  <a:tcPr/>
                </a:tc>
                <a:extLst>
                  <a:ext uri="{0D108BD9-81ED-4DB2-BD59-A6C34878D82A}">
                    <a16:rowId xmlns:a16="http://schemas.microsoft.com/office/drawing/2014/main" val="2938659672"/>
                  </a:ext>
                </a:extLst>
              </a:tr>
              <a:tr h="370840">
                <a:tc>
                  <a:txBody>
                    <a:bodyPr/>
                    <a:lstStyle/>
                    <a:p>
                      <a:pPr>
                        <a:buNone/>
                      </a:pPr>
                      <a:r>
                        <a:rPr lang="en-CA" sz="1050" b="1" dirty="0"/>
                        <a:t>Data Source Name</a:t>
                      </a:r>
                      <a:endParaRPr lang="en-CA" sz="1050" dirty="0"/>
                    </a:p>
                  </a:txBody>
                  <a:tcPr anchor="ctr"/>
                </a:tc>
                <a:tc>
                  <a:txBody>
                    <a:bodyPr/>
                    <a:lstStyle/>
                    <a:p>
                      <a:r>
                        <a:rPr lang="en-US" sz="1050" dirty="0"/>
                        <a:t>Meal Dash</a:t>
                      </a:r>
                      <a:endParaRPr lang="en-CA" sz="1050" dirty="0"/>
                    </a:p>
                  </a:txBody>
                  <a:tcPr/>
                </a:tc>
                <a:extLst>
                  <a:ext uri="{0D108BD9-81ED-4DB2-BD59-A6C34878D82A}">
                    <a16:rowId xmlns:a16="http://schemas.microsoft.com/office/drawing/2014/main" val="524699734"/>
                  </a:ext>
                </a:extLst>
              </a:tr>
              <a:tr h="370840">
                <a:tc>
                  <a:txBody>
                    <a:bodyPr/>
                    <a:lstStyle/>
                    <a:p>
                      <a:pPr>
                        <a:buNone/>
                      </a:pPr>
                      <a:r>
                        <a:rPr lang="en-CA" sz="1050" b="1" dirty="0"/>
                        <a:t>Data Owner</a:t>
                      </a:r>
                      <a:endParaRPr lang="en-CA" sz="1050" dirty="0"/>
                    </a:p>
                  </a:txBody>
                  <a:tcPr anchor="ctr"/>
                </a:tc>
                <a:tc>
                  <a:txBody>
                    <a:bodyPr/>
                    <a:lstStyle/>
                    <a:p>
                      <a:r>
                        <a:rPr lang="en-US" sz="1050" dirty="0">
                          <a:hlinkClick r:id="rId3"/>
                        </a:rPr>
                        <a:t>Mealdash_csv@gmail.com</a:t>
                      </a:r>
                      <a:endParaRPr lang="en-CA" sz="1050" dirty="0"/>
                    </a:p>
                  </a:txBody>
                  <a:tcPr/>
                </a:tc>
                <a:extLst>
                  <a:ext uri="{0D108BD9-81ED-4DB2-BD59-A6C34878D82A}">
                    <a16:rowId xmlns:a16="http://schemas.microsoft.com/office/drawing/2014/main" val="756763016"/>
                  </a:ext>
                </a:extLst>
              </a:tr>
              <a:tr h="370840">
                <a:tc>
                  <a:txBody>
                    <a:bodyPr/>
                    <a:lstStyle/>
                    <a:p>
                      <a:pPr>
                        <a:buNone/>
                      </a:pPr>
                      <a:r>
                        <a:rPr lang="en-CA" sz="1050" b="1" dirty="0"/>
                        <a:t>Contract Version</a:t>
                      </a:r>
                      <a:endParaRPr lang="en-CA" sz="1050" dirty="0"/>
                    </a:p>
                  </a:txBody>
                  <a:tcPr anchor="ctr"/>
                </a:tc>
                <a:tc>
                  <a:txBody>
                    <a:bodyPr/>
                    <a:lstStyle/>
                    <a:p>
                      <a:r>
                        <a:rPr lang="en-US" sz="1050" dirty="0"/>
                        <a:t>V1.0</a:t>
                      </a:r>
                      <a:endParaRPr lang="en-CA" sz="1050" dirty="0"/>
                    </a:p>
                  </a:txBody>
                  <a:tcPr/>
                </a:tc>
                <a:extLst>
                  <a:ext uri="{0D108BD9-81ED-4DB2-BD59-A6C34878D82A}">
                    <a16:rowId xmlns:a16="http://schemas.microsoft.com/office/drawing/2014/main" val="3554553342"/>
                  </a:ext>
                </a:extLst>
              </a:tr>
              <a:tr h="370840">
                <a:tc>
                  <a:txBody>
                    <a:bodyPr/>
                    <a:lstStyle/>
                    <a:p>
                      <a:pPr>
                        <a:buNone/>
                      </a:pPr>
                      <a:r>
                        <a:rPr lang="en-CA" sz="1050" b="1" dirty="0"/>
                        <a:t>Effective Date</a:t>
                      </a:r>
                      <a:endParaRPr lang="en-CA" sz="1050" dirty="0"/>
                    </a:p>
                  </a:txBody>
                  <a:tcPr anchor="ctr"/>
                </a:tc>
                <a:tc>
                  <a:txBody>
                    <a:bodyPr/>
                    <a:lstStyle/>
                    <a:p>
                      <a:r>
                        <a:rPr lang="en-US" sz="1050" dirty="0"/>
                        <a:t>Oct 30,2025</a:t>
                      </a:r>
                      <a:endParaRPr lang="en-CA" sz="1050" dirty="0"/>
                    </a:p>
                  </a:txBody>
                  <a:tcPr/>
                </a:tc>
                <a:extLst>
                  <a:ext uri="{0D108BD9-81ED-4DB2-BD59-A6C34878D82A}">
                    <a16:rowId xmlns:a16="http://schemas.microsoft.com/office/drawing/2014/main" val="1452677465"/>
                  </a:ext>
                </a:extLst>
              </a:tr>
              <a:tr h="370840">
                <a:tc>
                  <a:txBody>
                    <a:bodyPr/>
                    <a:lstStyle/>
                    <a:p>
                      <a:pPr>
                        <a:buNone/>
                      </a:pPr>
                      <a:r>
                        <a:rPr lang="en-CA" sz="1050" b="1" dirty="0"/>
                        <a:t>Data Refresh Frequency</a:t>
                      </a:r>
                      <a:endParaRPr lang="en-CA" sz="1050" dirty="0"/>
                    </a:p>
                  </a:txBody>
                  <a:tcPr anchor="ctr"/>
                </a:tc>
                <a:tc>
                  <a:txBody>
                    <a:bodyPr/>
                    <a:lstStyle/>
                    <a:p>
                      <a:r>
                        <a:rPr lang="en-US" sz="1050" dirty="0"/>
                        <a:t>Daily</a:t>
                      </a:r>
                      <a:endParaRPr lang="en-CA" sz="1050" dirty="0"/>
                    </a:p>
                  </a:txBody>
                  <a:tcPr/>
                </a:tc>
                <a:extLst>
                  <a:ext uri="{0D108BD9-81ED-4DB2-BD59-A6C34878D82A}">
                    <a16:rowId xmlns:a16="http://schemas.microsoft.com/office/drawing/2014/main" val="84963124"/>
                  </a:ext>
                </a:extLst>
              </a:tr>
              <a:tr h="370840">
                <a:tc>
                  <a:txBody>
                    <a:bodyPr/>
                    <a:lstStyle/>
                    <a:p>
                      <a:pPr>
                        <a:buNone/>
                      </a:pPr>
                      <a:r>
                        <a:rPr lang="en-CA" sz="1050" b="1" dirty="0"/>
                        <a:t>Delivery Method</a:t>
                      </a:r>
                      <a:endParaRPr lang="en-CA" sz="1050" dirty="0"/>
                    </a:p>
                  </a:txBody>
                  <a:tcPr anchor="ctr"/>
                </a:tc>
                <a:tc>
                  <a:txBody>
                    <a:bodyPr/>
                    <a:lstStyle/>
                    <a:p>
                      <a:r>
                        <a:rPr lang="en-US" sz="1050" dirty="0"/>
                        <a:t>CSV + YAML files</a:t>
                      </a:r>
                      <a:endParaRPr lang="en-CA" sz="1050" dirty="0"/>
                    </a:p>
                  </a:txBody>
                  <a:tcPr/>
                </a:tc>
                <a:extLst>
                  <a:ext uri="{0D108BD9-81ED-4DB2-BD59-A6C34878D82A}">
                    <a16:rowId xmlns:a16="http://schemas.microsoft.com/office/drawing/2014/main" val="3471266054"/>
                  </a:ext>
                </a:extLst>
              </a:tr>
              <a:tr h="370840">
                <a:tc>
                  <a:txBody>
                    <a:bodyPr/>
                    <a:lstStyle/>
                    <a:p>
                      <a:pPr>
                        <a:buNone/>
                      </a:pPr>
                      <a:r>
                        <a:rPr lang="en-US" sz="1050" b="1" dirty="0"/>
                        <a:t>C</a:t>
                      </a:r>
                      <a:r>
                        <a:rPr lang="en-CA" sz="1050" b="1" dirty="0" err="1"/>
                        <a:t>onnection</a:t>
                      </a:r>
                      <a:r>
                        <a:rPr lang="en-CA" sz="1050" b="1" dirty="0"/>
                        <a:t> Information</a:t>
                      </a:r>
                      <a:endParaRPr lang="en-CA" sz="1050" dirty="0"/>
                    </a:p>
                  </a:txBody>
                  <a:tcPr anchor="ctr"/>
                </a:tc>
                <a:tc>
                  <a:txBody>
                    <a:bodyPr/>
                    <a:lstStyle/>
                    <a:p>
                      <a:r>
                        <a:rPr lang="en-US" sz="1050" dirty="0"/>
                        <a:t>SFTP </a:t>
                      </a:r>
                      <a:r>
                        <a:rPr lang="en-US" sz="1050" dirty="0" err="1"/>
                        <a:t>passwordless</a:t>
                      </a:r>
                      <a:r>
                        <a:rPr lang="en-US" sz="1050" dirty="0"/>
                        <a:t> or username/password auth</a:t>
                      </a:r>
                      <a:endParaRPr lang="en-CA" sz="1050" dirty="0"/>
                    </a:p>
                  </a:txBody>
                  <a:tcPr/>
                </a:tc>
                <a:extLst>
                  <a:ext uri="{0D108BD9-81ED-4DB2-BD59-A6C34878D82A}">
                    <a16:rowId xmlns:a16="http://schemas.microsoft.com/office/drawing/2014/main" val="275791337"/>
                  </a:ext>
                </a:extLst>
              </a:tr>
              <a:tr h="370840">
                <a:tc>
                  <a:txBody>
                    <a:bodyPr/>
                    <a:lstStyle/>
                    <a:p>
                      <a:pPr>
                        <a:buNone/>
                      </a:pPr>
                      <a:r>
                        <a:rPr lang="en-US" sz="1050" b="1" dirty="0"/>
                        <a:t>Data Schema</a:t>
                      </a:r>
                      <a:endParaRPr lang="en-CA" sz="1050" b="1" dirty="0"/>
                    </a:p>
                  </a:txBody>
                  <a:tcPr anchor="ctr"/>
                </a:tc>
                <a:tc>
                  <a:txBody>
                    <a:bodyPr/>
                    <a:lstStyle/>
                    <a:p>
                      <a:r>
                        <a:rPr lang="en-US" sz="1050" dirty="0"/>
                        <a:t>Next slide</a:t>
                      </a:r>
                      <a:endParaRPr lang="en-CA" sz="1050" dirty="0"/>
                    </a:p>
                  </a:txBody>
                  <a:tcPr/>
                </a:tc>
                <a:extLst>
                  <a:ext uri="{0D108BD9-81ED-4DB2-BD59-A6C34878D82A}">
                    <a16:rowId xmlns:a16="http://schemas.microsoft.com/office/drawing/2014/main" val="835086695"/>
                  </a:ext>
                </a:extLst>
              </a:tr>
            </a:tbl>
          </a:graphicData>
        </a:graphic>
      </p:graphicFrame>
    </p:spTree>
    <p:extLst>
      <p:ext uri="{BB962C8B-B14F-4D97-AF65-F5344CB8AC3E}">
        <p14:creationId xmlns:p14="http://schemas.microsoft.com/office/powerpoint/2010/main" val="81376236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507</TotalTime>
  <Words>2202</Words>
  <Application>Microsoft Office PowerPoint</Application>
  <PresentationFormat>Widescreen</PresentationFormat>
  <Paragraphs>337</Paragraphs>
  <Slides>24</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Century Gothic</vt:lpstr>
      <vt:lpstr>Courier New</vt:lpstr>
      <vt:lpstr>Wingdings 3</vt:lpstr>
      <vt:lpstr>Wisp</vt:lpstr>
      <vt:lpstr>InsightEats Case Study </vt:lpstr>
      <vt:lpstr>Agenda</vt:lpstr>
      <vt:lpstr>Problem Statement</vt:lpstr>
      <vt:lpstr>Architecture Design</vt:lpstr>
      <vt:lpstr>Overall Assumptions</vt:lpstr>
      <vt:lpstr>2. Data Exploration &amp; Discovery - Contract/Template</vt:lpstr>
      <vt:lpstr>2. Data Exploration &amp; Discovery - QuickBite</vt:lpstr>
      <vt:lpstr>2. Data Exploration &amp; Discovery - FoodNow</vt:lpstr>
      <vt:lpstr>2. Data Exploration &amp; Discovery - MealDash</vt:lpstr>
      <vt:lpstr>2. Data Exploration &amp; Discovery - MealDash - Cont</vt:lpstr>
      <vt:lpstr>2. Data Exploration &amp; Discovery - MealDash – Data Schema</vt:lpstr>
      <vt:lpstr>4. Data Modelling</vt:lpstr>
      <vt:lpstr>4. Data Modelling - Tables</vt:lpstr>
      <vt:lpstr>Order Table</vt:lpstr>
      <vt:lpstr>Menu Table</vt:lpstr>
      <vt:lpstr>Revenue Table</vt:lpstr>
      <vt:lpstr>Delivery Table</vt:lpstr>
      <vt:lpstr>Data Ingestion </vt:lpstr>
      <vt:lpstr>Data Ingestion - Flat files (CSV or YAML) </vt:lpstr>
      <vt:lpstr>Data Ingestion - Flat files (CSV or YAML) </vt:lpstr>
      <vt:lpstr>Data Ingestion - REST API (JSON Format input)  </vt:lpstr>
      <vt:lpstr>Data Ingestion - Flat files (CSV or YAML) </vt:lpstr>
      <vt:lpstr>Data transformation pseudocode</vt:lpstr>
      <vt:lpstr>Further Insights Needed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Gabriel Chan</dc:creator>
  <cp:lastModifiedBy>Gabriel Chan</cp:lastModifiedBy>
  <cp:revision>10</cp:revision>
  <dcterms:created xsi:type="dcterms:W3CDTF">2025-10-26T19:31:48Z</dcterms:created>
  <dcterms:modified xsi:type="dcterms:W3CDTF">2025-10-27T04:03:59Z</dcterms:modified>
</cp:coreProperties>
</file>