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312" r:id="rId3"/>
    <p:sldId id="259" r:id="rId4"/>
    <p:sldId id="263" r:id="rId5"/>
    <p:sldId id="262" r:id="rId6"/>
    <p:sldId id="289" r:id="rId7"/>
    <p:sldId id="265" r:id="rId8"/>
    <p:sldId id="264" r:id="rId9"/>
    <p:sldId id="270" r:id="rId10"/>
    <p:sldId id="271" r:id="rId11"/>
    <p:sldId id="269" r:id="rId12"/>
    <p:sldId id="274" r:id="rId13"/>
    <p:sldId id="272" r:id="rId14"/>
    <p:sldId id="275" r:id="rId15"/>
    <p:sldId id="285" r:id="rId16"/>
    <p:sldId id="286" r:id="rId17"/>
    <p:sldId id="287" r:id="rId18"/>
    <p:sldId id="288" r:id="rId19"/>
    <p:sldId id="276" r:id="rId20"/>
    <p:sldId id="283" r:id="rId21"/>
    <p:sldId id="296" r:id="rId22"/>
    <p:sldId id="284" r:id="rId23"/>
    <p:sldId id="297" r:id="rId24"/>
    <p:sldId id="278" r:id="rId25"/>
    <p:sldId id="282" r:id="rId26"/>
    <p:sldId id="290" r:id="rId27"/>
    <p:sldId id="280" r:id="rId28"/>
    <p:sldId id="311" r:id="rId29"/>
    <p:sldId id="293" r:id="rId30"/>
    <p:sldId id="298" r:id="rId31"/>
    <p:sldId id="299" r:id="rId32"/>
    <p:sldId id="294" r:id="rId33"/>
    <p:sldId id="302" r:id="rId34"/>
    <p:sldId id="303" r:id="rId35"/>
    <p:sldId id="304" r:id="rId36"/>
    <p:sldId id="305" r:id="rId37"/>
    <p:sldId id="306" r:id="rId38"/>
    <p:sldId id="291" r:id="rId39"/>
    <p:sldId id="307" r:id="rId40"/>
    <p:sldId id="308" r:id="rId41"/>
    <p:sldId id="292" r:id="rId42"/>
    <p:sldId id="309" r:id="rId43"/>
    <p:sldId id="310" r:id="rId44"/>
    <p:sldId id="26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2069B5-79FD-418D-B6B1-F2ADCCC8403E}">
          <p14:sldIdLst>
            <p14:sldId id="256"/>
            <p14:sldId id="312"/>
            <p14:sldId id="259"/>
            <p14:sldId id="263"/>
            <p14:sldId id="262"/>
            <p14:sldId id="289"/>
            <p14:sldId id="265"/>
            <p14:sldId id="264"/>
            <p14:sldId id="270"/>
            <p14:sldId id="271"/>
            <p14:sldId id="269"/>
            <p14:sldId id="274"/>
            <p14:sldId id="272"/>
            <p14:sldId id="275"/>
            <p14:sldId id="285"/>
            <p14:sldId id="286"/>
            <p14:sldId id="287"/>
            <p14:sldId id="288"/>
            <p14:sldId id="276"/>
            <p14:sldId id="283"/>
            <p14:sldId id="296"/>
            <p14:sldId id="284"/>
            <p14:sldId id="297"/>
            <p14:sldId id="278"/>
            <p14:sldId id="282"/>
            <p14:sldId id="290"/>
            <p14:sldId id="280"/>
            <p14:sldId id="311"/>
            <p14:sldId id="293"/>
            <p14:sldId id="298"/>
            <p14:sldId id="299"/>
            <p14:sldId id="294"/>
            <p14:sldId id="302"/>
            <p14:sldId id="303"/>
            <p14:sldId id="304"/>
            <p14:sldId id="305"/>
            <p14:sldId id="306"/>
            <p14:sldId id="291"/>
            <p14:sldId id="307"/>
            <p14:sldId id="308"/>
            <p14:sldId id="292"/>
            <p14:sldId id="309"/>
            <p14:sldId id="310"/>
            <p14:sldId id="266"/>
          </p14:sldIdLst>
        </p14:section>
        <p14:section name="Extra" id="{326AA4A9-BB8D-443F-BDF8-33830EAE41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49" d="100"/>
          <a:sy n="149" d="100"/>
        </p:scale>
        <p:origin x="58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0BE4-DCDE-4560-9C87-C63AC781DE04}" type="datetimeFigureOut">
              <a:rPr lang="en-CA" smtClean="0"/>
              <a:t>2025-10-28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31591-3019-4E12-8844-3E626E9F68D7}" type="slidenum">
              <a:rPr lang="en-CA" smtClean="0"/>
              <a:t>‹#›</a:t>
            </a:fld>
            <a:endParaRPr lang="en-CA"/>
          </a:p>
        </p:txBody>
      </p:sp>
    </p:spTree>
    <p:extLst>
      <p:ext uri="{BB962C8B-B14F-4D97-AF65-F5344CB8AC3E}">
        <p14:creationId xmlns:p14="http://schemas.microsoft.com/office/powerpoint/2010/main" val="25013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8</a:t>
            </a:fld>
            <a:endParaRPr lang="en-CA"/>
          </a:p>
        </p:txBody>
      </p:sp>
    </p:spTree>
    <p:extLst>
      <p:ext uri="{BB962C8B-B14F-4D97-AF65-F5344CB8AC3E}">
        <p14:creationId xmlns:p14="http://schemas.microsoft.com/office/powerpoint/2010/main" val="7603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40</a:t>
            </a:fld>
            <a:endParaRPr lang="en-CA"/>
          </a:p>
        </p:txBody>
      </p:sp>
    </p:spTree>
    <p:extLst>
      <p:ext uri="{BB962C8B-B14F-4D97-AF65-F5344CB8AC3E}">
        <p14:creationId xmlns:p14="http://schemas.microsoft.com/office/powerpoint/2010/main" val="57290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2404-D805-B456-08D2-7F5A1189DF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46805-329F-88EF-FB94-B7B18247E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CA80A-8414-D9A8-DC47-D0C9EF1E7874}"/>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6828588A-719E-8064-2E1F-20DBC10502DD}"/>
              </a:ext>
            </a:extLst>
          </p:cNvPr>
          <p:cNvSpPr>
            <a:spLocks noGrp="1"/>
          </p:cNvSpPr>
          <p:nvPr>
            <p:ph type="sldNum" sz="quarter" idx="5"/>
          </p:nvPr>
        </p:nvSpPr>
        <p:spPr/>
        <p:txBody>
          <a:bodyPr/>
          <a:lstStyle/>
          <a:p>
            <a:fld id="{8E931591-3019-4E12-8844-3E626E9F68D7}" type="slidenum">
              <a:rPr lang="en-CA" smtClean="0"/>
              <a:t>9</a:t>
            </a:fld>
            <a:endParaRPr lang="en-CA"/>
          </a:p>
        </p:txBody>
      </p:sp>
    </p:spTree>
    <p:extLst>
      <p:ext uri="{BB962C8B-B14F-4D97-AF65-F5344CB8AC3E}">
        <p14:creationId xmlns:p14="http://schemas.microsoft.com/office/powerpoint/2010/main" val="210972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2A4D-B0BC-A27C-EB61-C460600E8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3225-0834-3159-D825-8B3E2CFB3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BEDF4-5048-E52B-5CCE-6CE044512EA2}"/>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CDCD98CB-20C7-03AA-A39D-32E3808E364D}"/>
              </a:ext>
            </a:extLst>
          </p:cNvPr>
          <p:cNvSpPr>
            <a:spLocks noGrp="1"/>
          </p:cNvSpPr>
          <p:nvPr>
            <p:ph type="sldNum" sz="quarter" idx="5"/>
          </p:nvPr>
        </p:nvSpPr>
        <p:spPr/>
        <p:txBody>
          <a:bodyPr/>
          <a:lstStyle/>
          <a:p>
            <a:fld id="{8E931591-3019-4E12-8844-3E626E9F68D7}" type="slidenum">
              <a:rPr lang="en-CA" smtClean="0"/>
              <a:t>10</a:t>
            </a:fld>
            <a:endParaRPr lang="en-CA"/>
          </a:p>
        </p:txBody>
      </p:sp>
    </p:spTree>
    <p:extLst>
      <p:ext uri="{BB962C8B-B14F-4D97-AF65-F5344CB8AC3E}">
        <p14:creationId xmlns:p14="http://schemas.microsoft.com/office/powerpoint/2010/main" val="17039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8A5AD-0D00-7938-F5C1-B3BF0492B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2950F-0FEA-3438-16E3-CE8DCA076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968EB-A452-8604-218B-7D647628DC01}"/>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75BECB46-F3F1-DE54-A48E-D9895E62474D}"/>
              </a:ext>
            </a:extLst>
          </p:cNvPr>
          <p:cNvSpPr>
            <a:spLocks noGrp="1"/>
          </p:cNvSpPr>
          <p:nvPr>
            <p:ph type="sldNum" sz="quarter" idx="5"/>
          </p:nvPr>
        </p:nvSpPr>
        <p:spPr/>
        <p:txBody>
          <a:bodyPr/>
          <a:lstStyle/>
          <a:p>
            <a:fld id="{8E931591-3019-4E12-8844-3E626E9F68D7}" type="slidenum">
              <a:rPr lang="en-CA" smtClean="0"/>
              <a:t>11</a:t>
            </a:fld>
            <a:endParaRPr lang="en-CA"/>
          </a:p>
        </p:txBody>
      </p:sp>
    </p:spTree>
    <p:extLst>
      <p:ext uri="{BB962C8B-B14F-4D97-AF65-F5344CB8AC3E}">
        <p14:creationId xmlns:p14="http://schemas.microsoft.com/office/powerpoint/2010/main" val="177376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FF64-4531-370C-667F-5BC143BE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E3637-C90C-5044-12C0-E2232D0C6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54D47-5CF0-8602-D233-D4B6DAAEE94D}"/>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910E7126-C7F5-28B5-6DB8-075A5848F4AE}"/>
              </a:ext>
            </a:extLst>
          </p:cNvPr>
          <p:cNvSpPr>
            <a:spLocks noGrp="1"/>
          </p:cNvSpPr>
          <p:nvPr>
            <p:ph type="sldNum" sz="quarter" idx="5"/>
          </p:nvPr>
        </p:nvSpPr>
        <p:spPr/>
        <p:txBody>
          <a:bodyPr/>
          <a:lstStyle/>
          <a:p>
            <a:fld id="{8E931591-3019-4E12-8844-3E626E9F68D7}" type="slidenum">
              <a:rPr lang="en-CA" smtClean="0"/>
              <a:t>12</a:t>
            </a:fld>
            <a:endParaRPr lang="en-CA"/>
          </a:p>
        </p:txBody>
      </p:sp>
    </p:spTree>
    <p:extLst>
      <p:ext uri="{BB962C8B-B14F-4D97-AF65-F5344CB8AC3E}">
        <p14:creationId xmlns:p14="http://schemas.microsoft.com/office/powerpoint/2010/main" val="40411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more towards orders and menus</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14</a:t>
            </a:fld>
            <a:endParaRPr lang="en-CA"/>
          </a:p>
        </p:txBody>
      </p:sp>
    </p:spTree>
    <p:extLst>
      <p:ext uri="{BB962C8B-B14F-4D97-AF65-F5344CB8AC3E}">
        <p14:creationId xmlns:p14="http://schemas.microsoft.com/office/powerpoint/2010/main" val="37347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r>
              <a:rPr lang="en-US" dirty="0" err="1"/>
              <a:t>aws</a:t>
            </a:r>
            <a:r>
              <a:rPr lang="en-US" dirty="0"/>
              <a:t> glue </a:t>
            </a:r>
            <a:r>
              <a:rPr lang="en-US" dirty="0" err="1"/>
              <a:t>dynamicframe</a:t>
            </a:r>
            <a:r>
              <a:rPr lang="en-US" dirty="0"/>
              <a:t> method</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19</a:t>
            </a:fld>
            <a:endParaRPr lang="en-CA"/>
          </a:p>
        </p:txBody>
      </p:sp>
    </p:spTree>
    <p:extLst>
      <p:ext uri="{BB962C8B-B14F-4D97-AF65-F5344CB8AC3E}">
        <p14:creationId xmlns:p14="http://schemas.microsoft.com/office/powerpoint/2010/main" val="89116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contender </a:t>
            </a:r>
            <a:r>
              <a:rPr lang="en-US" dirty="0" err="1"/>
              <a:t>aws</a:t>
            </a:r>
            <a:r>
              <a:rPr lang="en-US" dirty="0"/>
              <a:t> transfer family directly to S3 bucket</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24</a:t>
            </a:fld>
            <a:endParaRPr lang="en-CA"/>
          </a:p>
        </p:txBody>
      </p:sp>
    </p:spTree>
    <p:extLst>
      <p:ext uri="{BB962C8B-B14F-4D97-AF65-F5344CB8AC3E}">
        <p14:creationId xmlns:p14="http://schemas.microsoft.com/office/powerpoint/2010/main" val="381754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vs code</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27</a:t>
            </a:fld>
            <a:endParaRPr lang="en-CA"/>
          </a:p>
        </p:txBody>
      </p:sp>
    </p:spTree>
    <p:extLst>
      <p:ext uri="{BB962C8B-B14F-4D97-AF65-F5344CB8AC3E}">
        <p14:creationId xmlns:p14="http://schemas.microsoft.com/office/powerpoint/2010/main" val="96194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2025-10-28</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8873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2025-10-28</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75084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2025-10-28</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37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2025-10-28</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68512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2025-10-28</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300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2025-10-28</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96154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2025-10-28</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101511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2025-10-28</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2752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2025-10-28</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56232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2025-10-28</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1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0E8A1-E103-41F3-B59E-BB94ABD93300}" type="datetimeFigureOut">
              <a:rPr lang="en-CA" smtClean="0"/>
              <a:t>2025-10-28</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20005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0E8A1-E103-41F3-B59E-BB94ABD93300}" type="datetimeFigureOut">
              <a:rPr lang="en-CA" smtClean="0"/>
              <a:t>2025-10-28</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75925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0E8A1-E103-41F3-B59E-BB94ABD93300}" type="datetimeFigureOut">
              <a:rPr lang="en-CA" smtClean="0"/>
              <a:t>2025-10-28</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05035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0E8A1-E103-41F3-B59E-BB94ABD93300}" type="datetimeFigureOut">
              <a:rPr lang="en-CA" smtClean="0"/>
              <a:t>2025-10-28</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8911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2025-10-28</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22181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2025-10-28</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436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D0E8A1-E103-41F3-B59E-BB94ABD93300}" type="datetimeFigureOut">
              <a:rPr lang="en-CA" smtClean="0"/>
              <a:t>2025-10-28</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99BCA6-AC2B-41F4-B77B-926FEA6D3243}" type="slidenum">
              <a:rPr lang="en-CA" smtClean="0"/>
              <a:t>‹#›</a:t>
            </a:fld>
            <a:endParaRPr lang="en-CA"/>
          </a:p>
        </p:txBody>
      </p:sp>
    </p:spTree>
    <p:extLst>
      <p:ext uri="{BB962C8B-B14F-4D97-AF65-F5344CB8AC3E}">
        <p14:creationId xmlns:p14="http://schemas.microsoft.com/office/powerpoint/2010/main" val="148559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ealdash_csv@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A06E-583F-7C82-D2CD-AA8E9824E0AC}"/>
              </a:ext>
            </a:extLst>
          </p:cNvPr>
          <p:cNvSpPr>
            <a:spLocks noGrp="1"/>
          </p:cNvSpPr>
          <p:nvPr>
            <p:ph type="ctrTitle"/>
          </p:nvPr>
        </p:nvSpPr>
        <p:spPr/>
        <p:txBody>
          <a:bodyPr/>
          <a:lstStyle/>
          <a:p>
            <a:r>
              <a:rPr lang="en-US" dirty="0" err="1"/>
              <a:t>InsightEats</a:t>
            </a:r>
            <a:r>
              <a:rPr lang="en-US" dirty="0"/>
              <a:t> Case Study </a:t>
            </a:r>
            <a:endParaRPr lang="en-CA" dirty="0"/>
          </a:p>
        </p:txBody>
      </p:sp>
      <p:sp>
        <p:nvSpPr>
          <p:cNvPr id="3" name="Subtitle 2">
            <a:extLst>
              <a:ext uri="{FF2B5EF4-FFF2-40B4-BE49-F238E27FC236}">
                <a16:creationId xmlns:a16="http://schemas.microsoft.com/office/drawing/2014/main" id="{FD5D75FE-2393-445C-F758-B11D6A3D2264}"/>
              </a:ext>
            </a:extLst>
          </p:cNvPr>
          <p:cNvSpPr>
            <a:spLocks noGrp="1"/>
          </p:cNvSpPr>
          <p:nvPr>
            <p:ph type="subTitle" idx="1"/>
          </p:nvPr>
        </p:nvSpPr>
        <p:spPr/>
        <p:txBody>
          <a:bodyPr/>
          <a:lstStyle/>
          <a:p>
            <a:r>
              <a:rPr lang="en-US" dirty="0"/>
              <a:t>By: Gabriel</a:t>
            </a:r>
            <a:r>
              <a:rPr lang="en-CA" dirty="0"/>
              <a:t> Chan</a:t>
            </a:r>
          </a:p>
          <a:p>
            <a:r>
              <a:rPr lang="en-CA" dirty="0"/>
              <a:t>Oct 30, 2025</a:t>
            </a:r>
            <a:endParaRPr lang="en-US" dirty="0"/>
          </a:p>
        </p:txBody>
      </p:sp>
    </p:spTree>
    <p:extLst>
      <p:ext uri="{BB962C8B-B14F-4D97-AF65-F5344CB8AC3E}">
        <p14:creationId xmlns:p14="http://schemas.microsoft.com/office/powerpoint/2010/main" val="116793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37D3D-CCA7-3CC2-4616-47B109A57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ACC89-B64D-F375-ED59-FAEC1A1C9DF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endParaRPr lang="en-US" dirty="0"/>
          </a:p>
        </p:txBody>
      </p:sp>
      <p:graphicFrame>
        <p:nvGraphicFramePr>
          <p:cNvPr id="4" name="Content Placeholder 3">
            <a:extLst>
              <a:ext uri="{FF2B5EF4-FFF2-40B4-BE49-F238E27FC236}">
                <a16:creationId xmlns:a16="http://schemas.microsoft.com/office/drawing/2014/main" id="{74296390-F33F-519C-0035-633044DB7B09}"/>
              </a:ext>
            </a:extLst>
          </p:cNvPr>
          <p:cNvGraphicFramePr>
            <a:graphicFrameLocks noGrp="1"/>
          </p:cNvGraphicFramePr>
          <p:nvPr>
            <p:ph idx="1"/>
            <p:extLst>
              <p:ext uri="{D42A27DB-BD31-4B8C-83A1-F6EECF244321}">
                <p14:modId xmlns:p14="http://schemas.microsoft.com/office/powerpoint/2010/main" val="1074130949"/>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a:t>Meal Dash</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a:hlinkClick r:id="rId3"/>
                        </a:rPr>
                        <a:t>Mealdash_csv@gmail.com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Daily</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CSV + YAML files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SFTP </a:t>
                      </a:r>
                      <a:r>
                        <a:rPr lang="en-US" sz="1050" dirty="0" err="1"/>
                        <a:t>passwordless</a:t>
                      </a:r>
                      <a:r>
                        <a:rPr lang="en-US" sz="1050" dirty="0"/>
                        <a:t> or username/password auth</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Next slide</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81376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BEE7-8E81-D78D-B709-89FDE44DA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7EBFE-F0AC-DEFF-FBDF-08BDCF8D7E4F}"/>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a:t>
            </a:r>
            <a:r>
              <a:rPr lang="en-US" dirty="0" err="1"/>
              <a:t>Cont</a:t>
            </a:r>
            <a:endParaRPr lang="en-US" dirty="0"/>
          </a:p>
        </p:txBody>
      </p:sp>
      <p:sp>
        <p:nvSpPr>
          <p:cNvPr id="5" name="Content Placeholder 4">
            <a:extLst>
              <a:ext uri="{FF2B5EF4-FFF2-40B4-BE49-F238E27FC236}">
                <a16:creationId xmlns:a16="http://schemas.microsoft.com/office/drawing/2014/main" id="{019AA2C6-E909-226F-5952-67B7512DFE7B}"/>
              </a:ext>
            </a:extLst>
          </p:cNvPr>
          <p:cNvSpPr>
            <a:spLocks noGrp="1"/>
          </p:cNvSpPr>
          <p:nvPr>
            <p:ph idx="1"/>
          </p:nvPr>
        </p:nvSpPr>
        <p:spPr>
          <a:xfrm>
            <a:off x="2406332" y="1937936"/>
            <a:ext cx="8915400" cy="3777622"/>
          </a:xfrm>
        </p:spPr>
        <p:txBody>
          <a:bodyPr>
            <a:normAutofit fontScale="25000" lnSpcReduction="20000"/>
          </a:bodyPr>
          <a:lstStyle/>
          <a:p>
            <a:pPr marL="0" indent="0">
              <a:buNone/>
            </a:pPr>
            <a:r>
              <a:rPr lang="en-CA" dirty="0"/>
              <a:t>{</a:t>
            </a:r>
          </a:p>
          <a:p>
            <a:pPr marL="0" indent="0">
              <a:buNone/>
            </a:pPr>
            <a:r>
              <a:rPr lang="en-CA" dirty="0"/>
              <a:t>  "</a:t>
            </a:r>
            <a:r>
              <a:rPr lang="en-CA" dirty="0" err="1"/>
              <a:t>data_source_name</a:t>
            </a:r>
            <a:r>
              <a:rPr lang="en-CA" dirty="0"/>
              <a:t>": "</a:t>
            </a:r>
            <a:r>
              <a:rPr lang="en-CA" dirty="0" err="1"/>
              <a:t>MealDash</a:t>
            </a:r>
            <a:r>
              <a:rPr lang="en-CA" dirty="0"/>
              <a:t>",</a:t>
            </a:r>
          </a:p>
          <a:p>
            <a:pPr marL="0" indent="0">
              <a:buNone/>
            </a:pPr>
            <a:r>
              <a:rPr lang="en-CA" dirty="0"/>
              <a:t>  "</a:t>
            </a:r>
            <a:r>
              <a:rPr lang="en-CA" dirty="0" err="1"/>
              <a:t>data_owner</a:t>
            </a:r>
            <a:r>
              <a:rPr lang="en-CA" dirty="0"/>
              <a:t>": "mealdash_csv@gmail.com",</a:t>
            </a:r>
          </a:p>
          <a:p>
            <a:pPr marL="0" indent="0">
              <a:buNone/>
            </a:pPr>
            <a:r>
              <a:rPr lang="en-CA" dirty="0"/>
              <a:t>  "</a:t>
            </a:r>
            <a:r>
              <a:rPr lang="en-CA" dirty="0" err="1"/>
              <a:t>contract_version</a:t>
            </a:r>
            <a:r>
              <a:rPr lang="en-CA" dirty="0"/>
              <a:t>": "v1.0",</a:t>
            </a:r>
          </a:p>
          <a:p>
            <a:pPr marL="0" indent="0">
              <a:buNone/>
            </a:pPr>
            <a:r>
              <a:rPr lang="en-CA" dirty="0"/>
              <a:t>  "</a:t>
            </a:r>
            <a:r>
              <a:rPr lang="en-CA" dirty="0" err="1"/>
              <a:t>effective_date</a:t>
            </a:r>
            <a:r>
              <a:rPr lang="en-CA" dirty="0"/>
              <a:t>": "2025-10-30",</a:t>
            </a:r>
          </a:p>
          <a:p>
            <a:pPr marL="0" indent="0">
              <a:buNone/>
            </a:pPr>
            <a:r>
              <a:rPr lang="en-CA" dirty="0"/>
              <a:t>  "</a:t>
            </a:r>
            <a:r>
              <a:rPr lang="en-CA" dirty="0" err="1"/>
              <a:t>data_refresh_frequency</a:t>
            </a:r>
            <a:r>
              <a:rPr lang="en-CA" dirty="0"/>
              <a:t>": "daily",</a:t>
            </a:r>
          </a:p>
          <a:p>
            <a:pPr marL="0" indent="0">
              <a:buNone/>
            </a:pPr>
            <a:r>
              <a:rPr lang="en-CA" dirty="0"/>
              <a:t>  "</a:t>
            </a:r>
            <a:r>
              <a:rPr lang="en-CA" dirty="0" err="1"/>
              <a:t>delivery_method</a:t>
            </a:r>
            <a:r>
              <a:rPr lang="en-CA" dirty="0"/>
              <a:t>": "CSV + YAML files",</a:t>
            </a:r>
          </a:p>
          <a:p>
            <a:pPr marL="0" indent="0">
              <a:buNone/>
            </a:pPr>
            <a:r>
              <a:rPr lang="en-CA" dirty="0"/>
              <a:t>  "</a:t>
            </a:r>
            <a:r>
              <a:rPr lang="en-CA" dirty="0" err="1"/>
              <a:t>connection_information</a:t>
            </a:r>
            <a:r>
              <a:rPr lang="en-CA" dirty="0"/>
              <a:t>": {</a:t>
            </a:r>
          </a:p>
          <a:p>
            <a:pPr marL="0" indent="0">
              <a:buNone/>
            </a:pPr>
            <a:r>
              <a:rPr lang="en-CA" dirty="0"/>
              <a:t>    "protocol": "SFTP",</a:t>
            </a:r>
          </a:p>
          <a:p>
            <a:pPr marL="0" indent="0">
              <a:buNone/>
            </a:pPr>
            <a:r>
              <a:rPr lang="en-CA" dirty="0"/>
              <a:t>    "</a:t>
            </a:r>
            <a:r>
              <a:rPr lang="en-CA" dirty="0" err="1"/>
              <a:t>authentication_methods</a:t>
            </a:r>
            <a:r>
              <a:rPr lang="en-CA" dirty="0"/>
              <a:t>": ["</a:t>
            </a:r>
            <a:r>
              <a:rPr lang="en-CA" dirty="0" err="1"/>
              <a:t>passwordless</a:t>
            </a:r>
            <a:r>
              <a:rPr lang="en-CA" dirty="0"/>
              <a:t>", "</a:t>
            </a:r>
            <a:r>
              <a:rPr lang="en-CA" dirty="0" err="1"/>
              <a:t>username_password</a:t>
            </a:r>
            <a:r>
              <a:rPr lang="en-CA" dirty="0"/>
              <a:t>"],</a:t>
            </a:r>
          </a:p>
          <a:p>
            <a:pPr marL="0" indent="0">
              <a:buNone/>
            </a:pPr>
            <a:r>
              <a:rPr lang="en-CA" dirty="0"/>
              <a:t>    "notes": "Preferred method: SSH key-based (</a:t>
            </a:r>
            <a:r>
              <a:rPr lang="en-CA" dirty="0" err="1"/>
              <a:t>passwordless</a:t>
            </a:r>
            <a:r>
              <a:rPr lang="en-CA" dirty="0"/>
              <a:t>).",</a:t>
            </a:r>
          </a:p>
          <a:p>
            <a:pPr marL="0" indent="0">
              <a:buNone/>
            </a:pPr>
            <a:r>
              <a:rPr lang="en-CA" dirty="0"/>
              <a:t>    "host": "sftp.mealdash.com",</a:t>
            </a:r>
          </a:p>
          <a:p>
            <a:pPr marL="0" indent="0">
              <a:buNone/>
            </a:pPr>
            <a:r>
              <a:rPr lang="en-CA" dirty="0"/>
              <a:t>    "username": "</a:t>
            </a:r>
            <a:r>
              <a:rPr lang="en-CA" dirty="0" err="1"/>
              <a:t>ftp_user</a:t>
            </a:r>
            <a:r>
              <a:rPr lang="en-CA" dirty="0"/>
              <a:t>",</a:t>
            </a:r>
          </a:p>
          <a:p>
            <a:pPr marL="0" indent="0">
              <a:buNone/>
            </a:pPr>
            <a:r>
              <a:rPr lang="en-CA" dirty="0"/>
              <a:t>    "</a:t>
            </a:r>
            <a:r>
              <a:rPr lang="en-CA" dirty="0" err="1"/>
              <a:t>password_secret_name</a:t>
            </a:r>
            <a:r>
              <a:rPr lang="en-CA" dirty="0"/>
              <a:t>": "ftp-password-secret",</a:t>
            </a:r>
          </a:p>
          <a:p>
            <a:pPr marL="0" indent="0">
              <a:buNone/>
            </a:pPr>
            <a:r>
              <a:rPr lang="en-CA" dirty="0"/>
              <a:t>    "</a:t>
            </a:r>
            <a:r>
              <a:rPr lang="en-CA" dirty="0" err="1"/>
              <a:t>file_path</a:t>
            </a:r>
            <a:r>
              <a:rPr lang="en-CA" dirty="0"/>
              <a:t>": "/path/to/data.csv",</a:t>
            </a:r>
          </a:p>
          <a:p>
            <a:pPr marL="0" indent="0">
              <a:buNone/>
            </a:pPr>
            <a:r>
              <a:rPr lang="en-CA" dirty="0"/>
              <a:t>    "s3_destination": "s3://my-bucket/</a:t>
            </a:r>
            <a:r>
              <a:rPr lang="en-CA" dirty="0" err="1"/>
              <a:t>ftp_data</a:t>
            </a:r>
            <a:r>
              <a:rPr lang="en-CA" dirty="0"/>
              <a:t>/"</a:t>
            </a:r>
          </a:p>
          <a:p>
            <a:pPr marL="0" indent="0">
              <a:buNone/>
            </a:pPr>
            <a:r>
              <a:rPr lang="en-CA" dirty="0"/>
              <a:t>  },</a:t>
            </a:r>
          </a:p>
          <a:p>
            <a:pPr marL="0" indent="0">
              <a:buNone/>
            </a:pPr>
            <a:r>
              <a:rPr lang="en-CA" dirty="0"/>
              <a:t>  "</a:t>
            </a:r>
            <a:r>
              <a:rPr lang="en-CA" dirty="0" err="1"/>
              <a:t>data_schema_reference</a:t>
            </a:r>
            <a:r>
              <a:rPr lang="en-CA" dirty="0"/>
              <a:t>": "mealdash_schema_v1.json",</a:t>
            </a:r>
          </a:p>
          <a:p>
            <a:pPr marL="0" indent="0">
              <a:buNone/>
            </a:pPr>
            <a:r>
              <a:rPr lang="en-CA" dirty="0"/>
              <a:t>  "description": "Daily delivery of </a:t>
            </a:r>
            <a:r>
              <a:rPr lang="en-CA" dirty="0" err="1"/>
              <a:t>MealDash</a:t>
            </a:r>
            <a:r>
              <a:rPr lang="en-CA" dirty="0"/>
              <a:t> order, revenue, feedback, and menu data to </a:t>
            </a:r>
            <a:r>
              <a:rPr lang="en-CA" dirty="0" err="1"/>
              <a:t>InsightEats</a:t>
            </a:r>
            <a:r>
              <a:rPr lang="en-CA" dirty="0"/>
              <a:t>. Delivered via secure SFTP as CSV and YAML metadata files."</a:t>
            </a:r>
          </a:p>
          <a:p>
            <a:pPr marL="0" indent="0">
              <a:buNone/>
            </a:pPr>
            <a:r>
              <a:rPr lang="en-CA" dirty="0"/>
              <a:t>}</a:t>
            </a:r>
          </a:p>
        </p:txBody>
      </p:sp>
    </p:spTree>
    <p:extLst>
      <p:ext uri="{BB962C8B-B14F-4D97-AF65-F5344CB8AC3E}">
        <p14:creationId xmlns:p14="http://schemas.microsoft.com/office/powerpoint/2010/main" val="333518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AE48-9DD6-4B3E-9466-C5229C1EC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C0B1-1519-2492-2FBD-EADB6C54324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Data Schema</a:t>
            </a:r>
          </a:p>
        </p:txBody>
      </p:sp>
      <p:sp>
        <p:nvSpPr>
          <p:cNvPr id="5" name="Content Placeholder 4">
            <a:extLst>
              <a:ext uri="{FF2B5EF4-FFF2-40B4-BE49-F238E27FC236}">
                <a16:creationId xmlns:a16="http://schemas.microsoft.com/office/drawing/2014/main" id="{968374C2-1A26-F252-F412-4EC49B647AFB}"/>
              </a:ext>
            </a:extLst>
          </p:cNvPr>
          <p:cNvSpPr>
            <a:spLocks noGrp="1"/>
          </p:cNvSpPr>
          <p:nvPr>
            <p:ph idx="1"/>
          </p:nvPr>
        </p:nvSpPr>
        <p:spPr/>
        <p:txBody>
          <a:bodyPr>
            <a:normAutofit fontScale="92500" lnSpcReduction="20000"/>
          </a:bodyPr>
          <a:lstStyle/>
          <a:p>
            <a:pPr marL="0" indent="0">
              <a:buNone/>
            </a:pPr>
            <a:r>
              <a:rPr lang="en-CA" dirty="0"/>
              <a:t>{</a:t>
            </a:r>
          </a:p>
          <a:p>
            <a:pPr marL="0" indent="0">
              <a:buNone/>
            </a:pPr>
            <a:r>
              <a:rPr lang="en-CA" dirty="0"/>
              <a:t>  "orders": [</a:t>
            </a:r>
          </a:p>
          <a:p>
            <a:pPr marL="0" indent="0">
              <a:buNone/>
            </a:pPr>
            <a:r>
              <a:rPr lang="en-CA" dirty="0"/>
              <a:t>    { "name": "</a:t>
            </a:r>
            <a:r>
              <a:rPr lang="en-CA" dirty="0" err="1"/>
              <a:t>order_id</a:t>
            </a:r>
            <a:r>
              <a:rPr lang="en-CA" dirty="0"/>
              <a:t>", "datatype": "</a:t>
            </a:r>
            <a:r>
              <a:rPr lang="en-CA" dirty="0" err="1"/>
              <a:t>bigint</a:t>
            </a:r>
            <a:r>
              <a:rPr lang="en-CA" dirty="0"/>
              <a:t>", "required": true },</a:t>
            </a:r>
          </a:p>
          <a:p>
            <a:pPr marL="0" indent="0">
              <a:buNone/>
            </a:pPr>
            <a:r>
              <a:rPr lang="en-CA" dirty="0"/>
              <a:t>    { "name": "</a:t>
            </a:r>
            <a:r>
              <a:rPr lang="en-CA" dirty="0" err="1"/>
              <a:t>menu_id</a:t>
            </a:r>
            <a:r>
              <a:rPr lang="en-CA" dirty="0"/>
              <a:t>", "datatype": "</a:t>
            </a:r>
            <a:r>
              <a:rPr lang="en-CA" dirty="0" err="1"/>
              <a:t>bigint</a:t>
            </a:r>
            <a:r>
              <a:rPr lang="en-CA" dirty="0"/>
              <a:t>", "required": true },</a:t>
            </a:r>
          </a:p>
          <a:p>
            <a:pPr marL="0" indent="0">
              <a:buNone/>
            </a:pPr>
            <a:r>
              <a:rPr lang="en-CA" dirty="0"/>
              <a:t>    { "name": "</a:t>
            </a:r>
            <a:r>
              <a:rPr lang="en-CA" dirty="0" err="1"/>
              <a:t>revenue_id</a:t>
            </a:r>
            <a:r>
              <a:rPr lang="en-CA" dirty="0"/>
              <a:t>", "datatype": "</a:t>
            </a:r>
            <a:r>
              <a:rPr lang="en-CA" dirty="0" err="1"/>
              <a:t>bigint</a:t>
            </a:r>
            <a:r>
              <a:rPr lang="en-CA" dirty="0"/>
              <a:t>", "required": true },</a:t>
            </a:r>
          </a:p>
          <a:p>
            <a:pPr marL="0" indent="0">
              <a:buNone/>
            </a:pPr>
            <a:r>
              <a:rPr lang="en-CA" dirty="0"/>
              <a:t>    { "name": "quantity", "datatype": "integer", "required": true },</a:t>
            </a:r>
          </a:p>
          <a:p>
            <a:pPr marL="0" indent="0">
              <a:buNone/>
            </a:pPr>
            <a:r>
              <a:rPr lang="en-CA" dirty="0"/>
              <a:t>    { "name": "price", "datatype": "double", "required": true },</a:t>
            </a:r>
          </a:p>
          <a:p>
            <a:pPr marL="0" indent="0">
              <a:buNone/>
            </a:pPr>
            <a:r>
              <a:rPr lang="en-CA" dirty="0"/>
              <a:t>    { "name": "</a:t>
            </a:r>
            <a:r>
              <a:rPr lang="en-CA" dirty="0" err="1"/>
              <a:t>promotion_id</a:t>
            </a:r>
            <a:r>
              <a:rPr lang="en-CA" dirty="0"/>
              <a:t>", "datatype": "</a:t>
            </a:r>
            <a:r>
              <a:rPr lang="en-CA" dirty="0" err="1"/>
              <a:t>bigint</a:t>
            </a:r>
            <a:r>
              <a:rPr lang="en-CA" dirty="0"/>
              <a:t>", "required": false }</a:t>
            </a:r>
          </a:p>
          <a:p>
            <a:pPr marL="0" indent="0">
              <a:buNone/>
            </a:pPr>
            <a:r>
              <a:rPr lang="en-CA" dirty="0"/>
              <a:t>  ]</a:t>
            </a:r>
          </a:p>
          <a:p>
            <a:pPr marL="0" indent="0">
              <a:buNone/>
            </a:pPr>
            <a:r>
              <a:rPr lang="en-CA" dirty="0"/>
              <a:t>}</a:t>
            </a:r>
            <a:br>
              <a:rPr lang="en-CA" dirty="0"/>
            </a:br>
            <a:endParaRPr lang="en-CA" dirty="0"/>
          </a:p>
        </p:txBody>
      </p:sp>
    </p:spTree>
    <p:extLst>
      <p:ext uri="{BB962C8B-B14F-4D97-AF65-F5344CB8AC3E}">
        <p14:creationId xmlns:p14="http://schemas.microsoft.com/office/powerpoint/2010/main" val="255035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5DA-8F87-925B-5856-2F4C3B2B7CA0}"/>
              </a:ext>
            </a:extLst>
          </p:cNvPr>
          <p:cNvSpPr>
            <a:spLocks noGrp="1"/>
          </p:cNvSpPr>
          <p:nvPr>
            <p:ph type="title"/>
          </p:nvPr>
        </p:nvSpPr>
        <p:spPr/>
        <p:txBody>
          <a:bodyPr/>
          <a:lstStyle/>
          <a:p>
            <a:r>
              <a:rPr lang="en-US" dirty="0"/>
              <a:t>Data Modelling</a:t>
            </a:r>
            <a:endParaRPr lang="en-CA" dirty="0"/>
          </a:p>
        </p:txBody>
      </p:sp>
      <p:sp>
        <p:nvSpPr>
          <p:cNvPr id="3" name="Content Placeholder 2">
            <a:extLst>
              <a:ext uri="{FF2B5EF4-FFF2-40B4-BE49-F238E27FC236}">
                <a16:creationId xmlns:a16="http://schemas.microsoft.com/office/drawing/2014/main" id="{A7DC70FC-C974-5973-78D7-AAFFCAFE1EC2}"/>
              </a:ext>
            </a:extLst>
          </p:cNvPr>
          <p:cNvSpPr>
            <a:spLocks noGrp="1"/>
          </p:cNvSpPr>
          <p:nvPr>
            <p:ph idx="1"/>
          </p:nvPr>
        </p:nvSpPr>
        <p:spPr/>
        <p:txBody>
          <a:bodyPr/>
          <a:lstStyle/>
          <a:p>
            <a:r>
              <a:rPr lang="en-US" dirty="0" err="1"/>
              <a:t>QuickBite</a:t>
            </a:r>
            <a:endParaRPr lang="en-US" dirty="0"/>
          </a:p>
          <a:p>
            <a:pPr lvl="1"/>
            <a:r>
              <a:rPr lang="en-US" dirty="0"/>
              <a:t>Orders, deliveries, customer actions, frequent menu updates</a:t>
            </a:r>
            <a:endParaRPr lang="en-CA" dirty="0"/>
          </a:p>
          <a:p>
            <a:r>
              <a:rPr lang="en-CA" dirty="0" err="1"/>
              <a:t>MealDash</a:t>
            </a:r>
            <a:endParaRPr lang="en-CA" dirty="0"/>
          </a:p>
          <a:p>
            <a:pPr lvl="1"/>
            <a:r>
              <a:rPr lang="en-CA" dirty="0"/>
              <a:t>Revenue, transactions, customer feedback, menu data</a:t>
            </a:r>
          </a:p>
          <a:p>
            <a:r>
              <a:rPr lang="en-CA" dirty="0" err="1"/>
              <a:t>FoodNow</a:t>
            </a:r>
            <a:endParaRPr lang="en-CA" dirty="0"/>
          </a:p>
          <a:p>
            <a:pPr lvl="1"/>
            <a:r>
              <a:rPr lang="en-CA" dirty="0"/>
              <a:t>Driver statuses, delivery tracking, promotions</a:t>
            </a:r>
          </a:p>
          <a:p>
            <a:pPr lvl="1"/>
            <a:endParaRPr lang="en-CA" dirty="0"/>
          </a:p>
          <a:p>
            <a:r>
              <a:rPr lang="en-CA" dirty="0"/>
              <a:t>Assumption: All courier platforms need to have some sort of customer information, transaction/revenue information, menu information, delivery tracking, restaurant and promotions to function.</a:t>
            </a:r>
          </a:p>
        </p:txBody>
      </p:sp>
    </p:spTree>
    <p:extLst>
      <p:ext uri="{BB962C8B-B14F-4D97-AF65-F5344CB8AC3E}">
        <p14:creationId xmlns:p14="http://schemas.microsoft.com/office/powerpoint/2010/main" val="378604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4D96-F3C7-F10C-FB39-96BFA66C8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F27-34B4-7820-1CF3-32A82D49574F}"/>
              </a:ext>
            </a:extLst>
          </p:cNvPr>
          <p:cNvSpPr>
            <a:spLocks noGrp="1"/>
          </p:cNvSpPr>
          <p:nvPr>
            <p:ph type="title"/>
          </p:nvPr>
        </p:nvSpPr>
        <p:spPr/>
        <p:txBody>
          <a:bodyPr/>
          <a:lstStyle/>
          <a:p>
            <a:r>
              <a:rPr lang="en-US" dirty="0"/>
              <a:t>Data Modelling - Tables</a:t>
            </a:r>
            <a:endParaRPr lang="en-CA" dirty="0"/>
          </a:p>
        </p:txBody>
      </p:sp>
      <p:pic>
        <p:nvPicPr>
          <p:cNvPr id="4" name="Picture 3">
            <a:extLst>
              <a:ext uri="{FF2B5EF4-FFF2-40B4-BE49-F238E27FC236}">
                <a16:creationId xmlns:a16="http://schemas.microsoft.com/office/drawing/2014/main" id="{A4F6938C-1412-BF99-03D1-6A9487B1EDF7}"/>
              </a:ext>
            </a:extLst>
          </p:cNvPr>
          <p:cNvPicPr>
            <a:picLocks noChangeAspect="1"/>
          </p:cNvPicPr>
          <p:nvPr/>
        </p:nvPicPr>
        <p:blipFill>
          <a:blip r:embed="rId3"/>
          <a:stretch>
            <a:fillRect/>
          </a:stretch>
        </p:blipFill>
        <p:spPr>
          <a:xfrm>
            <a:off x="2690948" y="1300124"/>
            <a:ext cx="6414091" cy="5231303"/>
          </a:xfrm>
          <a:prstGeom prst="rect">
            <a:avLst/>
          </a:prstGeom>
        </p:spPr>
      </p:pic>
    </p:spTree>
    <p:extLst>
      <p:ext uri="{BB962C8B-B14F-4D97-AF65-F5344CB8AC3E}">
        <p14:creationId xmlns:p14="http://schemas.microsoft.com/office/powerpoint/2010/main" val="121399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0E60-D920-66E6-CBB2-11D4157DCE48}"/>
              </a:ext>
            </a:extLst>
          </p:cNvPr>
          <p:cNvSpPr>
            <a:spLocks noGrp="1"/>
          </p:cNvSpPr>
          <p:nvPr>
            <p:ph type="title"/>
          </p:nvPr>
        </p:nvSpPr>
        <p:spPr>
          <a:xfrm>
            <a:off x="2044285" y="589276"/>
            <a:ext cx="8911687" cy="1280890"/>
          </a:xfrm>
        </p:spPr>
        <p:txBody>
          <a:bodyPr/>
          <a:lstStyle/>
          <a:p>
            <a:r>
              <a:rPr lang="en-US" dirty="0"/>
              <a:t>Order Table</a:t>
            </a:r>
            <a:endParaRPr lang="en-CA" dirty="0"/>
          </a:p>
        </p:txBody>
      </p:sp>
      <p:graphicFrame>
        <p:nvGraphicFramePr>
          <p:cNvPr id="4" name="Content Placeholder 3">
            <a:extLst>
              <a:ext uri="{FF2B5EF4-FFF2-40B4-BE49-F238E27FC236}">
                <a16:creationId xmlns:a16="http://schemas.microsoft.com/office/drawing/2014/main" id="{2E476CDB-6C80-B1A1-6C8A-CC0E45EE39B0}"/>
              </a:ext>
            </a:extLst>
          </p:cNvPr>
          <p:cNvGraphicFramePr>
            <a:graphicFrameLocks noGrp="1"/>
          </p:cNvGraphicFramePr>
          <p:nvPr>
            <p:ph idx="1"/>
            <p:extLst>
              <p:ext uri="{D42A27DB-BD31-4B8C-83A1-F6EECF244321}">
                <p14:modId xmlns:p14="http://schemas.microsoft.com/office/powerpoint/2010/main" val="2691762049"/>
              </p:ext>
            </p:extLst>
          </p:nvPr>
        </p:nvGraphicFramePr>
        <p:xfrm>
          <a:off x="2102562" y="1192710"/>
          <a:ext cx="8654700" cy="5732515"/>
        </p:xfrm>
        <a:graphic>
          <a:graphicData uri="http://schemas.openxmlformats.org/drawingml/2006/table">
            <a:tbl>
              <a:tblPr/>
              <a:tblGrid>
                <a:gridCol w="1757512">
                  <a:extLst>
                    <a:ext uri="{9D8B030D-6E8A-4147-A177-3AD203B41FA5}">
                      <a16:colId xmlns:a16="http://schemas.microsoft.com/office/drawing/2014/main" val="737459955"/>
                    </a:ext>
                  </a:extLst>
                </a:gridCol>
                <a:gridCol w="2070463">
                  <a:extLst>
                    <a:ext uri="{9D8B030D-6E8A-4147-A177-3AD203B41FA5}">
                      <a16:colId xmlns:a16="http://schemas.microsoft.com/office/drawing/2014/main" val="1912293658"/>
                    </a:ext>
                  </a:extLst>
                </a:gridCol>
                <a:gridCol w="4826725">
                  <a:extLst>
                    <a:ext uri="{9D8B030D-6E8A-4147-A177-3AD203B41FA5}">
                      <a16:colId xmlns:a16="http://schemas.microsoft.com/office/drawing/2014/main" val="3892015218"/>
                    </a:ext>
                  </a:extLst>
                </a:gridCol>
              </a:tblGrid>
              <a:tr h="260569">
                <a:tc>
                  <a:txBody>
                    <a:bodyPr/>
                    <a:lstStyle/>
                    <a:p>
                      <a:pPr>
                        <a:buNone/>
                      </a:pPr>
                      <a:r>
                        <a:rPr lang="en-CA" sz="900" b="1" dirty="0"/>
                        <a:t>Name</a:t>
                      </a:r>
                      <a:endParaRPr lang="en-CA" sz="900" dirty="0"/>
                    </a:p>
                  </a:txBody>
                  <a:tcPr marL="65142" marR="65142" marT="32571" marB="32571" anchor="ctr">
                    <a:lnL>
                      <a:noFill/>
                    </a:lnL>
                    <a:lnR>
                      <a:noFill/>
                    </a:lnR>
                    <a:lnT>
                      <a:noFill/>
                    </a:lnT>
                    <a:lnB>
                      <a:noFill/>
                    </a:lnB>
                    <a:noFill/>
                  </a:tcPr>
                </a:tc>
                <a:tc>
                  <a:txBody>
                    <a:bodyPr/>
                    <a:lstStyle/>
                    <a:p>
                      <a:pPr>
                        <a:buNone/>
                      </a:pPr>
                      <a:r>
                        <a:rPr lang="en-CA" sz="900" b="1"/>
                        <a:t>Datatype</a:t>
                      </a:r>
                      <a:endParaRPr lang="en-CA" sz="900"/>
                    </a:p>
                  </a:txBody>
                  <a:tcPr marL="65142" marR="65142" marT="32571" marB="32571" anchor="ctr">
                    <a:lnL>
                      <a:noFill/>
                    </a:lnL>
                    <a:lnR>
                      <a:noFill/>
                    </a:lnR>
                    <a:lnT>
                      <a:noFill/>
                    </a:lnT>
                    <a:lnB>
                      <a:noFill/>
                    </a:lnB>
                    <a:noFill/>
                  </a:tcPr>
                </a:tc>
                <a:tc>
                  <a:txBody>
                    <a:bodyPr/>
                    <a:lstStyle/>
                    <a:p>
                      <a:pPr>
                        <a:buNone/>
                      </a:pPr>
                      <a:r>
                        <a:rPr lang="en-CA" sz="900" b="1"/>
                        <a:t>Description</a:t>
                      </a:r>
                      <a:endParaRPr lang="en-CA" sz="900"/>
                    </a:p>
                  </a:txBody>
                  <a:tcPr marL="65142" marR="65142" marT="32571" marB="32571" anchor="ctr">
                    <a:lnL>
                      <a:noFill/>
                    </a:lnL>
                    <a:lnR>
                      <a:noFill/>
                    </a:lnR>
                    <a:lnT>
                      <a:noFill/>
                    </a:lnT>
                    <a:lnB>
                      <a:noFill/>
                    </a:lnB>
                    <a:noFill/>
                  </a:tcPr>
                </a:tc>
                <a:extLst>
                  <a:ext uri="{0D108BD9-81ED-4DB2-BD59-A6C34878D82A}">
                    <a16:rowId xmlns:a16="http://schemas.microsoft.com/office/drawing/2014/main" val="1012008227"/>
                  </a:ext>
                </a:extLst>
              </a:tr>
              <a:tr h="455996">
                <a:tc>
                  <a:txBody>
                    <a:bodyPr/>
                    <a:lstStyle/>
                    <a:p>
                      <a:pPr>
                        <a:buNone/>
                      </a:pPr>
                      <a:r>
                        <a:rPr lang="en-CA" sz="900" dirty="0" err="1">
                          <a:latin typeface="Courier New" panose="02070309020205020404" pitchFamily="49" charset="0"/>
                        </a:rPr>
                        <a:t>order_id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a:t>Unique identifier for each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4164927421"/>
                  </a:ext>
                </a:extLst>
              </a:tr>
              <a:tr h="651422">
                <a:tc>
                  <a:txBody>
                    <a:bodyPr/>
                    <a:lstStyle/>
                    <a:p>
                      <a:pPr>
                        <a:buNone/>
                      </a:pPr>
                      <a:r>
                        <a:rPr lang="en-CA" sz="900" dirty="0" err="1">
                          <a:latin typeface="Courier New" panose="02070309020205020404" pitchFamily="49" charset="0"/>
                        </a:rPr>
                        <a:t>menu_id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the menu item associated with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676447860"/>
                  </a:ext>
                </a:extLst>
              </a:tr>
              <a:tr h="651422">
                <a:tc>
                  <a:txBody>
                    <a:bodyPr/>
                    <a:lstStyle/>
                    <a:p>
                      <a:pPr>
                        <a:buNone/>
                      </a:pPr>
                      <a:r>
                        <a:rPr lang="en-CA" sz="900" dirty="0" err="1">
                          <a:latin typeface="Courier New" panose="02070309020205020404" pitchFamily="49" charset="0"/>
                        </a:rPr>
                        <a:t>revenue_id</a:t>
                      </a:r>
                      <a:endParaRPr lang="en-CA" sz="900" dirty="0"/>
                    </a:p>
                  </a:txBody>
                  <a:tcPr marL="65142" marR="65142" marT="32571" marB="32571" anchor="ctr">
                    <a:lnL>
                      <a:noFill/>
                    </a:lnL>
                    <a:lnR>
                      <a:noFill/>
                    </a:lnR>
                    <a:lnT>
                      <a:noFill/>
                    </a:lnT>
                    <a:lnB>
                      <a:noFill/>
                    </a:lnB>
                    <a:noFill/>
                  </a:tcPr>
                </a:tc>
                <a:tc>
                  <a:txBody>
                    <a:bodyPr/>
                    <a:lstStyle/>
                    <a:p>
                      <a:pPr>
                        <a:buNone/>
                      </a:pPr>
                      <a:r>
                        <a:rPr lang="en-CA" sz="900"/>
                        <a:t>STRING / UUID</a:t>
                      </a:r>
                    </a:p>
                  </a:txBody>
                  <a:tcPr marL="65142" marR="65142" marT="32571" marB="32571" anchor="ctr">
                    <a:lnL>
                      <a:noFill/>
                    </a:lnL>
                    <a:lnR>
                      <a:noFill/>
                    </a:lnR>
                    <a:lnT>
                      <a:noFill/>
                    </a:lnT>
                    <a:lnB>
                      <a:noFill/>
                    </a:lnB>
                    <a:noFill/>
                  </a:tcPr>
                </a:tc>
                <a:tc>
                  <a:txBody>
                    <a:bodyPr/>
                    <a:lstStyle/>
                    <a:p>
                      <a:pPr>
                        <a:buNone/>
                      </a:pPr>
                      <a:r>
                        <a:rPr lang="en-US" sz="900" dirty="0"/>
                        <a:t>Foreign key linking to the corresponding revenue record.</a:t>
                      </a:r>
                    </a:p>
                  </a:txBody>
                  <a:tcPr marL="65142" marR="65142" marT="32571" marB="32571" anchor="ctr">
                    <a:lnL>
                      <a:noFill/>
                    </a:lnL>
                    <a:lnR>
                      <a:noFill/>
                    </a:lnR>
                    <a:lnT>
                      <a:noFill/>
                    </a:lnT>
                    <a:lnB>
                      <a:noFill/>
                    </a:lnB>
                    <a:noFill/>
                  </a:tcPr>
                </a:tc>
                <a:extLst>
                  <a:ext uri="{0D108BD9-81ED-4DB2-BD59-A6C34878D82A}">
                    <a16:rowId xmlns:a16="http://schemas.microsoft.com/office/drawing/2014/main" val="1661959712"/>
                  </a:ext>
                </a:extLst>
              </a:tr>
              <a:tr h="455996">
                <a:tc>
                  <a:txBody>
                    <a:bodyPr/>
                    <a:lstStyle/>
                    <a:p>
                      <a:pPr>
                        <a:buNone/>
                      </a:pPr>
                      <a:r>
                        <a:rPr lang="en-CA" sz="900" dirty="0">
                          <a:latin typeface="Courier New" panose="02070309020205020404" pitchFamily="49" charset="0"/>
                        </a:rPr>
                        <a:t>quantity</a:t>
                      </a:r>
                      <a:endParaRPr lang="en-CA" sz="900" dirty="0"/>
                    </a:p>
                  </a:txBody>
                  <a:tcPr marL="65142" marR="65142" marT="32571" marB="32571" anchor="ctr">
                    <a:lnL>
                      <a:noFill/>
                    </a:lnL>
                    <a:lnR>
                      <a:noFill/>
                    </a:lnR>
                    <a:lnT>
                      <a:noFill/>
                    </a:lnT>
                    <a:lnB>
                      <a:noFill/>
                    </a:lnB>
                    <a:noFill/>
                  </a:tcPr>
                </a:tc>
                <a:tc>
                  <a:txBody>
                    <a:bodyPr/>
                    <a:lstStyle/>
                    <a:p>
                      <a:pPr>
                        <a:buNone/>
                      </a:pPr>
                      <a:r>
                        <a:rPr lang="en-CA" sz="900"/>
                        <a:t>INTEGER</a:t>
                      </a:r>
                    </a:p>
                  </a:txBody>
                  <a:tcPr marL="65142" marR="65142" marT="32571" marB="32571" anchor="ctr">
                    <a:lnL>
                      <a:noFill/>
                    </a:lnL>
                    <a:lnR>
                      <a:noFill/>
                    </a:lnR>
                    <a:lnT>
                      <a:noFill/>
                    </a:lnT>
                    <a:lnB>
                      <a:noFill/>
                    </a:lnB>
                    <a:noFill/>
                  </a:tcPr>
                </a:tc>
                <a:tc>
                  <a:txBody>
                    <a:bodyPr/>
                    <a:lstStyle/>
                    <a:p>
                      <a:pPr>
                        <a:buNone/>
                      </a:pPr>
                      <a:r>
                        <a:rPr lang="en-US" sz="900" dirty="0"/>
                        <a:t>Number of units of the menu item ordered.</a:t>
                      </a:r>
                    </a:p>
                  </a:txBody>
                  <a:tcPr marL="65142" marR="65142" marT="32571" marB="32571" anchor="ctr">
                    <a:lnL>
                      <a:noFill/>
                    </a:lnL>
                    <a:lnR>
                      <a:noFill/>
                    </a:lnR>
                    <a:lnT>
                      <a:noFill/>
                    </a:lnT>
                    <a:lnB>
                      <a:noFill/>
                    </a:lnB>
                    <a:noFill/>
                  </a:tcPr>
                </a:tc>
                <a:extLst>
                  <a:ext uri="{0D108BD9-81ED-4DB2-BD59-A6C34878D82A}">
                    <a16:rowId xmlns:a16="http://schemas.microsoft.com/office/drawing/2014/main" val="2302096070"/>
                  </a:ext>
                </a:extLst>
              </a:tr>
              <a:tr h="651422">
                <a:tc>
                  <a:txBody>
                    <a:bodyPr/>
                    <a:lstStyle/>
                    <a:p>
                      <a:pPr>
                        <a:buNone/>
                      </a:pPr>
                      <a:r>
                        <a:rPr lang="en-CA" sz="900" dirty="0">
                          <a:latin typeface="Courier New" panose="02070309020205020404" pitchFamily="49" charset="0"/>
                        </a:rPr>
                        <a:t>price</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Price per unit of the menu item at the time of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665929315"/>
                  </a:ext>
                </a:extLst>
              </a:tr>
              <a:tr h="651422">
                <a:tc>
                  <a:txBody>
                    <a:bodyPr/>
                    <a:lstStyle/>
                    <a:p>
                      <a:pPr>
                        <a:buNone/>
                      </a:pPr>
                      <a:r>
                        <a:rPr lang="en-US" sz="900" dirty="0"/>
                        <a:t>taxes</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Taxes</a:t>
                      </a:r>
                    </a:p>
                  </a:txBody>
                  <a:tcPr marL="65142" marR="65142" marT="32571" marB="32571" anchor="ctr">
                    <a:lnL>
                      <a:noFill/>
                    </a:lnL>
                    <a:lnR>
                      <a:noFill/>
                    </a:lnR>
                    <a:lnT>
                      <a:noFill/>
                    </a:lnT>
                    <a:lnB>
                      <a:noFill/>
                    </a:lnB>
                    <a:noFill/>
                  </a:tcPr>
                </a:tc>
                <a:extLst>
                  <a:ext uri="{0D108BD9-81ED-4DB2-BD59-A6C34878D82A}">
                    <a16:rowId xmlns:a16="http://schemas.microsoft.com/office/drawing/2014/main" val="537659036"/>
                  </a:ext>
                </a:extLst>
              </a:tr>
              <a:tr h="651422">
                <a:tc>
                  <a:txBody>
                    <a:bodyPr/>
                    <a:lstStyle/>
                    <a:p>
                      <a:pPr>
                        <a:buNone/>
                      </a:pPr>
                      <a:r>
                        <a:rPr lang="en-US" sz="900" dirty="0"/>
                        <a:t>tip</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Customer tips</a:t>
                      </a:r>
                    </a:p>
                  </a:txBody>
                  <a:tcPr marL="65142" marR="65142" marT="32571" marB="32571" anchor="ctr">
                    <a:lnL>
                      <a:noFill/>
                    </a:lnL>
                    <a:lnR>
                      <a:noFill/>
                    </a:lnR>
                    <a:lnT>
                      <a:noFill/>
                    </a:lnT>
                    <a:lnB>
                      <a:noFill/>
                    </a:lnB>
                    <a:noFill/>
                  </a:tcPr>
                </a:tc>
                <a:extLst>
                  <a:ext uri="{0D108BD9-81ED-4DB2-BD59-A6C34878D82A}">
                    <a16:rowId xmlns:a16="http://schemas.microsoft.com/office/drawing/2014/main" val="3273337009"/>
                  </a:ext>
                </a:extLst>
              </a:tr>
              <a:tr h="651422">
                <a:tc>
                  <a:txBody>
                    <a:bodyPr/>
                    <a:lstStyle/>
                    <a:p>
                      <a:pPr>
                        <a:buNone/>
                      </a:pPr>
                      <a:r>
                        <a:rPr lang="en-US" sz="900" dirty="0" err="1"/>
                        <a:t>total_order_cost</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Total cost of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2161555827"/>
                  </a:ext>
                </a:extLst>
              </a:tr>
              <a:tr h="651422">
                <a:tc>
                  <a:txBody>
                    <a:bodyPr/>
                    <a:lstStyle/>
                    <a:p>
                      <a:pPr>
                        <a:buNone/>
                      </a:pPr>
                      <a:r>
                        <a:rPr lang="en-CA" sz="900" dirty="0" err="1">
                          <a:latin typeface="Courier New" panose="02070309020205020404" pitchFamily="49" charset="0"/>
                        </a:rPr>
                        <a:t>promotion_id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any promotion applied to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246756736"/>
                  </a:ext>
                </a:extLst>
              </a:tr>
            </a:tbl>
          </a:graphicData>
        </a:graphic>
      </p:graphicFrame>
    </p:spTree>
    <p:extLst>
      <p:ext uri="{BB962C8B-B14F-4D97-AF65-F5344CB8AC3E}">
        <p14:creationId xmlns:p14="http://schemas.microsoft.com/office/powerpoint/2010/main" val="143486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2B8-4A0E-7D93-1C77-0C7755946DB1}"/>
              </a:ext>
            </a:extLst>
          </p:cNvPr>
          <p:cNvSpPr>
            <a:spLocks noGrp="1"/>
          </p:cNvSpPr>
          <p:nvPr>
            <p:ph type="title"/>
          </p:nvPr>
        </p:nvSpPr>
        <p:spPr/>
        <p:txBody>
          <a:bodyPr/>
          <a:lstStyle/>
          <a:p>
            <a:r>
              <a:rPr lang="en-US" dirty="0"/>
              <a:t>Menu Table</a:t>
            </a:r>
            <a:endParaRPr lang="en-CA" dirty="0"/>
          </a:p>
        </p:txBody>
      </p:sp>
      <p:graphicFrame>
        <p:nvGraphicFramePr>
          <p:cNvPr id="4" name="Content Placeholder 3">
            <a:extLst>
              <a:ext uri="{FF2B5EF4-FFF2-40B4-BE49-F238E27FC236}">
                <a16:creationId xmlns:a16="http://schemas.microsoft.com/office/drawing/2014/main" id="{6DB5AF20-9AFB-2617-E656-CA3E48124396}"/>
              </a:ext>
            </a:extLst>
          </p:cNvPr>
          <p:cNvGraphicFramePr>
            <a:graphicFrameLocks noGrp="1"/>
          </p:cNvGraphicFramePr>
          <p:nvPr>
            <p:ph idx="1"/>
            <p:extLst>
              <p:ext uri="{D42A27DB-BD31-4B8C-83A1-F6EECF244321}">
                <p14:modId xmlns:p14="http://schemas.microsoft.com/office/powerpoint/2010/main" val="3115931228"/>
              </p:ext>
            </p:extLst>
          </p:nvPr>
        </p:nvGraphicFramePr>
        <p:xfrm>
          <a:off x="2592925" y="1905000"/>
          <a:ext cx="6578202" cy="3778248"/>
        </p:xfrm>
        <a:graphic>
          <a:graphicData uri="http://schemas.openxmlformats.org/drawingml/2006/table">
            <a:tbl>
              <a:tblPr/>
              <a:tblGrid>
                <a:gridCol w="2192734">
                  <a:extLst>
                    <a:ext uri="{9D8B030D-6E8A-4147-A177-3AD203B41FA5}">
                      <a16:colId xmlns:a16="http://schemas.microsoft.com/office/drawing/2014/main" val="975425607"/>
                    </a:ext>
                  </a:extLst>
                </a:gridCol>
                <a:gridCol w="2192734">
                  <a:extLst>
                    <a:ext uri="{9D8B030D-6E8A-4147-A177-3AD203B41FA5}">
                      <a16:colId xmlns:a16="http://schemas.microsoft.com/office/drawing/2014/main" val="598212921"/>
                    </a:ext>
                  </a:extLst>
                </a:gridCol>
                <a:gridCol w="2192734">
                  <a:extLst>
                    <a:ext uri="{9D8B030D-6E8A-4147-A177-3AD203B41FA5}">
                      <a16:colId xmlns:a16="http://schemas.microsoft.com/office/drawing/2014/main" val="4107869999"/>
                    </a:ext>
                  </a:extLst>
                </a:gridCol>
              </a:tblGrid>
              <a:tr h="269875">
                <a:tc>
                  <a:txBody>
                    <a:bodyPr/>
                    <a:lstStyle/>
                    <a:p>
                      <a:pPr>
                        <a:buNone/>
                      </a:pPr>
                      <a:r>
                        <a:rPr lang="en-CA" sz="1300" b="1"/>
                        <a:t>Name</a:t>
                      </a:r>
                      <a:endParaRPr lang="en-CA" sz="1300"/>
                    </a:p>
                  </a:txBody>
                  <a:tcPr marL="67469" marR="67469" marT="33734" marB="33734" anchor="ctr">
                    <a:lnL>
                      <a:noFill/>
                    </a:lnL>
                    <a:lnR>
                      <a:noFill/>
                    </a:lnR>
                    <a:lnT>
                      <a:noFill/>
                    </a:lnT>
                    <a:lnB>
                      <a:noFill/>
                    </a:lnB>
                    <a:noFill/>
                  </a:tcPr>
                </a:tc>
                <a:tc>
                  <a:txBody>
                    <a:bodyPr/>
                    <a:lstStyle/>
                    <a:p>
                      <a:pPr>
                        <a:buNone/>
                      </a:pPr>
                      <a:r>
                        <a:rPr lang="en-CA" sz="1300" b="1"/>
                        <a:t>Datatype</a:t>
                      </a:r>
                      <a:endParaRPr lang="en-CA" sz="1300"/>
                    </a:p>
                  </a:txBody>
                  <a:tcPr marL="67469" marR="67469" marT="33734" marB="33734" anchor="ctr">
                    <a:lnL>
                      <a:noFill/>
                    </a:lnL>
                    <a:lnR>
                      <a:noFill/>
                    </a:lnR>
                    <a:lnT>
                      <a:noFill/>
                    </a:lnT>
                    <a:lnB>
                      <a:noFill/>
                    </a:lnB>
                    <a:noFill/>
                  </a:tcPr>
                </a:tc>
                <a:tc>
                  <a:txBody>
                    <a:bodyPr/>
                    <a:lstStyle/>
                    <a:p>
                      <a:pPr>
                        <a:buNone/>
                      </a:pPr>
                      <a:r>
                        <a:rPr lang="en-CA" sz="1300" b="1"/>
                        <a:t>Description</a:t>
                      </a:r>
                      <a:endParaRPr lang="en-CA" sz="1300"/>
                    </a:p>
                  </a:txBody>
                  <a:tcPr marL="67469" marR="67469" marT="33734" marB="33734" anchor="ctr">
                    <a:lnL>
                      <a:noFill/>
                    </a:lnL>
                    <a:lnR>
                      <a:noFill/>
                    </a:lnR>
                    <a:lnT>
                      <a:noFill/>
                    </a:lnT>
                    <a:lnB>
                      <a:noFill/>
                    </a:lnB>
                    <a:noFill/>
                  </a:tcPr>
                </a:tc>
                <a:extLst>
                  <a:ext uri="{0D108BD9-81ED-4DB2-BD59-A6C34878D82A}">
                    <a16:rowId xmlns:a16="http://schemas.microsoft.com/office/drawing/2014/main" val="2365106255"/>
                  </a:ext>
                </a:extLst>
              </a:tr>
              <a:tr h="472281">
                <a:tc>
                  <a:txBody>
                    <a:bodyPr/>
                    <a:lstStyle/>
                    <a:p>
                      <a:pPr>
                        <a:buNone/>
                      </a:pPr>
                      <a:r>
                        <a:rPr lang="en-CA" sz="1300" dirty="0" err="1">
                          <a:latin typeface="Courier New" panose="02070309020205020404" pitchFamily="49" charset="0"/>
                        </a:rPr>
                        <a:t>menu_id</a:t>
                      </a:r>
                      <a:endParaRPr lang="en-CA" sz="1300" dirty="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a:t>Unique identifier for each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3579577616"/>
                  </a:ext>
                </a:extLst>
              </a:tr>
              <a:tr h="269875">
                <a:tc>
                  <a:txBody>
                    <a:bodyPr/>
                    <a:lstStyle/>
                    <a:p>
                      <a:pPr>
                        <a:buNone/>
                      </a:pPr>
                      <a:r>
                        <a:rPr lang="en-CA" sz="1300">
                          <a:latin typeface="Courier New" panose="02070309020205020404" pitchFamily="49" charset="0"/>
                        </a:rPr>
                        <a:t>name</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Name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71866301"/>
                  </a:ext>
                </a:extLst>
              </a:tr>
              <a:tr h="674687">
                <a:tc>
                  <a:txBody>
                    <a:bodyPr/>
                    <a:lstStyle/>
                    <a:p>
                      <a:pPr>
                        <a:buNone/>
                      </a:pPr>
                      <a:r>
                        <a:rPr lang="en-CA" sz="1300">
                          <a:latin typeface="Courier New" panose="02070309020205020404" pitchFamily="49" charset="0"/>
                        </a:rPr>
                        <a:t>category</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Category of the menu item (e.g., appetizer, main course, beverage).</a:t>
                      </a:r>
                    </a:p>
                  </a:txBody>
                  <a:tcPr marL="67469" marR="67469" marT="33734" marB="33734" anchor="ctr">
                    <a:lnL>
                      <a:noFill/>
                    </a:lnL>
                    <a:lnR>
                      <a:noFill/>
                    </a:lnR>
                    <a:lnT>
                      <a:noFill/>
                    </a:lnT>
                    <a:lnB>
                      <a:noFill/>
                    </a:lnB>
                    <a:noFill/>
                  </a:tcPr>
                </a:tc>
                <a:extLst>
                  <a:ext uri="{0D108BD9-81ED-4DB2-BD59-A6C34878D82A}">
                    <a16:rowId xmlns:a16="http://schemas.microsoft.com/office/drawing/2014/main" val="2306228487"/>
                  </a:ext>
                </a:extLst>
              </a:tr>
              <a:tr h="472281">
                <a:tc>
                  <a:txBody>
                    <a:bodyPr/>
                    <a:lstStyle/>
                    <a:p>
                      <a:pPr>
                        <a:buNone/>
                      </a:pPr>
                      <a:r>
                        <a:rPr lang="en-CA" sz="1300">
                          <a:latin typeface="Courier New" panose="02070309020205020404" pitchFamily="49" charset="0"/>
                        </a:rPr>
                        <a:t>description</a:t>
                      </a:r>
                      <a:endParaRPr lang="en-CA" sz="1300"/>
                    </a:p>
                  </a:txBody>
                  <a:tcPr marL="67469" marR="67469" marT="33734" marB="33734" anchor="ctr">
                    <a:lnL>
                      <a:noFill/>
                    </a:lnL>
                    <a:lnR>
                      <a:noFill/>
                    </a:lnR>
                    <a:lnT>
                      <a:noFill/>
                    </a:lnT>
                    <a:lnB>
                      <a:noFill/>
                    </a:lnB>
                    <a:noFill/>
                  </a:tcPr>
                </a:tc>
                <a:tc>
                  <a:txBody>
                    <a:bodyPr/>
                    <a:lstStyle/>
                    <a:p>
                      <a:pPr>
                        <a:buNone/>
                      </a:pPr>
                      <a:r>
                        <a:rPr lang="en-CA" sz="1300"/>
                        <a:t>STRING / TEXT</a:t>
                      </a:r>
                    </a:p>
                  </a:txBody>
                  <a:tcPr marL="67469" marR="67469" marT="33734" marB="33734" anchor="ctr">
                    <a:lnL>
                      <a:noFill/>
                    </a:lnL>
                    <a:lnR>
                      <a:noFill/>
                    </a:lnR>
                    <a:lnT>
                      <a:noFill/>
                    </a:lnT>
                    <a:lnB>
                      <a:noFill/>
                    </a:lnB>
                    <a:noFill/>
                  </a:tcPr>
                </a:tc>
                <a:tc>
                  <a:txBody>
                    <a:bodyPr/>
                    <a:lstStyle/>
                    <a:p>
                      <a:pPr>
                        <a:buNone/>
                      </a:pPr>
                      <a:r>
                        <a:rPr lang="en-US" sz="1300"/>
                        <a:t>Detailed description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40828495"/>
                  </a:ext>
                </a:extLst>
              </a:tr>
              <a:tr h="269875">
                <a:tc>
                  <a:txBody>
                    <a:bodyPr/>
                    <a:lstStyle/>
                    <a:p>
                      <a:pPr>
                        <a:buNone/>
                      </a:pPr>
                      <a:r>
                        <a:rPr lang="en-CA" sz="1300">
                          <a:latin typeface="Courier New" panose="02070309020205020404" pitchFamily="49" charset="0"/>
                        </a:rPr>
                        <a:t>price</a:t>
                      </a:r>
                      <a:endParaRPr lang="en-CA" sz="1300"/>
                    </a:p>
                  </a:txBody>
                  <a:tcPr marL="67469" marR="67469" marT="33734" marB="33734" anchor="ctr">
                    <a:lnL>
                      <a:noFill/>
                    </a:lnL>
                    <a:lnR>
                      <a:noFill/>
                    </a:lnR>
                    <a:lnT>
                      <a:noFill/>
                    </a:lnT>
                    <a:lnB>
                      <a:noFill/>
                    </a:lnB>
                    <a:noFill/>
                  </a:tcPr>
                </a:tc>
                <a:tc>
                  <a:txBody>
                    <a:bodyPr/>
                    <a:lstStyle/>
                    <a:p>
                      <a:pPr>
                        <a:buNone/>
                      </a:pPr>
                      <a:r>
                        <a:rPr lang="en-CA" sz="1300"/>
                        <a:t>DECIMAL(10,2)</a:t>
                      </a:r>
                    </a:p>
                  </a:txBody>
                  <a:tcPr marL="67469" marR="67469" marT="33734" marB="33734" anchor="ctr">
                    <a:lnL>
                      <a:noFill/>
                    </a:lnL>
                    <a:lnR>
                      <a:noFill/>
                    </a:lnR>
                    <a:lnT>
                      <a:noFill/>
                    </a:lnT>
                    <a:lnB>
                      <a:noFill/>
                    </a:lnB>
                    <a:noFill/>
                  </a:tcPr>
                </a:tc>
                <a:tc>
                  <a:txBody>
                    <a:bodyPr/>
                    <a:lstStyle/>
                    <a:p>
                      <a:pPr>
                        <a:buNone/>
                      </a:pPr>
                      <a:r>
                        <a:rPr lang="en-US" sz="1300"/>
                        <a:t>Price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1359650883"/>
                  </a:ext>
                </a:extLst>
              </a:tr>
              <a:tr h="674687">
                <a:tc>
                  <a:txBody>
                    <a:bodyPr/>
                    <a:lstStyle/>
                    <a:p>
                      <a:pPr>
                        <a:buNone/>
                      </a:pPr>
                      <a:r>
                        <a:rPr lang="en-CA" sz="1300">
                          <a:latin typeface="Courier New" panose="02070309020205020404" pitchFamily="49" charset="0"/>
                        </a:rPr>
                        <a:t>availability</a:t>
                      </a:r>
                      <a:endParaRPr lang="en-CA" sz="1300"/>
                    </a:p>
                  </a:txBody>
                  <a:tcPr marL="67469" marR="67469" marT="33734" marB="33734" anchor="ctr">
                    <a:lnL>
                      <a:noFill/>
                    </a:lnL>
                    <a:lnR>
                      <a:noFill/>
                    </a:lnR>
                    <a:lnT>
                      <a:noFill/>
                    </a:lnT>
                    <a:lnB>
                      <a:noFill/>
                    </a:lnB>
                    <a:noFill/>
                  </a:tcPr>
                </a:tc>
                <a:tc>
                  <a:txBody>
                    <a:bodyPr/>
                    <a:lstStyle/>
                    <a:p>
                      <a:pPr>
                        <a:buNone/>
                      </a:pPr>
                      <a:r>
                        <a:rPr lang="en-CA" sz="1300"/>
                        <a:t>BOOLEAN</a:t>
                      </a:r>
                    </a:p>
                  </a:txBody>
                  <a:tcPr marL="67469" marR="67469" marT="33734" marB="33734" anchor="ctr">
                    <a:lnL>
                      <a:noFill/>
                    </a:lnL>
                    <a:lnR>
                      <a:noFill/>
                    </a:lnR>
                    <a:lnT>
                      <a:noFill/>
                    </a:lnT>
                    <a:lnB>
                      <a:noFill/>
                    </a:lnB>
                    <a:noFill/>
                  </a:tcPr>
                </a:tc>
                <a:tc>
                  <a:txBody>
                    <a:bodyPr/>
                    <a:lstStyle/>
                    <a:p>
                      <a:pPr>
                        <a:buNone/>
                      </a:pPr>
                      <a:r>
                        <a:rPr lang="en-US" sz="1300"/>
                        <a:t>Indicates whether the menu item is currently available.</a:t>
                      </a:r>
                    </a:p>
                  </a:txBody>
                  <a:tcPr marL="67469" marR="67469" marT="33734" marB="33734" anchor="ctr">
                    <a:lnL>
                      <a:noFill/>
                    </a:lnL>
                    <a:lnR>
                      <a:noFill/>
                    </a:lnR>
                    <a:lnT>
                      <a:noFill/>
                    </a:lnT>
                    <a:lnB>
                      <a:noFill/>
                    </a:lnB>
                    <a:noFill/>
                  </a:tcPr>
                </a:tc>
                <a:extLst>
                  <a:ext uri="{0D108BD9-81ED-4DB2-BD59-A6C34878D82A}">
                    <a16:rowId xmlns:a16="http://schemas.microsoft.com/office/drawing/2014/main" val="176536835"/>
                  </a:ext>
                </a:extLst>
              </a:tr>
              <a:tr h="674687">
                <a:tc>
                  <a:txBody>
                    <a:bodyPr/>
                    <a:lstStyle/>
                    <a:p>
                      <a:pPr>
                        <a:buNone/>
                      </a:pPr>
                      <a:r>
                        <a:rPr lang="en-CA" sz="1300">
                          <a:latin typeface="Courier New" panose="02070309020205020404" pitchFamily="49" charset="0"/>
                        </a:rPr>
                        <a:t>restaurant_id</a:t>
                      </a:r>
                      <a:endParaRPr lang="en-CA" sz="130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dirty="0"/>
                        <a:t>Identifier referencing the restaurant offering the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3374425"/>
                  </a:ext>
                </a:extLst>
              </a:tr>
            </a:tbl>
          </a:graphicData>
        </a:graphic>
      </p:graphicFrame>
    </p:spTree>
    <p:extLst>
      <p:ext uri="{BB962C8B-B14F-4D97-AF65-F5344CB8AC3E}">
        <p14:creationId xmlns:p14="http://schemas.microsoft.com/office/powerpoint/2010/main" val="385858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134B-570E-946D-7E79-8613CAFC11AA}"/>
              </a:ext>
            </a:extLst>
          </p:cNvPr>
          <p:cNvSpPr>
            <a:spLocks noGrp="1"/>
          </p:cNvSpPr>
          <p:nvPr>
            <p:ph type="title"/>
          </p:nvPr>
        </p:nvSpPr>
        <p:spPr/>
        <p:txBody>
          <a:bodyPr/>
          <a:lstStyle/>
          <a:p>
            <a:r>
              <a:rPr lang="en-US" dirty="0"/>
              <a:t>Revenue Table</a:t>
            </a:r>
            <a:endParaRPr lang="en-CA" dirty="0"/>
          </a:p>
        </p:txBody>
      </p:sp>
      <p:graphicFrame>
        <p:nvGraphicFramePr>
          <p:cNvPr id="4" name="Content Placeholder 3">
            <a:extLst>
              <a:ext uri="{FF2B5EF4-FFF2-40B4-BE49-F238E27FC236}">
                <a16:creationId xmlns:a16="http://schemas.microsoft.com/office/drawing/2014/main" id="{E0AF4A22-A649-0729-690D-173313A2723C}"/>
              </a:ext>
            </a:extLst>
          </p:cNvPr>
          <p:cNvGraphicFramePr>
            <a:graphicFrameLocks noGrp="1"/>
          </p:cNvGraphicFramePr>
          <p:nvPr>
            <p:ph idx="1"/>
            <p:extLst>
              <p:ext uri="{D42A27DB-BD31-4B8C-83A1-F6EECF244321}">
                <p14:modId xmlns:p14="http://schemas.microsoft.com/office/powerpoint/2010/main" val="2839935511"/>
              </p:ext>
            </p:extLst>
          </p:nvPr>
        </p:nvGraphicFramePr>
        <p:xfrm>
          <a:off x="2592925" y="1905000"/>
          <a:ext cx="8372259" cy="3797390"/>
        </p:xfrm>
        <a:graphic>
          <a:graphicData uri="http://schemas.openxmlformats.org/drawingml/2006/table">
            <a:tbl>
              <a:tblPr/>
              <a:tblGrid>
                <a:gridCol w="2790753">
                  <a:extLst>
                    <a:ext uri="{9D8B030D-6E8A-4147-A177-3AD203B41FA5}">
                      <a16:colId xmlns:a16="http://schemas.microsoft.com/office/drawing/2014/main" val="157257681"/>
                    </a:ext>
                  </a:extLst>
                </a:gridCol>
                <a:gridCol w="2790753">
                  <a:extLst>
                    <a:ext uri="{9D8B030D-6E8A-4147-A177-3AD203B41FA5}">
                      <a16:colId xmlns:a16="http://schemas.microsoft.com/office/drawing/2014/main" val="1818952864"/>
                    </a:ext>
                  </a:extLst>
                </a:gridCol>
                <a:gridCol w="2790753">
                  <a:extLst>
                    <a:ext uri="{9D8B030D-6E8A-4147-A177-3AD203B41FA5}">
                      <a16:colId xmlns:a16="http://schemas.microsoft.com/office/drawing/2014/main" val="4250141210"/>
                    </a:ext>
                  </a:extLst>
                </a:gridCol>
              </a:tblGrid>
              <a:tr h="343477">
                <a:tc>
                  <a:txBody>
                    <a:bodyPr/>
                    <a:lstStyle/>
                    <a:p>
                      <a:pPr>
                        <a:buNone/>
                      </a:pPr>
                      <a:r>
                        <a:rPr lang="en-CA" sz="1700" b="1" dirty="0"/>
                        <a:t>Name</a:t>
                      </a:r>
                      <a:endParaRPr lang="en-CA" sz="1700" dirty="0"/>
                    </a:p>
                  </a:txBody>
                  <a:tcPr marL="85869" marR="85869" marT="42935" marB="42935" anchor="ctr">
                    <a:lnL>
                      <a:noFill/>
                    </a:lnL>
                    <a:lnR>
                      <a:noFill/>
                    </a:lnR>
                    <a:lnT>
                      <a:noFill/>
                    </a:lnT>
                    <a:lnB>
                      <a:noFill/>
                    </a:lnB>
                    <a:noFill/>
                  </a:tcPr>
                </a:tc>
                <a:tc>
                  <a:txBody>
                    <a:bodyPr/>
                    <a:lstStyle/>
                    <a:p>
                      <a:pPr>
                        <a:buNone/>
                      </a:pPr>
                      <a:r>
                        <a:rPr lang="en-CA" sz="1700" b="1"/>
                        <a:t>Datatype</a:t>
                      </a:r>
                      <a:endParaRPr lang="en-CA" sz="1700"/>
                    </a:p>
                  </a:txBody>
                  <a:tcPr marL="85869" marR="85869" marT="42935" marB="42935" anchor="ctr">
                    <a:lnL>
                      <a:noFill/>
                    </a:lnL>
                    <a:lnR>
                      <a:noFill/>
                    </a:lnR>
                    <a:lnT>
                      <a:noFill/>
                    </a:lnT>
                    <a:lnB>
                      <a:noFill/>
                    </a:lnB>
                    <a:noFill/>
                  </a:tcPr>
                </a:tc>
                <a:tc>
                  <a:txBody>
                    <a:bodyPr/>
                    <a:lstStyle/>
                    <a:p>
                      <a:pPr>
                        <a:buNone/>
                      </a:pPr>
                      <a:r>
                        <a:rPr lang="en-CA" sz="1700" b="1"/>
                        <a:t>Description</a:t>
                      </a:r>
                      <a:endParaRPr lang="en-CA" sz="1700"/>
                    </a:p>
                  </a:txBody>
                  <a:tcPr marL="85869" marR="85869" marT="42935" marB="42935" anchor="ctr">
                    <a:lnL>
                      <a:noFill/>
                    </a:lnL>
                    <a:lnR>
                      <a:noFill/>
                    </a:lnR>
                    <a:lnT>
                      <a:noFill/>
                    </a:lnT>
                    <a:lnB>
                      <a:noFill/>
                    </a:lnB>
                    <a:noFill/>
                  </a:tcPr>
                </a:tc>
                <a:extLst>
                  <a:ext uri="{0D108BD9-81ED-4DB2-BD59-A6C34878D82A}">
                    <a16:rowId xmlns:a16="http://schemas.microsoft.com/office/drawing/2014/main" val="1278214145"/>
                  </a:ext>
                </a:extLst>
              </a:tr>
              <a:tr h="858693">
                <a:tc>
                  <a:txBody>
                    <a:bodyPr/>
                    <a:lstStyle/>
                    <a:p>
                      <a:pPr>
                        <a:buNone/>
                      </a:pPr>
                      <a:r>
                        <a:rPr lang="en-CA" sz="1700">
                          <a:latin typeface="Courier New" panose="02070309020205020404" pitchFamily="49" charset="0"/>
                        </a:rPr>
                        <a:t>order_id</a:t>
                      </a:r>
                      <a:endParaRPr lang="en-CA" sz="1700"/>
                    </a:p>
                  </a:txBody>
                  <a:tcPr marL="85869" marR="85869" marT="42935" marB="42935" anchor="ctr">
                    <a:lnL>
                      <a:noFill/>
                    </a:lnL>
                    <a:lnR>
                      <a:noFill/>
                    </a:lnR>
                    <a:lnT>
                      <a:noFill/>
                    </a:lnT>
                    <a:lnB>
                      <a:noFill/>
                    </a:lnB>
                    <a:noFill/>
                  </a:tcPr>
                </a:tc>
                <a:tc>
                  <a:txBody>
                    <a:bodyPr/>
                    <a:lstStyle/>
                    <a:p>
                      <a:pPr>
                        <a:buNone/>
                      </a:pPr>
                      <a:r>
                        <a:rPr lang="en-CA" sz="1700"/>
                        <a:t>STRING / UUID</a:t>
                      </a:r>
                    </a:p>
                  </a:txBody>
                  <a:tcPr marL="85869" marR="85869" marT="42935" marB="42935" anchor="ctr">
                    <a:lnL>
                      <a:noFill/>
                    </a:lnL>
                    <a:lnR>
                      <a:noFill/>
                    </a:lnR>
                    <a:lnT>
                      <a:noFill/>
                    </a:lnT>
                    <a:lnB>
                      <a:noFill/>
                    </a:lnB>
                    <a:noFill/>
                  </a:tcPr>
                </a:tc>
                <a:tc>
                  <a:txBody>
                    <a:bodyPr/>
                    <a:lstStyle/>
                    <a:p>
                      <a:pPr>
                        <a:buNone/>
                      </a:pPr>
                      <a:r>
                        <a:rPr lang="en-US" sz="1700"/>
                        <a:t>Unique identifier referencing the associated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2187088428"/>
                  </a:ext>
                </a:extLst>
              </a:tr>
              <a:tr h="858693">
                <a:tc>
                  <a:txBody>
                    <a:bodyPr/>
                    <a:lstStyle/>
                    <a:p>
                      <a:pPr>
                        <a:buNone/>
                      </a:pPr>
                      <a:r>
                        <a:rPr lang="en-CA" sz="1700">
                          <a:latin typeface="Courier New" panose="02070309020205020404" pitchFamily="49" charset="0"/>
                        </a:rPr>
                        <a:t>amount</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Total revenue generated from the order before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878171553"/>
                  </a:ext>
                </a:extLst>
              </a:tr>
              <a:tr h="858693">
                <a:tc>
                  <a:txBody>
                    <a:bodyPr/>
                    <a:lstStyle/>
                    <a:p>
                      <a:pPr>
                        <a:buNone/>
                      </a:pPr>
                      <a:r>
                        <a:rPr lang="en-CA" sz="1700">
                          <a:latin typeface="Courier New" panose="02070309020205020404" pitchFamily="49" charset="0"/>
                        </a:rPr>
                        <a:t>platform_fee</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Fee charged by the delivery platform for processing the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1304333640"/>
                  </a:ext>
                </a:extLst>
              </a:tr>
              <a:tr h="858693">
                <a:tc>
                  <a:txBody>
                    <a:bodyPr/>
                    <a:lstStyle/>
                    <a:p>
                      <a:pPr>
                        <a:buNone/>
                      </a:pPr>
                      <a:r>
                        <a:rPr lang="en-CA" sz="1700" dirty="0" err="1">
                          <a:latin typeface="Courier New" panose="02070309020205020404" pitchFamily="49" charset="0"/>
                        </a:rPr>
                        <a:t>restaurant_payout</a:t>
                      </a:r>
                      <a:endParaRPr lang="en-CA" sz="1700" dirty="0"/>
                    </a:p>
                  </a:txBody>
                  <a:tcPr marL="85869" marR="85869" marT="42935" marB="42935" anchor="ctr">
                    <a:lnL>
                      <a:noFill/>
                    </a:lnL>
                    <a:lnR>
                      <a:noFill/>
                    </a:lnR>
                    <a:lnT>
                      <a:noFill/>
                    </a:lnT>
                    <a:lnB>
                      <a:noFill/>
                    </a:lnB>
                    <a:noFill/>
                  </a:tcPr>
                </a:tc>
                <a:tc>
                  <a:txBody>
                    <a:bodyPr/>
                    <a:lstStyle/>
                    <a:p>
                      <a:pPr>
                        <a:buNone/>
                      </a:pPr>
                      <a:r>
                        <a:rPr lang="en-CA" sz="1700" dirty="0"/>
                        <a:t>DECIMAL(10,2)</a:t>
                      </a:r>
                    </a:p>
                  </a:txBody>
                  <a:tcPr marL="85869" marR="85869" marT="42935" marB="42935" anchor="ctr">
                    <a:lnL>
                      <a:noFill/>
                    </a:lnL>
                    <a:lnR>
                      <a:noFill/>
                    </a:lnR>
                    <a:lnT>
                      <a:noFill/>
                    </a:lnT>
                    <a:lnB>
                      <a:noFill/>
                    </a:lnB>
                    <a:noFill/>
                  </a:tcPr>
                </a:tc>
                <a:tc>
                  <a:txBody>
                    <a:bodyPr/>
                    <a:lstStyle/>
                    <a:p>
                      <a:pPr>
                        <a:buNone/>
                      </a:pPr>
                      <a:r>
                        <a:rPr lang="en-US" sz="1700" dirty="0"/>
                        <a:t>Net amount paid to the restaurant after deducting platform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1678189285"/>
                  </a:ext>
                </a:extLst>
              </a:tr>
            </a:tbl>
          </a:graphicData>
        </a:graphic>
      </p:graphicFrame>
    </p:spTree>
    <p:extLst>
      <p:ext uri="{BB962C8B-B14F-4D97-AF65-F5344CB8AC3E}">
        <p14:creationId xmlns:p14="http://schemas.microsoft.com/office/powerpoint/2010/main" val="172450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C1D-9BAA-7DA1-EA9E-C558E234D37C}"/>
              </a:ext>
            </a:extLst>
          </p:cNvPr>
          <p:cNvSpPr>
            <a:spLocks noGrp="1"/>
          </p:cNvSpPr>
          <p:nvPr>
            <p:ph type="title"/>
          </p:nvPr>
        </p:nvSpPr>
        <p:spPr/>
        <p:txBody>
          <a:bodyPr/>
          <a:lstStyle/>
          <a:p>
            <a:r>
              <a:rPr lang="en-US" dirty="0"/>
              <a:t>Delivery Table</a:t>
            </a:r>
            <a:endParaRPr lang="en-CA" dirty="0"/>
          </a:p>
        </p:txBody>
      </p:sp>
      <p:graphicFrame>
        <p:nvGraphicFramePr>
          <p:cNvPr id="4" name="Content Placeholder 3">
            <a:extLst>
              <a:ext uri="{FF2B5EF4-FFF2-40B4-BE49-F238E27FC236}">
                <a16:creationId xmlns:a16="http://schemas.microsoft.com/office/drawing/2014/main" id="{B3B4919F-D7A6-128E-4D28-BF7E5A96D245}"/>
              </a:ext>
            </a:extLst>
          </p:cNvPr>
          <p:cNvGraphicFramePr>
            <a:graphicFrameLocks noGrp="1"/>
          </p:cNvGraphicFramePr>
          <p:nvPr>
            <p:ph idx="1"/>
            <p:extLst>
              <p:ext uri="{D42A27DB-BD31-4B8C-83A1-F6EECF244321}">
                <p14:modId xmlns:p14="http://schemas.microsoft.com/office/powerpoint/2010/main" val="587490895"/>
              </p:ext>
            </p:extLst>
          </p:nvPr>
        </p:nvGraphicFramePr>
        <p:xfrm>
          <a:off x="2589212" y="1905000"/>
          <a:ext cx="8915400" cy="3474720"/>
        </p:xfrm>
        <a:graphic>
          <a:graphicData uri="http://schemas.openxmlformats.org/drawingml/2006/table">
            <a:tbl>
              <a:tblPr/>
              <a:tblGrid>
                <a:gridCol w="2971800">
                  <a:extLst>
                    <a:ext uri="{9D8B030D-6E8A-4147-A177-3AD203B41FA5}">
                      <a16:colId xmlns:a16="http://schemas.microsoft.com/office/drawing/2014/main" val="2304773201"/>
                    </a:ext>
                  </a:extLst>
                </a:gridCol>
                <a:gridCol w="2971800">
                  <a:extLst>
                    <a:ext uri="{9D8B030D-6E8A-4147-A177-3AD203B41FA5}">
                      <a16:colId xmlns:a16="http://schemas.microsoft.com/office/drawing/2014/main" val="924001597"/>
                    </a:ext>
                  </a:extLst>
                </a:gridCol>
                <a:gridCol w="2971800">
                  <a:extLst>
                    <a:ext uri="{9D8B030D-6E8A-4147-A177-3AD203B41FA5}">
                      <a16:colId xmlns:a16="http://schemas.microsoft.com/office/drawing/2014/main" val="1196723636"/>
                    </a:ext>
                  </a:extLst>
                </a:gridCol>
              </a:tblGrid>
              <a:tr h="0">
                <a:tc>
                  <a:txBody>
                    <a:bodyPr/>
                    <a:lstStyle/>
                    <a:p>
                      <a:pPr>
                        <a:buNone/>
                      </a:pPr>
                      <a:r>
                        <a:rPr lang="en-CA" b="1"/>
                        <a:t>Name</a:t>
                      </a:r>
                      <a:endParaRPr lang="en-CA"/>
                    </a:p>
                  </a:txBody>
                  <a:tcPr anchor="ctr">
                    <a:lnL>
                      <a:noFill/>
                    </a:lnL>
                    <a:lnR>
                      <a:noFill/>
                    </a:lnR>
                    <a:lnT>
                      <a:noFill/>
                    </a:lnT>
                    <a:lnB>
                      <a:noFill/>
                    </a:lnB>
                    <a:noFill/>
                  </a:tcPr>
                </a:tc>
                <a:tc>
                  <a:txBody>
                    <a:bodyPr/>
                    <a:lstStyle/>
                    <a:p>
                      <a:pPr>
                        <a:buNone/>
                      </a:pPr>
                      <a:r>
                        <a:rPr lang="en-CA" b="1"/>
                        <a:t>Datatype</a:t>
                      </a:r>
                      <a:endParaRPr lang="en-CA"/>
                    </a:p>
                  </a:txBody>
                  <a:tcPr anchor="ctr">
                    <a:lnL>
                      <a:noFill/>
                    </a:lnL>
                    <a:lnR>
                      <a:noFill/>
                    </a:lnR>
                    <a:lnT>
                      <a:noFill/>
                    </a:lnT>
                    <a:lnB>
                      <a:noFill/>
                    </a:lnB>
                    <a:noFill/>
                  </a:tcPr>
                </a:tc>
                <a:tc>
                  <a:txBody>
                    <a:bodyPr/>
                    <a:lstStyle/>
                    <a:p>
                      <a:pPr>
                        <a:buNone/>
                      </a:pPr>
                      <a:r>
                        <a:rPr lang="en-CA" b="1"/>
                        <a:t>Description</a:t>
                      </a:r>
                      <a:endParaRPr lang="en-CA"/>
                    </a:p>
                  </a:txBody>
                  <a:tcPr anchor="ctr">
                    <a:lnL>
                      <a:noFill/>
                    </a:lnL>
                    <a:lnR>
                      <a:noFill/>
                    </a:lnR>
                    <a:lnT>
                      <a:noFill/>
                    </a:lnT>
                    <a:lnB>
                      <a:noFill/>
                    </a:lnB>
                    <a:noFill/>
                  </a:tcPr>
                </a:tc>
                <a:extLst>
                  <a:ext uri="{0D108BD9-81ED-4DB2-BD59-A6C34878D82A}">
                    <a16:rowId xmlns:a16="http://schemas.microsoft.com/office/drawing/2014/main" val="353565353"/>
                  </a:ext>
                </a:extLst>
              </a:tr>
              <a:tr h="0">
                <a:tc>
                  <a:txBody>
                    <a:bodyPr/>
                    <a:lstStyle/>
                    <a:p>
                      <a:pPr>
                        <a:buNone/>
                      </a:pPr>
                      <a:r>
                        <a:rPr lang="en-CA">
                          <a:latin typeface="Courier New" panose="02070309020205020404" pitchFamily="49" charset="0"/>
                        </a:rPr>
                        <a:t>delivery_id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Unique identifier for each delivery.</a:t>
                      </a:r>
                    </a:p>
                  </a:txBody>
                  <a:tcPr anchor="ctr">
                    <a:lnL>
                      <a:noFill/>
                    </a:lnL>
                    <a:lnR>
                      <a:noFill/>
                    </a:lnR>
                    <a:lnT>
                      <a:noFill/>
                    </a:lnT>
                    <a:lnB>
                      <a:noFill/>
                    </a:lnB>
                    <a:noFill/>
                  </a:tcPr>
                </a:tc>
                <a:extLst>
                  <a:ext uri="{0D108BD9-81ED-4DB2-BD59-A6C34878D82A}">
                    <a16:rowId xmlns:a16="http://schemas.microsoft.com/office/drawing/2014/main" val="3658438229"/>
                  </a:ext>
                </a:extLst>
              </a:tr>
              <a:tr h="0">
                <a:tc>
                  <a:txBody>
                    <a:bodyPr/>
                    <a:lstStyle/>
                    <a:p>
                      <a:pPr>
                        <a:buNone/>
                      </a:pPr>
                      <a:r>
                        <a:rPr lang="en-CA">
                          <a:latin typeface="Courier New" panose="02070309020205020404" pitchFamily="49" charset="0"/>
                        </a:rPr>
                        <a:t>driver_id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Identifier for the driver assigned to the delivery.</a:t>
                      </a:r>
                    </a:p>
                  </a:txBody>
                  <a:tcPr anchor="ctr">
                    <a:lnL>
                      <a:noFill/>
                    </a:lnL>
                    <a:lnR>
                      <a:noFill/>
                    </a:lnR>
                    <a:lnT>
                      <a:noFill/>
                    </a:lnT>
                    <a:lnB>
                      <a:noFill/>
                    </a:lnB>
                    <a:noFill/>
                  </a:tcPr>
                </a:tc>
                <a:extLst>
                  <a:ext uri="{0D108BD9-81ED-4DB2-BD59-A6C34878D82A}">
                    <a16:rowId xmlns:a16="http://schemas.microsoft.com/office/drawing/2014/main" val="3420439895"/>
                  </a:ext>
                </a:extLst>
              </a:tr>
              <a:tr h="0">
                <a:tc>
                  <a:txBody>
                    <a:bodyPr/>
                    <a:lstStyle/>
                    <a:p>
                      <a:pPr>
                        <a:buNone/>
                      </a:pPr>
                      <a:r>
                        <a:rPr lang="en-CA">
                          <a:latin typeface="Courier New" panose="02070309020205020404" pitchFamily="49" charset="0"/>
                        </a:rPr>
                        <a:t>status</a:t>
                      </a:r>
                      <a:endParaRPr lang="en-CA"/>
                    </a:p>
                  </a:txBody>
                  <a:tcPr anchor="ctr">
                    <a:lnL>
                      <a:noFill/>
                    </a:lnL>
                    <a:lnR>
                      <a:noFill/>
                    </a:lnR>
                    <a:lnT>
                      <a:noFill/>
                    </a:lnT>
                    <a:lnB>
                      <a:noFill/>
                    </a:lnB>
                    <a:noFill/>
                  </a:tcPr>
                </a:tc>
                <a:tc>
                  <a:txBody>
                    <a:bodyPr/>
                    <a:lstStyle/>
                    <a:p>
                      <a:pPr>
                        <a:buNone/>
                      </a:pPr>
                      <a:r>
                        <a:rPr lang="en-CA"/>
                        <a:t>STRING</a:t>
                      </a:r>
                    </a:p>
                  </a:txBody>
                  <a:tcPr anchor="ctr">
                    <a:lnL>
                      <a:noFill/>
                    </a:lnL>
                    <a:lnR>
                      <a:noFill/>
                    </a:lnR>
                    <a:lnT>
                      <a:noFill/>
                    </a:lnT>
                    <a:lnB>
                      <a:noFill/>
                    </a:lnB>
                    <a:noFill/>
                  </a:tcPr>
                </a:tc>
                <a:tc>
                  <a:txBody>
                    <a:bodyPr/>
                    <a:lstStyle/>
                    <a:p>
                      <a:pPr>
                        <a:buNone/>
                      </a:pPr>
                      <a:r>
                        <a:rPr lang="en-US"/>
                        <a:t>Current status of the delivery (e.g., pending, in_transit, delivered).</a:t>
                      </a:r>
                    </a:p>
                  </a:txBody>
                  <a:tcPr anchor="ctr">
                    <a:lnL>
                      <a:noFill/>
                    </a:lnL>
                    <a:lnR>
                      <a:noFill/>
                    </a:lnR>
                    <a:lnT>
                      <a:noFill/>
                    </a:lnT>
                    <a:lnB>
                      <a:noFill/>
                    </a:lnB>
                    <a:noFill/>
                  </a:tcPr>
                </a:tc>
                <a:extLst>
                  <a:ext uri="{0D108BD9-81ED-4DB2-BD59-A6C34878D82A}">
                    <a16:rowId xmlns:a16="http://schemas.microsoft.com/office/drawing/2014/main" val="2689497400"/>
                  </a:ext>
                </a:extLst>
              </a:tr>
              <a:tr h="0">
                <a:tc>
                  <a:txBody>
                    <a:bodyPr/>
                    <a:lstStyle/>
                    <a:p>
                      <a:pPr>
                        <a:buNone/>
                      </a:pPr>
                      <a:r>
                        <a:rPr lang="en-CA" dirty="0" err="1">
                          <a:latin typeface="Courier New" panose="02070309020205020404" pitchFamily="49" charset="0"/>
                        </a:rPr>
                        <a:t>current_location</a:t>
                      </a:r>
                      <a:endParaRPr lang="en-CA" dirty="0"/>
                    </a:p>
                  </a:txBody>
                  <a:tcPr anchor="ctr">
                    <a:lnL>
                      <a:noFill/>
                    </a:lnL>
                    <a:lnR>
                      <a:noFill/>
                    </a:lnR>
                    <a:lnT>
                      <a:noFill/>
                    </a:lnT>
                    <a:lnB>
                      <a:noFill/>
                    </a:lnB>
                    <a:noFill/>
                  </a:tcPr>
                </a:tc>
                <a:tc>
                  <a:txBody>
                    <a:bodyPr/>
                    <a:lstStyle/>
                    <a:p>
                      <a:pPr>
                        <a:buNone/>
                      </a:pPr>
                      <a:r>
                        <a:rPr lang="en-CA"/>
                        <a:t>STRING / JSON</a:t>
                      </a:r>
                    </a:p>
                  </a:txBody>
                  <a:tcPr anchor="ctr">
                    <a:lnL>
                      <a:noFill/>
                    </a:lnL>
                    <a:lnR>
                      <a:noFill/>
                    </a:lnR>
                    <a:lnT>
                      <a:noFill/>
                    </a:lnT>
                    <a:lnB>
                      <a:noFill/>
                    </a:lnB>
                    <a:noFill/>
                  </a:tcPr>
                </a:tc>
                <a:tc>
                  <a:txBody>
                    <a:bodyPr/>
                    <a:lstStyle/>
                    <a:p>
                      <a:pPr>
                        <a:buNone/>
                      </a:pPr>
                      <a:r>
                        <a:rPr lang="en-US" dirty="0"/>
                        <a:t>Real-time location of the driver or delivery, typically in coordinates.</a:t>
                      </a:r>
                    </a:p>
                  </a:txBody>
                  <a:tcPr anchor="ctr">
                    <a:lnL>
                      <a:noFill/>
                    </a:lnL>
                    <a:lnR>
                      <a:noFill/>
                    </a:lnR>
                    <a:lnT>
                      <a:noFill/>
                    </a:lnT>
                    <a:lnB>
                      <a:noFill/>
                    </a:lnB>
                    <a:noFill/>
                  </a:tcPr>
                </a:tc>
                <a:extLst>
                  <a:ext uri="{0D108BD9-81ED-4DB2-BD59-A6C34878D82A}">
                    <a16:rowId xmlns:a16="http://schemas.microsoft.com/office/drawing/2014/main" val="62925673"/>
                  </a:ext>
                </a:extLst>
              </a:tr>
            </a:tbl>
          </a:graphicData>
        </a:graphic>
      </p:graphicFrame>
    </p:spTree>
    <p:extLst>
      <p:ext uri="{BB962C8B-B14F-4D97-AF65-F5344CB8AC3E}">
        <p14:creationId xmlns:p14="http://schemas.microsoft.com/office/powerpoint/2010/main" val="132365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9398-0557-E471-7229-CCD7CE777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E2284-CE07-DBA3-7EBF-FF5CBA31131E}"/>
              </a:ext>
            </a:extLst>
          </p:cNvPr>
          <p:cNvSpPr>
            <a:spLocks noGrp="1"/>
          </p:cNvSpPr>
          <p:nvPr>
            <p:ph type="title"/>
          </p:nvPr>
        </p:nvSpPr>
        <p:spPr/>
        <p:txBody>
          <a:bodyPr/>
          <a:lstStyle/>
          <a:p>
            <a:r>
              <a:rPr lang="en-US" dirty="0"/>
              <a:t>Pipeline Example - Data Ingestion	</a:t>
            </a:r>
            <a:endParaRPr lang="en-CA" dirty="0"/>
          </a:p>
        </p:txBody>
      </p:sp>
      <p:sp>
        <p:nvSpPr>
          <p:cNvPr id="3" name="Content Placeholder 2">
            <a:extLst>
              <a:ext uri="{FF2B5EF4-FFF2-40B4-BE49-F238E27FC236}">
                <a16:creationId xmlns:a16="http://schemas.microsoft.com/office/drawing/2014/main" id="{2928DE26-F708-D574-499A-F226E9A014E2}"/>
              </a:ext>
            </a:extLst>
          </p:cNvPr>
          <p:cNvSpPr>
            <a:spLocks noGrp="1"/>
          </p:cNvSpPr>
          <p:nvPr>
            <p:ph idx="1"/>
          </p:nvPr>
        </p:nvSpPr>
        <p:spPr/>
        <p:txBody>
          <a:bodyPr>
            <a:normAutofit lnSpcReduction="10000"/>
          </a:bodyPr>
          <a:lstStyle/>
          <a:p>
            <a:r>
              <a:rPr lang="en-US" dirty="0"/>
              <a:t>Broken by data source types, for each type there should be a separate system.</a:t>
            </a:r>
          </a:p>
          <a:p>
            <a:pPr lvl="1"/>
            <a:r>
              <a:rPr lang="en-US" dirty="0"/>
              <a:t>REST API (JSON Format input)</a:t>
            </a:r>
          </a:p>
          <a:p>
            <a:pPr lvl="1"/>
            <a:r>
              <a:rPr lang="en-US" dirty="0"/>
              <a:t>FTP(CSV or YAML)</a:t>
            </a:r>
          </a:p>
          <a:p>
            <a:pPr lvl="1"/>
            <a:r>
              <a:rPr lang="en-US" dirty="0"/>
              <a:t>Kafka</a:t>
            </a:r>
          </a:p>
          <a:p>
            <a:pPr lvl="1"/>
            <a:endParaRPr lang="en-US" dirty="0"/>
          </a:p>
          <a:p>
            <a:r>
              <a:rPr lang="en-US" dirty="0"/>
              <a:t>Handling schema drift can be handled through the data contracts on data schemas and enforcing strict typing only when standardizing</a:t>
            </a:r>
          </a:p>
          <a:p>
            <a:pPr lvl="1"/>
            <a:r>
              <a:rPr lang="en-US" dirty="0"/>
              <a:t>Json, csv and </a:t>
            </a:r>
            <a:r>
              <a:rPr lang="en-US" dirty="0" err="1"/>
              <a:t>yaml</a:t>
            </a:r>
            <a:r>
              <a:rPr lang="en-US" dirty="0"/>
              <a:t> files can be ingested to data lakes/Amazon s3 buckets as an initial phase then use AWS glue data catalog for scanning</a:t>
            </a:r>
          </a:p>
          <a:p>
            <a:pPr lvl="1"/>
            <a:r>
              <a:rPr lang="en-US" dirty="0"/>
              <a:t>Kafka can also utilize AWS glue data catalog schemas</a:t>
            </a:r>
          </a:p>
        </p:txBody>
      </p:sp>
    </p:spTree>
    <p:extLst>
      <p:ext uri="{BB962C8B-B14F-4D97-AF65-F5344CB8AC3E}">
        <p14:creationId xmlns:p14="http://schemas.microsoft.com/office/powerpoint/2010/main" val="355759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FF24-3008-69F4-C3F2-43E426A8A823}"/>
              </a:ext>
            </a:extLst>
          </p:cNvPr>
          <p:cNvSpPr>
            <a:spLocks noGrp="1"/>
          </p:cNvSpPr>
          <p:nvPr>
            <p:ph type="title"/>
          </p:nvPr>
        </p:nvSpPr>
        <p:spPr/>
        <p:txBody>
          <a:bodyPr/>
          <a:lstStyle/>
          <a:p>
            <a:r>
              <a:rPr lang="en-US" dirty="0"/>
              <a:t>About Me</a:t>
            </a:r>
            <a:endParaRPr lang="en-CA" dirty="0"/>
          </a:p>
        </p:txBody>
      </p:sp>
      <p:sp>
        <p:nvSpPr>
          <p:cNvPr id="3" name="Content Placeholder 2">
            <a:extLst>
              <a:ext uri="{FF2B5EF4-FFF2-40B4-BE49-F238E27FC236}">
                <a16:creationId xmlns:a16="http://schemas.microsoft.com/office/drawing/2014/main" id="{3F0CC90C-3B00-5E66-C9CD-989E86FE7423}"/>
              </a:ext>
            </a:extLst>
          </p:cNvPr>
          <p:cNvSpPr>
            <a:spLocks noGrp="1"/>
          </p:cNvSpPr>
          <p:nvPr>
            <p:ph idx="1"/>
          </p:nvPr>
        </p:nvSpPr>
        <p:spPr/>
        <p:txBody>
          <a:bodyPr>
            <a:normAutofit fontScale="62500" lnSpcReduction="20000"/>
          </a:bodyPr>
          <a:lstStyle/>
          <a:p>
            <a:pPr marL="0" indent="0">
              <a:buNone/>
            </a:pPr>
            <a:r>
              <a:rPr lang="en-US" dirty="0"/>
              <a:t>Lead Full Stack Data Engineer</a:t>
            </a:r>
          </a:p>
          <a:p>
            <a:endParaRPr lang="en-US" dirty="0"/>
          </a:p>
          <a:p>
            <a:pPr marL="0" indent="0">
              <a:buNone/>
            </a:pPr>
            <a:r>
              <a:rPr lang="en-US" b="1" dirty="0"/>
              <a:t>Key Highlights</a:t>
            </a:r>
          </a:p>
          <a:p>
            <a:pPr>
              <a:buFontTx/>
              <a:buChar char="-"/>
            </a:pPr>
            <a:r>
              <a:rPr lang="en-CA" dirty="0"/>
              <a:t>Led team of </a:t>
            </a:r>
            <a:r>
              <a:rPr lang="en-CA" b="1" dirty="0"/>
              <a:t>8 senior developers</a:t>
            </a:r>
            <a:r>
              <a:rPr lang="en-CA" dirty="0"/>
              <a:t> on-premises solution migration</a:t>
            </a:r>
            <a:r>
              <a:rPr lang="en-CA" b="1" dirty="0"/>
              <a:t> to Google Cloud</a:t>
            </a:r>
            <a:r>
              <a:rPr lang="en-CA" dirty="0"/>
              <a:t> end to end consisting of </a:t>
            </a:r>
            <a:r>
              <a:rPr lang="en-CA" b="1" dirty="0"/>
              <a:t>30+ ETL Hadoop workflows, 10+ data sources, 15+ schemas, 900+ tables, 100+ GB of data, 3 complex graph database containers and 110 API endpoints</a:t>
            </a:r>
            <a:r>
              <a:rPr lang="en-CA" dirty="0"/>
              <a:t> serving up to </a:t>
            </a:r>
            <a:r>
              <a:rPr lang="en-CA" b="1" dirty="0"/>
              <a:t>170+ customers</a:t>
            </a:r>
            <a:r>
              <a:rPr lang="en-CA" dirty="0"/>
              <a:t> and applications with </a:t>
            </a:r>
            <a:r>
              <a:rPr lang="en-CA" b="1" dirty="0"/>
              <a:t>200k+ API</a:t>
            </a:r>
            <a:r>
              <a:rPr lang="en-CA" dirty="0"/>
              <a:t> calls daily.</a:t>
            </a:r>
          </a:p>
          <a:p>
            <a:pPr marL="0" indent="0">
              <a:buNone/>
            </a:pPr>
            <a:endParaRPr lang="en-CA" dirty="0"/>
          </a:p>
          <a:p>
            <a:pPr marL="0" indent="0">
              <a:buNone/>
            </a:pPr>
            <a:r>
              <a:rPr lang="en-CA" b="1" dirty="0"/>
              <a:t>Certifications</a:t>
            </a:r>
            <a:r>
              <a:rPr lang="en-CA" dirty="0"/>
              <a:t>:</a:t>
            </a:r>
          </a:p>
          <a:p>
            <a:pPr marL="0" indent="0">
              <a:buNone/>
            </a:pPr>
            <a:r>
              <a:rPr lang="en-CA" dirty="0"/>
              <a:t>Artificial Intelligence Operations (AIOps) Fundamentals, TM Forum</a:t>
            </a:r>
          </a:p>
          <a:p>
            <a:pPr marL="0" indent="0">
              <a:buNone/>
            </a:pPr>
            <a:r>
              <a:rPr lang="en-CA" dirty="0"/>
              <a:t>Google Professional Data Engineer, Google Cloud</a:t>
            </a:r>
          </a:p>
          <a:p>
            <a:pPr marL="0" indent="0">
              <a:buNone/>
            </a:pPr>
            <a:r>
              <a:rPr lang="en-CA" dirty="0"/>
              <a:t>Google Associate Cloud Engineer, Google Cloud</a:t>
            </a:r>
          </a:p>
          <a:p>
            <a:pPr marL="0" indent="0">
              <a:buNone/>
            </a:pPr>
            <a:r>
              <a:rPr lang="en-CA" dirty="0"/>
              <a:t>Google Cloud Digital Leader, Google Cloud</a:t>
            </a:r>
          </a:p>
          <a:p>
            <a:pPr marL="0" indent="0">
              <a:buNone/>
            </a:pPr>
            <a:r>
              <a:rPr lang="en-CA" dirty="0" err="1"/>
              <a:t>Hashicorp</a:t>
            </a:r>
            <a:r>
              <a:rPr lang="en-CA" dirty="0"/>
              <a:t> Certified: Terraform Associate</a:t>
            </a:r>
          </a:p>
          <a:p>
            <a:pPr marL="0" indent="0">
              <a:buNone/>
            </a:pPr>
            <a:endParaRPr lang="en-CA" dirty="0"/>
          </a:p>
          <a:p>
            <a:pPr marL="0" indent="0">
              <a:buNone/>
            </a:pPr>
            <a:r>
              <a:rPr lang="en-CA" b="1" dirty="0"/>
              <a:t>Tech Stack: </a:t>
            </a:r>
            <a:r>
              <a:rPr lang="en-CA" dirty="0"/>
              <a:t>Google Cloud Platform (</a:t>
            </a:r>
            <a:r>
              <a:rPr lang="en-CA" dirty="0" err="1"/>
              <a:t>BigQuery</a:t>
            </a:r>
            <a:r>
              <a:rPr lang="en-CA" dirty="0"/>
              <a:t>, </a:t>
            </a:r>
            <a:r>
              <a:rPr lang="en-CA" dirty="0" err="1"/>
              <a:t>BigTable</a:t>
            </a:r>
            <a:r>
              <a:rPr lang="en-CA" dirty="0"/>
              <a:t>, </a:t>
            </a:r>
            <a:r>
              <a:rPr lang="en-CA" dirty="0" err="1"/>
              <a:t>Dataproc</a:t>
            </a:r>
            <a:r>
              <a:rPr lang="en-CA" dirty="0"/>
              <a:t>, Cloud Functions, Cloud Run), Hadoop, </a:t>
            </a:r>
            <a:r>
              <a:rPr lang="en-CA" dirty="0" err="1"/>
              <a:t>PySpark</a:t>
            </a:r>
            <a:r>
              <a:rPr lang="en-CA" dirty="0"/>
              <a:t>, ETL Pipelines, Docker, Terraform, Helm Charts, GitLab, Python, </a:t>
            </a:r>
            <a:r>
              <a:rPr lang="en-CA" dirty="0" err="1"/>
              <a:t>FastAPI</a:t>
            </a:r>
            <a:r>
              <a:rPr lang="en-CA" dirty="0"/>
              <a:t>, Node.js v22, JavaScript, TypeScript, React 18, Vue 3</a:t>
            </a:r>
          </a:p>
          <a:p>
            <a:pPr marL="0" indent="0">
              <a:buNone/>
            </a:pPr>
            <a:endParaRPr lang="en-CA" dirty="0"/>
          </a:p>
        </p:txBody>
      </p:sp>
    </p:spTree>
    <p:extLst>
      <p:ext uri="{BB962C8B-B14F-4D97-AF65-F5344CB8AC3E}">
        <p14:creationId xmlns:p14="http://schemas.microsoft.com/office/powerpoint/2010/main" val="750405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B037-46FB-4038-6914-9FDE05F9A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271B1-2581-A0CD-B0D6-5F99ABC45A0C}"/>
              </a:ext>
            </a:extLst>
          </p:cNvPr>
          <p:cNvSpPr>
            <a:spLocks noGrp="1"/>
          </p:cNvSpPr>
          <p:nvPr>
            <p:ph type="title"/>
          </p:nvPr>
        </p:nvSpPr>
        <p:spPr/>
        <p:txBody>
          <a:bodyPr>
            <a:normAutofit fontScale="90000"/>
          </a:bodyPr>
          <a:lstStyle/>
          <a:p>
            <a:r>
              <a:rPr lang="en-US" dirty="0"/>
              <a:t>Pipeline Example - Data Ingestion - REST API (JSON Format input)</a:t>
            </a:r>
            <a:br>
              <a:rPr lang="en-US" dirty="0"/>
            </a:br>
            <a:br>
              <a:rPr lang="en-US" dirty="0"/>
            </a:br>
            <a:endParaRPr lang="en-CA" dirty="0"/>
          </a:p>
        </p:txBody>
      </p:sp>
      <p:graphicFrame>
        <p:nvGraphicFramePr>
          <p:cNvPr id="8" name="Content Placeholder 7">
            <a:extLst>
              <a:ext uri="{FF2B5EF4-FFF2-40B4-BE49-F238E27FC236}">
                <a16:creationId xmlns:a16="http://schemas.microsoft.com/office/drawing/2014/main" id="{97464A2F-C4B9-EB2B-73F8-047372245E9C}"/>
              </a:ext>
            </a:extLst>
          </p:cNvPr>
          <p:cNvGraphicFramePr>
            <a:graphicFrameLocks noGrp="1"/>
          </p:cNvGraphicFramePr>
          <p:nvPr>
            <p:ph idx="1"/>
            <p:extLst>
              <p:ext uri="{D42A27DB-BD31-4B8C-83A1-F6EECF244321}">
                <p14:modId xmlns:p14="http://schemas.microsoft.com/office/powerpoint/2010/main" val="2266564765"/>
              </p:ext>
            </p:extLst>
          </p:nvPr>
        </p:nvGraphicFramePr>
        <p:xfrm>
          <a:off x="1338943" y="1780903"/>
          <a:ext cx="10345783" cy="4820920"/>
        </p:xfrm>
        <a:graphic>
          <a:graphicData uri="http://schemas.openxmlformats.org/drawingml/2006/table">
            <a:tbl>
              <a:tblPr firstRow="1" bandRow="1">
                <a:tableStyleId>{5C22544A-7EE6-4342-B048-85BDC9FD1C3A}</a:tableStyleId>
              </a:tblPr>
              <a:tblGrid>
                <a:gridCol w="3033350">
                  <a:extLst>
                    <a:ext uri="{9D8B030D-6E8A-4147-A177-3AD203B41FA5}">
                      <a16:colId xmlns:a16="http://schemas.microsoft.com/office/drawing/2014/main" val="1275134911"/>
                    </a:ext>
                  </a:extLst>
                </a:gridCol>
                <a:gridCol w="3164976">
                  <a:extLst>
                    <a:ext uri="{9D8B030D-6E8A-4147-A177-3AD203B41FA5}">
                      <a16:colId xmlns:a16="http://schemas.microsoft.com/office/drawing/2014/main" val="3246449282"/>
                    </a:ext>
                  </a:extLst>
                </a:gridCol>
                <a:gridCol w="4147457">
                  <a:extLst>
                    <a:ext uri="{9D8B030D-6E8A-4147-A177-3AD203B41FA5}">
                      <a16:colId xmlns:a16="http://schemas.microsoft.com/office/drawing/2014/main" val="3077966994"/>
                    </a:ext>
                  </a:extLst>
                </a:gridCol>
              </a:tblGrid>
              <a:tr h="370840">
                <a:tc>
                  <a:txBody>
                    <a:bodyPr/>
                    <a:lstStyle/>
                    <a:p>
                      <a:pPr>
                        <a:buNone/>
                      </a:pPr>
                      <a:r>
                        <a:rPr lang="en-CA" sz="900" b="1" dirty="0"/>
                        <a:t>Feature / Aspect</a:t>
                      </a:r>
                      <a:endParaRPr lang="en-CA" sz="900" dirty="0"/>
                    </a:p>
                  </a:txBody>
                  <a:tcPr anchor="ctr"/>
                </a:tc>
                <a:tc>
                  <a:txBody>
                    <a:bodyPr/>
                    <a:lstStyle/>
                    <a:p>
                      <a:pPr>
                        <a:buNone/>
                      </a:pPr>
                      <a:r>
                        <a:rPr lang="en-CA" sz="900" b="1"/>
                        <a:t>AWS Lambda</a:t>
                      </a:r>
                      <a:endParaRPr lang="en-CA" sz="900"/>
                    </a:p>
                  </a:txBody>
                  <a:tcPr anchor="ctr"/>
                </a:tc>
                <a:tc>
                  <a:txBody>
                    <a:bodyPr/>
                    <a:lstStyle/>
                    <a:p>
                      <a:pPr>
                        <a:buNone/>
                      </a:pPr>
                      <a:r>
                        <a:rPr lang="en-CA" sz="900" b="1"/>
                        <a:t>AWS Fargate</a:t>
                      </a:r>
                      <a:endParaRPr lang="en-CA" sz="900"/>
                    </a:p>
                  </a:txBody>
                  <a:tcPr anchor="ctr"/>
                </a:tc>
                <a:extLst>
                  <a:ext uri="{0D108BD9-81ED-4DB2-BD59-A6C34878D82A}">
                    <a16:rowId xmlns:a16="http://schemas.microsoft.com/office/drawing/2014/main" val="1288574925"/>
                  </a:ext>
                </a:extLst>
              </a:tr>
              <a:tr h="370840">
                <a:tc>
                  <a:txBody>
                    <a:bodyPr/>
                    <a:lstStyle/>
                    <a:p>
                      <a:pPr>
                        <a:buNone/>
                      </a:pPr>
                      <a:r>
                        <a:rPr lang="en-CA" sz="900" b="1" dirty="0"/>
                        <a:t>Purpose</a:t>
                      </a:r>
                      <a:endParaRPr lang="en-CA" sz="900" dirty="0"/>
                    </a:p>
                  </a:txBody>
                  <a:tcPr anchor="ctr"/>
                </a:tc>
                <a:tc>
                  <a:txBody>
                    <a:bodyPr/>
                    <a:lstStyle/>
                    <a:p>
                      <a:pPr>
                        <a:buNone/>
                      </a:pPr>
                      <a:r>
                        <a:rPr lang="en-US" sz="900"/>
                        <a:t>Event-driven serverless compute for short-lived functions</a:t>
                      </a:r>
                    </a:p>
                  </a:txBody>
                  <a:tcPr anchor="ctr"/>
                </a:tc>
                <a:tc>
                  <a:txBody>
                    <a:bodyPr/>
                    <a:lstStyle/>
                    <a:p>
                      <a:pPr>
                        <a:buNone/>
                      </a:pPr>
                      <a:r>
                        <a:rPr lang="en-US" sz="900" dirty="0"/>
                        <a:t>Serverless container execution for continuous or long-running services</a:t>
                      </a:r>
                    </a:p>
                  </a:txBody>
                  <a:tcPr anchor="ctr"/>
                </a:tc>
                <a:extLst>
                  <a:ext uri="{0D108BD9-81ED-4DB2-BD59-A6C34878D82A}">
                    <a16:rowId xmlns:a16="http://schemas.microsoft.com/office/drawing/2014/main" val="3579280675"/>
                  </a:ext>
                </a:extLst>
              </a:tr>
              <a:tr h="370840">
                <a:tc>
                  <a:txBody>
                    <a:bodyPr/>
                    <a:lstStyle/>
                    <a:p>
                      <a:pPr>
                        <a:buNone/>
                      </a:pPr>
                      <a:r>
                        <a:rPr lang="en-CA" sz="900" b="1" dirty="0"/>
                        <a:t>Runtime Model</a:t>
                      </a:r>
                      <a:endParaRPr lang="en-CA" sz="900" dirty="0"/>
                    </a:p>
                  </a:txBody>
                  <a:tcPr anchor="ctr"/>
                </a:tc>
                <a:tc>
                  <a:txBody>
                    <a:bodyPr/>
                    <a:lstStyle/>
                    <a:p>
                      <a:pPr>
                        <a:buNone/>
                      </a:pPr>
                      <a:r>
                        <a:rPr lang="en-CA" sz="900" dirty="0"/>
                        <a:t>Executes code on demand (cold starts possible); max 15 min runtime</a:t>
                      </a:r>
                    </a:p>
                  </a:txBody>
                  <a:tcPr anchor="ctr"/>
                </a:tc>
                <a:tc>
                  <a:txBody>
                    <a:bodyPr/>
                    <a:lstStyle/>
                    <a:p>
                      <a:pPr>
                        <a:buNone/>
                      </a:pPr>
                      <a:r>
                        <a:rPr lang="en-US" sz="900" dirty="0"/>
                        <a:t>Runs containerized applications continuously or per task; no time limit</a:t>
                      </a:r>
                    </a:p>
                  </a:txBody>
                  <a:tcPr anchor="ctr"/>
                </a:tc>
                <a:extLst>
                  <a:ext uri="{0D108BD9-81ED-4DB2-BD59-A6C34878D82A}">
                    <a16:rowId xmlns:a16="http://schemas.microsoft.com/office/drawing/2014/main" val="3845717997"/>
                  </a:ext>
                </a:extLst>
              </a:tr>
              <a:tr h="370840">
                <a:tc>
                  <a:txBody>
                    <a:bodyPr/>
                    <a:lstStyle/>
                    <a:p>
                      <a:pPr>
                        <a:buNone/>
                      </a:pPr>
                      <a:r>
                        <a:rPr lang="en-CA" sz="900" b="1"/>
                        <a:t>API Hosting</a:t>
                      </a:r>
                      <a:endParaRPr lang="en-CA" sz="900"/>
                    </a:p>
                  </a:txBody>
                  <a:tcPr anchor="ctr"/>
                </a:tc>
                <a:tc>
                  <a:txBody>
                    <a:bodyPr/>
                    <a:lstStyle/>
                    <a:p>
                      <a:pPr>
                        <a:buNone/>
                      </a:pPr>
                      <a:r>
                        <a:rPr lang="en-US" sz="900"/>
                        <a:t>Integrates with </a:t>
                      </a:r>
                      <a:r>
                        <a:rPr lang="en-US" sz="900" b="1"/>
                        <a:t>API Gateway</a:t>
                      </a:r>
                      <a:r>
                        <a:rPr lang="en-US" sz="900"/>
                        <a:t> for REST/HTTP endpoints</a:t>
                      </a:r>
                    </a:p>
                  </a:txBody>
                  <a:tcPr anchor="ctr"/>
                </a:tc>
                <a:tc>
                  <a:txBody>
                    <a:bodyPr/>
                    <a:lstStyle/>
                    <a:p>
                      <a:pPr>
                        <a:buNone/>
                      </a:pPr>
                      <a:r>
                        <a:rPr lang="en-US" sz="900" dirty="0"/>
                        <a:t>Integrates with </a:t>
                      </a:r>
                      <a:r>
                        <a:rPr lang="en-US" sz="900" b="1" dirty="0"/>
                        <a:t>Application Load Balancer (ALB)</a:t>
                      </a:r>
                      <a:r>
                        <a:rPr lang="en-US" sz="900" dirty="0"/>
                        <a:t> or API Gateway for container-based APIs</a:t>
                      </a:r>
                    </a:p>
                  </a:txBody>
                  <a:tcPr anchor="ctr"/>
                </a:tc>
                <a:extLst>
                  <a:ext uri="{0D108BD9-81ED-4DB2-BD59-A6C34878D82A}">
                    <a16:rowId xmlns:a16="http://schemas.microsoft.com/office/drawing/2014/main" val="1203532367"/>
                  </a:ext>
                </a:extLst>
              </a:tr>
              <a:tr h="370840">
                <a:tc>
                  <a:txBody>
                    <a:bodyPr/>
                    <a:lstStyle/>
                    <a:p>
                      <a:pPr>
                        <a:buNone/>
                      </a:pPr>
                      <a:r>
                        <a:rPr lang="en-CA" sz="900" b="1"/>
                        <a:t>Performance &amp; Latency</a:t>
                      </a:r>
                      <a:endParaRPr lang="en-CA" sz="900"/>
                    </a:p>
                  </a:txBody>
                  <a:tcPr anchor="ctr"/>
                </a:tc>
                <a:tc>
                  <a:txBody>
                    <a:bodyPr/>
                    <a:lstStyle/>
                    <a:p>
                      <a:pPr>
                        <a:buNone/>
                      </a:pPr>
                      <a:r>
                        <a:rPr lang="en-US" sz="900"/>
                        <a:t>Fast, but can experience small latency from cold starts</a:t>
                      </a:r>
                    </a:p>
                  </a:txBody>
                  <a:tcPr anchor="ctr"/>
                </a:tc>
                <a:tc>
                  <a:txBody>
                    <a:bodyPr/>
                    <a:lstStyle/>
                    <a:p>
                      <a:pPr>
                        <a:buNone/>
                      </a:pPr>
                      <a:r>
                        <a:rPr lang="en-CA" sz="900" dirty="0"/>
                        <a:t>Consistent performance; containers stay warm for instant response</a:t>
                      </a:r>
                    </a:p>
                  </a:txBody>
                  <a:tcPr anchor="ctr"/>
                </a:tc>
                <a:extLst>
                  <a:ext uri="{0D108BD9-81ED-4DB2-BD59-A6C34878D82A}">
                    <a16:rowId xmlns:a16="http://schemas.microsoft.com/office/drawing/2014/main" val="2523742371"/>
                  </a:ext>
                </a:extLst>
              </a:tr>
              <a:tr h="370840">
                <a:tc>
                  <a:txBody>
                    <a:bodyPr/>
                    <a:lstStyle/>
                    <a:p>
                      <a:pPr>
                        <a:buNone/>
                      </a:pPr>
                      <a:r>
                        <a:rPr lang="en-CA" sz="900" b="1"/>
                        <a:t>Scalability</a:t>
                      </a:r>
                      <a:endParaRPr lang="en-CA" sz="900"/>
                    </a:p>
                  </a:txBody>
                  <a:tcPr anchor="ctr"/>
                </a:tc>
                <a:tc>
                  <a:txBody>
                    <a:bodyPr/>
                    <a:lstStyle/>
                    <a:p>
                      <a:pPr>
                        <a:buNone/>
                      </a:pPr>
                      <a:r>
                        <a:rPr lang="en-CA" sz="900"/>
                        <a:t>Auto-scales instantly per request (fine-grained scaling)</a:t>
                      </a:r>
                    </a:p>
                  </a:txBody>
                  <a:tcPr anchor="ctr"/>
                </a:tc>
                <a:tc>
                  <a:txBody>
                    <a:bodyPr/>
                    <a:lstStyle/>
                    <a:p>
                      <a:pPr>
                        <a:buNone/>
                      </a:pPr>
                      <a:r>
                        <a:rPr lang="en-US" sz="900" dirty="0"/>
                        <a:t>Auto-scales by adjusting number of running tasks based on load</a:t>
                      </a:r>
                    </a:p>
                  </a:txBody>
                  <a:tcPr anchor="ctr"/>
                </a:tc>
                <a:extLst>
                  <a:ext uri="{0D108BD9-81ED-4DB2-BD59-A6C34878D82A}">
                    <a16:rowId xmlns:a16="http://schemas.microsoft.com/office/drawing/2014/main" val="3476647139"/>
                  </a:ext>
                </a:extLst>
              </a:tr>
              <a:tr h="370840">
                <a:tc>
                  <a:txBody>
                    <a:bodyPr/>
                    <a:lstStyle/>
                    <a:p>
                      <a:pPr>
                        <a:buNone/>
                      </a:pPr>
                      <a:r>
                        <a:rPr lang="en-CA" sz="900" b="1"/>
                        <a:t>Workload Type</a:t>
                      </a:r>
                      <a:endParaRPr lang="en-CA" sz="900"/>
                    </a:p>
                  </a:txBody>
                  <a:tcPr anchor="ctr"/>
                </a:tc>
                <a:tc>
                  <a:txBody>
                    <a:bodyPr/>
                    <a:lstStyle/>
                    <a:p>
                      <a:pPr>
                        <a:buNone/>
                      </a:pPr>
                      <a:r>
                        <a:rPr lang="en-CA" sz="900"/>
                        <a:t>Ideal for lightweight, stateless, event-driven APIs</a:t>
                      </a:r>
                    </a:p>
                  </a:txBody>
                  <a:tcPr anchor="ctr"/>
                </a:tc>
                <a:tc>
                  <a:txBody>
                    <a:bodyPr/>
                    <a:lstStyle/>
                    <a:p>
                      <a:pPr>
                        <a:buNone/>
                      </a:pPr>
                      <a:r>
                        <a:rPr lang="en-US" sz="900" dirty="0"/>
                        <a:t>Ideal for persistent APIs or heavier compute that needs longer execution</a:t>
                      </a:r>
                    </a:p>
                  </a:txBody>
                  <a:tcPr anchor="ctr"/>
                </a:tc>
                <a:extLst>
                  <a:ext uri="{0D108BD9-81ED-4DB2-BD59-A6C34878D82A}">
                    <a16:rowId xmlns:a16="http://schemas.microsoft.com/office/drawing/2014/main" val="3061671351"/>
                  </a:ext>
                </a:extLst>
              </a:tr>
              <a:tr h="370840">
                <a:tc>
                  <a:txBody>
                    <a:bodyPr/>
                    <a:lstStyle/>
                    <a:p>
                      <a:pPr>
                        <a:buNone/>
                      </a:pPr>
                      <a:r>
                        <a:rPr lang="en-CA" sz="900" b="1"/>
                        <a:t>Execution Time Limit</a:t>
                      </a:r>
                      <a:endParaRPr lang="en-CA" sz="900"/>
                    </a:p>
                  </a:txBody>
                  <a:tcPr anchor="ctr"/>
                </a:tc>
                <a:tc>
                  <a:txBody>
                    <a:bodyPr/>
                    <a:lstStyle/>
                    <a:p>
                      <a:pPr>
                        <a:buNone/>
                      </a:pPr>
                      <a:r>
                        <a:rPr lang="en-US" sz="900"/>
                        <a:t>15 minutes maximum per invocation</a:t>
                      </a:r>
                    </a:p>
                  </a:txBody>
                  <a:tcPr anchor="ctr"/>
                </a:tc>
                <a:tc>
                  <a:txBody>
                    <a:bodyPr/>
                    <a:lstStyle/>
                    <a:p>
                      <a:pPr>
                        <a:buNone/>
                      </a:pPr>
                      <a:r>
                        <a:rPr lang="en-US" sz="900" dirty="0"/>
                        <a:t>No time limit — containers can run indefinitely</a:t>
                      </a:r>
                    </a:p>
                  </a:txBody>
                  <a:tcPr anchor="ctr"/>
                </a:tc>
                <a:extLst>
                  <a:ext uri="{0D108BD9-81ED-4DB2-BD59-A6C34878D82A}">
                    <a16:rowId xmlns:a16="http://schemas.microsoft.com/office/drawing/2014/main" val="109305766"/>
                  </a:ext>
                </a:extLst>
              </a:tr>
              <a:tr h="370840">
                <a:tc>
                  <a:txBody>
                    <a:bodyPr/>
                    <a:lstStyle/>
                    <a:p>
                      <a:pPr>
                        <a:buNone/>
                      </a:pPr>
                      <a:r>
                        <a:rPr lang="en-CA" sz="900" b="1" dirty="0"/>
                        <a:t>Cost Considerations</a:t>
                      </a:r>
                      <a:endParaRPr lang="en-CA" sz="900" dirty="0"/>
                    </a:p>
                  </a:txBody>
                  <a:tcPr anchor="ctr"/>
                </a:tc>
                <a:tc>
                  <a:txBody>
                    <a:bodyPr/>
                    <a:lstStyle/>
                    <a:p>
                      <a:pPr>
                        <a:buNone/>
                      </a:pPr>
                      <a:r>
                        <a:rPr lang="en-US" sz="900"/>
                        <a:t>Pay only per request and execution time (GB-seconds) — cost-effective for sporadic traffic</a:t>
                      </a:r>
                    </a:p>
                  </a:txBody>
                  <a:tcPr anchor="ctr"/>
                </a:tc>
                <a:tc>
                  <a:txBody>
                    <a:bodyPr/>
                    <a:lstStyle/>
                    <a:p>
                      <a:pPr>
                        <a:buNone/>
                      </a:pPr>
                      <a:r>
                        <a:rPr lang="en-US" sz="900" dirty="0"/>
                        <a:t>Pay per vCPU-second and GB-second — better for steady workloads with consistent demand</a:t>
                      </a:r>
                    </a:p>
                  </a:txBody>
                  <a:tcPr anchor="ctr"/>
                </a:tc>
                <a:extLst>
                  <a:ext uri="{0D108BD9-81ED-4DB2-BD59-A6C34878D82A}">
                    <a16:rowId xmlns:a16="http://schemas.microsoft.com/office/drawing/2014/main" val="848307568"/>
                  </a:ext>
                </a:extLst>
              </a:tr>
              <a:tr h="370840">
                <a:tc>
                  <a:txBody>
                    <a:bodyPr/>
                    <a:lstStyle/>
                    <a:p>
                      <a:pPr>
                        <a:buNone/>
                      </a:pPr>
                      <a:r>
                        <a:rPr lang="en-CA" sz="900" b="1" dirty="0"/>
                        <a:t>Cold Start Behavior</a:t>
                      </a:r>
                      <a:endParaRPr lang="en-CA" sz="900" dirty="0"/>
                    </a:p>
                  </a:txBody>
                  <a:tcPr anchor="ctr"/>
                </a:tc>
                <a:tc>
                  <a:txBody>
                    <a:bodyPr/>
                    <a:lstStyle/>
                    <a:p>
                      <a:pPr>
                        <a:buNone/>
                      </a:pPr>
                      <a:r>
                        <a:rPr lang="en-US" sz="900"/>
                        <a:t>Possible; adds 100–300 ms on first request after idle period</a:t>
                      </a:r>
                    </a:p>
                  </a:txBody>
                  <a:tcPr anchor="ctr"/>
                </a:tc>
                <a:tc>
                  <a:txBody>
                    <a:bodyPr/>
                    <a:lstStyle/>
                    <a:p>
                      <a:pPr>
                        <a:buNone/>
                      </a:pPr>
                      <a:r>
                        <a:rPr lang="en-US" sz="900" dirty="0"/>
                        <a:t>None once service is running (containers stay warm)</a:t>
                      </a:r>
                    </a:p>
                  </a:txBody>
                  <a:tcPr anchor="ctr"/>
                </a:tc>
                <a:extLst>
                  <a:ext uri="{0D108BD9-81ED-4DB2-BD59-A6C34878D82A}">
                    <a16:rowId xmlns:a16="http://schemas.microsoft.com/office/drawing/2014/main" val="951919337"/>
                  </a:ext>
                </a:extLst>
              </a:tr>
              <a:tr h="370840">
                <a:tc>
                  <a:txBody>
                    <a:bodyPr/>
                    <a:lstStyle/>
                    <a:p>
                      <a:pPr>
                        <a:buNone/>
                      </a:pPr>
                      <a:r>
                        <a:rPr lang="en-CA" sz="900" b="1" dirty="0"/>
                        <a:t>Integration Options</a:t>
                      </a:r>
                      <a:endParaRPr lang="en-CA" sz="900" dirty="0"/>
                    </a:p>
                  </a:txBody>
                  <a:tcPr anchor="ctr"/>
                </a:tc>
                <a:tc>
                  <a:txBody>
                    <a:bodyPr/>
                    <a:lstStyle/>
                    <a:p>
                      <a:pPr>
                        <a:buNone/>
                      </a:pPr>
                      <a:r>
                        <a:rPr lang="en-US" sz="900"/>
                        <a:t>Deeply integrated with S3, DynamoDB, Kinesis, EventBridge, Step Functions</a:t>
                      </a:r>
                    </a:p>
                  </a:txBody>
                  <a:tcPr anchor="ctr"/>
                </a:tc>
                <a:tc>
                  <a:txBody>
                    <a:bodyPr/>
                    <a:lstStyle/>
                    <a:p>
                      <a:pPr>
                        <a:buNone/>
                      </a:pPr>
                      <a:r>
                        <a:rPr lang="en-US" sz="900" dirty="0"/>
                        <a:t>Integrates with ECS, ECR, RDS, ALB, </a:t>
                      </a:r>
                      <a:r>
                        <a:rPr lang="en-US" sz="900" dirty="0" err="1"/>
                        <a:t>CloudMap</a:t>
                      </a:r>
                      <a:r>
                        <a:rPr lang="en-US" sz="900" dirty="0"/>
                        <a:t>, and Service Discovery</a:t>
                      </a:r>
                    </a:p>
                  </a:txBody>
                  <a:tcPr anchor="ctr"/>
                </a:tc>
                <a:extLst>
                  <a:ext uri="{0D108BD9-81ED-4DB2-BD59-A6C34878D82A}">
                    <a16:rowId xmlns:a16="http://schemas.microsoft.com/office/drawing/2014/main" val="359357674"/>
                  </a:ext>
                </a:extLst>
              </a:tr>
              <a:tr h="370840">
                <a:tc>
                  <a:txBody>
                    <a:bodyPr/>
                    <a:lstStyle/>
                    <a:p>
                      <a:pPr>
                        <a:buNone/>
                      </a:pPr>
                      <a:r>
                        <a:rPr lang="en-CA" sz="900" b="1" dirty="0"/>
                        <a:t>Typical Workflow</a:t>
                      </a:r>
                      <a:endParaRPr lang="en-CA" sz="900" dirty="0"/>
                    </a:p>
                  </a:txBody>
                  <a:tcPr anchor="ctr"/>
                </a:tc>
                <a:tc>
                  <a:txBody>
                    <a:bodyPr/>
                    <a:lstStyle/>
                    <a:p>
                      <a:pPr>
                        <a:buNone/>
                      </a:pPr>
                      <a:r>
                        <a:rPr lang="en-CA" sz="900"/>
                        <a:t>API Gateway → Lambda → DynamoDB/S3/RDS</a:t>
                      </a:r>
                    </a:p>
                  </a:txBody>
                  <a:tcPr anchor="ctr"/>
                </a:tc>
                <a:tc>
                  <a:txBody>
                    <a:bodyPr/>
                    <a:lstStyle/>
                    <a:p>
                      <a:pPr>
                        <a:buNone/>
                      </a:pPr>
                      <a:r>
                        <a:rPr lang="en-US" sz="900" dirty="0"/>
                        <a:t>ALB/API Gateway → ECS (</a:t>
                      </a:r>
                      <a:r>
                        <a:rPr lang="en-US" sz="900" dirty="0" err="1"/>
                        <a:t>Fargate</a:t>
                      </a:r>
                      <a:r>
                        <a:rPr lang="en-US" sz="900" dirty="0"/>
                        <a:t>) container → RDS/S3</a:t>
                      </a:r>
                    </a:p>
                  </a:txBody>
                  <a:tcPr anchor="ctr"/>
                </a:tc>
                <a:extLst>
                  <a:ext uri="{0D108BD9-81ED-4DB2-BD59-A6C34878D82A}">
                    <a16:rowId xmlns:a16="http://schemas.microsoft.com/office/drawing/2014/main" val="3212698863"/>
                  </a:ext>
                </a:extLst>
              </a:tr>
              <a:tr h="370840">
                <a:tc>
                  <a:txBody>
                    <a:bodyPr/>
                    <a:lstStyle/>
                    <a:p>
                      <a:pPr>
                        <a:buNone/>
                      </a:pPr>
                      <a:r>
                        <a:rPr lang="en-CA" sz="900" b="1"/>
                        <a:t>Best For</a:t>
                      </a:r>
                      <a:endParaRPr lang="en-CA" sz="900"/>
                    </a:p>
                  </a:txBody>
                  <a:tcPr anchor="ctr"/>
                </a:tc>
                <a:tc>
                  <a:txBody>
                    <a:bodyPr/>
                    <a:lstStyle/>
                    <a:p>
                      <a:pPr>
                        <a:buNone/>
                      </a:pPr>
                      <a:r>
                        <a:rPr lang="en-US" sz="900"/>
                        <a:t>Event-driven or bursty REST APIs, short tasks, webhooks</a:t>
                      </a:r>
                    </a:p>
                  </a:txBody>
                  <a:tcPr anchor="ctr"/>
                </a:tc>
                <a:tc>
                  <a:txBody>
                    <a:bodyPr/>
                    <a:lstStyle/>
                    <a:p>
                      <a:pPr>
                        <a:buNone/>
                      </a:pPr>
                      <a:r>
                        <a:rPr lang="en-US" sz="900" dirty="0"/>
                        <a:t>Persistent REST APIs, microservices, or APIs needing long-running compute</a:t>
                      </a:r>
                    </a:p>
                  </a:txBody>
                  <a:tcPr anchor="ctr"/>
                </a:tc>
                <a:extLst>
                  <a:ext uri="{0D108BD9-81ED-4DB2-BD59-A6C34878D82A}">
                    <a16:rowId xmlns:a16="http://schemas.microsoft.com/office/drawing/2014/main" val="3719967936"/>
                  </a:ext>
                </a:extLst>
              </a:tr>
            </a:tbl>
          </a:graphicData>
        </a:graphic>
      </p:graphicFrame>
    </p:spTree>
    <p:extLst>
      <p:ext uri="{BB962C8B-B14F-4D97-AF65-F5344CB8AC3E}">
        <p14:creationId xmlns:p14="http://schemas.microsoft.com/office/powerpoint/2010/main" val="24533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3C5FF-D04A-E909-8DF6-21E00E091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408C7-1EF9-CDB7-C560-5135C249D1E5}"/>
              </a:ext>
            </a:extLst>
          </p:cNvPr>
          <p:cNvSpPr>
            <a:spLocks noGrp="1"/>
          </p:cNvSpPr>
          <p:nvPr>
            <p:ph type="title"/>
          </p:nvPr>
        </p:nvSpPr>
        <p:spPr/>
        <p:txBody>
          <a:bodyPr>
            <a:normAutofit fontScale="90000"/>
          </a:bodyPr>
          <a:lstStyle/>
          <a:p>
            <a:r>
              <a:rPr lang="en-US" dirty="0"/>
              <a:t>Pipeline Example - Data Ingestion - REST API (JSON Format input)</a:t>
            </a:r>
            <a:br>
              <a:rPr lang="en-US" dirty="0"/>
            </a:br>
            <a:br>
              <a:rPr lang="en-US" dirty="0"/>
            </a:br>
            <a:endParaRPr lang="en-CA" dirty="0"/>
          </a:p>
        </p:txBody>
      </p:sp>
      <p:sp>
        <p:nvSpPr>
          <p:cNvPr id="4" name="Content Placeholder 3">
            <a:extLst>
              <a:ext uri="{FF2B5EF4-FFF2-40B4-BE49-F238E27FC236}">
                <a16:creationId xmlns:a16="http://schemas.microsoft.com/office/drawing/2014/main" id="{7EC181A0-B4DC-DCE4-6EEC-63D691A41A31}"/>
              </a:ext>
            </a:extLst>
          </p:cNvPr>
          <p:cNvSpPr>
            <a:spLocks noGrp="1"/>
          </p:cNvSpPr>
          <p:nvPr>
            <p:ph idx="1"/>
          </p:nvPr>
        </p:nvSpPr>
        <p:spPr/>
        <p:txBody>
          <a:bodyPr/>
          <a:lstStyle/>
          <a:p>
            <a:r>
              <a:rPr lang="en-US" dirty="0"/>
              <a:t>AWS </a:t>
            </a:r>
            <a:r>
              <a:rPr lang="en-US" dirty="0" err="1"/>
              <a:t>Fargate</a:t>
            </a:r>
            <a:r>
              <a:rPr lang="en-US" dirty="0"/>
              <a:t> is the best choice for this REST API because it provides </a:t>
            </a:r>
            <a:r>
              <a:rPr lang="en-US" b="1" dirty="0"/>
              <a:t>always-on, containerized compute</a:t>
            </a:r>
            <a:r>
              <a:rPr lang="en-US" dirty="0"/>
              <a:t> with </a:t>
            </a:r>
            <a:r>
              <a:rPr lang="en-US" b="1" dirty="0"/>
              <a:t>consistent low-latency performance</a:t>
            </a:r>
            <a:r>
              <a:rPr lang="en-US" dirty="0"/>
              <a:t>, which is crucial for near real-time workloads. Unlike AWS Lambda, which can introduce cold starts and has a 15-minute execution limit, </a:t>
            </a:r>
            <a:r>
              <a:rPr lang="en-US" dirty="0" err="1"/>
              <a:t>Fargate</a:t>
            </a:r>
            <a:r>
              <a:rPr lang="en-US" dirty="0"/>
              <a:t> runs </a:t>
            </a:r>
            <a:r>
              <a:rPr lang="en-US" b="1" dirty="0"/>
              <a:t>continuously active containers</a:t>
            </a:r>
            <a:r>
              <a:rPr lang="en-US" dirty="0"/>
              <a:t>, ensuring requests are processed instantly with no startup delay.</a:t>
            </a:r>
            <a:endParaRPr lang="en-CA" dirty="0"/>
          </a:p>
        </p:txBody>
      </p:sp>
    </p:spTree>
    <p:extLst>
      <p:ext uri="{BB962C8B-B14F-4D97-AF65-F5344CB8AC3E}">
        <p14:creationId xmlns:p14="http://schemas.microsoft.com/office/powerpoint/2010/main" val="216565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2C213-0700-DB45-025F-5250F9C35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771A2-074C-522C-D6D5-DD49A46B5550}"/>
              </a:ext>
            </a:extLst>
          </p:cNvPr>
          <p:cNvSpPr>
            <a:spLocks noGrp="1"/>
          </p:cNvSpPr>
          <p:nvPr>
            <p:ph type="title"/>
          </p:nvPr>
        </p:nvSpPr>
        <p:spPr/>
        <p:txBody>
          <a:bodyPr>
            <a:normAutofit fontScale="90000"/>
          </a:bodyPr>
          <a:lstStyle/>
          <a:p>
            <a:r>
              <a:rPr lang="en-US" dirty="0"/>
              <a:t>Pipeline Example - Data Ingestion - Kafka</a:t>
            </a:r>
            <a:br>
              <a:rPr lang="en-US" dirty="0"/>
            </a:br>
            <a:endParaRPr lang="en-CA" dirty="0"/>
          </a:p>
        </p:txBody>
      </p:sp>
      <p:graphicFrame>
        <p:nvGraphicFramePr>
          <p:cNvPr id="4" name="Content Placeholder 3">
            <a:extLst>
              <a:ext uri="{FF2B5EF4-FFF2-40B4-BE49-F238E27FC236}">
                <a16:creationId xmlns:a16="http://schemas.microsoft.com/office/drawing/2014/main" id="{078D9627-F45C-A7FD-77FD-5CE11F351AE6}"/>
              </a:ext>
            </a:extLst>
          </p:cNvPr>
          <p:cNvGraphicFramePr>
            <a:graphicFrameLocks noGrp="1"/>
          </p:cNvGraphicFramePr>
          <p:nvPr>
            <p:ph idx="1"/>
            <p:extLst>
              <p:ext uri="{D42A27DB-BD31-4B8C-83A1-F6EECF244321}">
                <p14:modId xmlns:p14="http://schemas.microsoft.com/office/powerpoint/2010/main" val="3881081795"/>
              </p:ext>
            </p:extLst>
          </p:nvPr>
        </p:nvGraphicFramePr>
        <p:xfrm>
          <a:off x="539261" y="1366271"/>
          <a:ext cx="11113477" cy="5293360"/>
        </p:xfrm>
        <a:graphic>
          <a:graphicData uri="http://schemas.openxmlformats.org/drawingml/2006/table">
            <a:tbl>
              <a:tblPr firstRow="1" bandRow="1">
                <a:tableStyleId>{5C22544A-7EE6-4342-B048-85BDC9FD1C3A}</a:tableStyleId>
              </a:tblPr>
              <a:tblGrid>
                <a:gridCol w="2628101">
                  <a:extLst>
                    <a:ext uri="{9D8B030D-6E8A-4147-A177-3AD203B41FA5}">
                      <a16:colId xmlns:a16="http://schemas.microsoft.com/office/drawing/2014/main" val="3182153041"/>
                    </a:ext>
                  </a:extLst>
                </a:gridCol>
                <a:gridCol w="3066875">
                  <a:extLst>
                    <a:ext uri="{9D8B030D-6E8A-4147-A177-3AD203B41FA5}">
                      <a16:colId xmlns:a16="http://schemas.microsoft.com/office/drawing/2014/main" val="2689748923"/>
                    </a:ext>
                  </a:extLst>
                </a:gridCol>
                <a:gridCol w="5418501">
                  <a:extLst>
                    <a:ext uri="{9D8B030D-6E8A-4147-A177-3AD203B41FA5}">
                      <a16:colId xmlns:a16="http://schemas.microsoft.com/office/drawing/2014/main" val="3700808677"/>
                    </a:ext>
                  </a:extLst>
                </a:gridCol>
              </a:tblGrid>
              <a:tr h="370840">
                <a:tc>
                  <a:txBody>
                    <a:bodyPr/>
                    <a:lstStyle/>
                    <a:p>
                      <a:pPr>
                        <a:buNone/>
                      </a:pPr>
                      <a:r>
                        <a:rPr lang="en-CA" sz="1000" b="1" dirty="0"/>
                        <a:t>Feature / Aspect</a:t>
                      </a:r>
                      <a:endParaRPr lang="en-CA" sz="1000" dirty="0"/>
                    </a:p>
                  </a:txBody>
                  <a:tcPr anchor="ctr"/>
                </a:tc>
                <a:tc>
                  <a:txBody>
                    <a:bodyPr/>
                    <a:lstStyle/>
                    <a:p>
                      <a:pPr>
                        <a:buNone/>
                      </a:pPr>
                      <a:r>
                        <a:rPr lang="en-CA" sz="1000" b="1" dirty="0"/>
                        <a:t>Amazon MSK</a:t>
                      </a:r>
                      <a:endParaRPr lang="en-CA" sz="1000" dirty="0"/>
                    </a:p>
                  </a:txBody>
                  <a:tcPr anchor="ctr"/>
                </a:tc>
                <a:tc>
                  <a:txBody>
                    <a:bodyPr/>
                    <a:lstStyle/>
                    <a:p>
                      <a:pPr>
                        <a:buNone/>
                      </a:pPr>
                      <a:r>
                        <a:rPr lang="en-CA" sz="1000" b="1" dirty="0"/>
                        <a:t>AWS Glue Streaming</a:t>
                      </a:r>
                      <a:endParaRPr lang="en-CA" sz="1000" dirty="0"/>
                    </a:p>
                  </a:txBody>
                  <a:tcPr anchor="ctr"/>
                </a:tc>
                <a:extLst>
                  <a:ext uri="{0D108BD9-81ED-4DB2-BD59-A6C34878D82A}">
                    <a16:rowId xmlns:a16="http://schemas.microsoft.com/office/drawing/2014/main" val="1528999214"/>
                  </a:ext>
                </a:extLst>
              </a:tr>
              <a:tr h="370840">
                <a:tc>
                  <a:txBody>
                    <a:bodyPr/>
                    <a:lstStyle/>
                    <a:p>
                      <a:pPr>
                        <a:buNone/>
                      </a:pPr>
                      <a:r>
                        <a:rPr lang="en-CA" sz="1000" b="1"/>
                        <a:t>Primary Role</a:t>
                      </a:r>
                      <a:endParaRPr lang="en-CA" sz="1000"/>
                    </a:p>
                  </a:txBody>
                  <a:tcPr anchor="ctr"/>
                </a:tc>
                <a:tc>
                  <a:txBody>
                    <a:bodyPr/>
                    <a:lstStyle/>
                    <a:p>
                      <a:pPr>
                        <a:buNone/>
                      </a:pPr>
                      <a:r>
                        <a:rPr lang="en-CA" sz="1000"/>
                        <a:t>Real-time </a:t>
                      </a:r>
                      <a:r>
                        <a:rPr lang="en-CA" sz="1000" b="1"/>
                        <a:t>data ingestion &amp; buffering</a:t>
                      </a:r>
                      <a:endParaRPr lang="en-CA" sz="1000"/>
                    </a:p>
                  </a:txBody>
                  <a:tcPr anchor="ctr"/>
                </a:tc>
                <a:tc>
                  <a:txBody>
                    <a:bodyPr/>
                    <a:lstStyle/>
                    <a:p>
                      <a:pPr>
                        <a:buNone/>
                      </a:pPr>
                      <a:r>
                        <a:rPr lang="en-CA" sz="1000" dirty="0"/>
                        <a:t>Real-time </a:t>
                      </a:r>
                      <a:r>
                        <a:rPr lang="en-CA" sz="1000" b="1" dirty="0"/>
                        <a:t>ETL transformation &amp; loading</a:t>
                      </a:r>
                      <a:endParaRPr lang="en-CA" sz="1000" dirty="0"/>
                    </a:p>
                  </a:txBody>
                  <a:tcPr anchor="ctr"/>
                </a:tc>
                <a:extLst>
                  <a:ext uri="{0D108BD9-81ED-4DB2-BD59-A6C34878D82A}">
                    <a16:rowId xmlns:a16="http://schemas.microsoft.com/office/drawing/2014/main" val="2635736385"/>
                  </a:ext>
                </a:extLst>
              </a:tr>
              <a:tr h="370840">
                <a:tc>
                  <a:txBody>
                    <a:bodyPr/>
                    <a:lstStyle/>
                    <a:p>
                      <a:pPr>
                        <a:buNone/>
                      </a:pPr>
                      <a:r>
                        <a:rPr lang="en-CA" sz="1000" b="1"/>
                        <a:t>Core Function</a:t>
                      </a:r>
                      <a:endParaRPr lang="en-CA" sz="1000"/>
                    </a:p>
                  </a:txBody>
                  <a:tcPr anchor="ctr"/>
                </a:tc>
                <a:tc>
                  <a:txBody>
                    <a:bodyPr/>
                    <a:lstStyle/>
                    <a:p>
                      <a:pPr>
                        <a:buNone/>
                      </a:pPr>
                      <a:r>
                        <a:rPr lang="en-CA" sz="1000"/>
                        <a:t>Managed </a:t>
                      </a:r>
                      <a:r>
                        <a:rPr lang="en-CA" sz="1000" b="1"/>
                        <a:t>Kafka</a:t>
                      </a:r>
                      <a:r>
                        <a:rPr lang="en-CA" sz="1000"/>
                        <a:t> message broker</a:t>
                      </a:r>
                    </a:p>
                  </a:txBody>
                  <a:tcPr anchor="ctr"/>
                </a:tc>
                <a:tc>
                  <a:txBody>
                    <a:bodyPr/>
                    <a:lstStyle/>
                    <a:p>
                      <a:pPr>
                        <a:buNone/>
                      </a:pPr>
                      <a:r>
                        <a:rPr lang="en-US" sz="1000" dirty="0"/>
                        <a:t>Managed </a:t>
                      </a:r>
                      <a:r>
                        <a:rPr lang="en-US" sz="1000" b="1" dirty="0"/>
                        <a:t>Spark Streaming ETL</a:t>
                      </a:r>
                      <a:r>
                        <a:rPr lang="en-US" sz="1000" dirty="0"/>
                        <a:t> service</a:t>
                      </a:r>
                    </a:p>
                  </a:txBody>
                  <a:tcPr anchor="ctr"/>
                </a:tc>
                <a:extLst>
                  <a:ext uri="{0D108BD9-81ED-4DB2-BD59-A6C34878D82A}">
                    <a16:rowId xmlns:a16="http://schemas.microsoft.com/office/drawing/2014/main" val="2595422366"/>
                  </a:ext>
                </a:extLst>
              </a:tr>
              <a:tr h="370840">
                <a:tc>
                  <a:txBody>
                    <a:bodyPr/>
                    <a:lstStyle/>
                    <a:p>
                      <a:pPr>
                        <a:buNone/>
                      </a:pPr>
                      <a:r>
                        <a:rPr lang="en-CA" sz="1000" b="1"/>
                        <a:t>Input / Output</a:t>
                      </a:r>
                      <a:endParaRPr lang="en-CA" sz="1000"/>
                    </a:p>
                  </a:txBody>
                  <a:tcPr anchor="ctr"/>
                </a:tc>
                <a:tc>
                  <a:txBody>
                    <a:bodyPr/>
                    <a:lstStyle/>
                    <a:p>
                      <a:pPr>
                        <a:buNone/>
                      </a:pPr>
                      <a:r>
                        <a:rPr lang="en-US" sz="1000"/>
                        <a:t>Producers → Kafka Topics → Consumers / Connectors</a:t>
                      </a:r>
                    </a:p>
                  </a:txBody>
                  <a:tcPr anchor="ctr"/>
                </a:tc>
                <a:tc>
                  <a:txBody>
                    <a:bodyPr/>
                    <a:lstStyle/>
                    <a:p>
                      <a:pPr>
                        <a:buNone/>
                      </a:pPr>
                      <a:r>
                        <a:rPr lang="en-CA" sz="1000" dirty="0"/>
                        <a:t>Kafka / Kinesis → Transformed data → S3 / Redshift</a:t>
                      </a:r>
                    </a:p>
                  </a:txBody>
                  <a:tcPr anchor="ctr"/>
                </a:tc>
                <a:extLst>
                  <a:ext uri="{0D108BD9-81ED-4DB2-BD59-A6C34878D82A}">
                    <a16:rowId xmlns:a16="http://schemas.microsoft.com/office/drawing/2014/main" val="4120859143"/>
                  </a:ext>
                </a:extLst>
              </a:tr>
              <a:tr h="370840">
                <a:tc>
                  <a:txBody>
                    <a:bodyPr/>
                    <a:lstStyle/>
                    <a:p>
                      <a:pPr>
                        <a:buNone/>
                      </a:pPr>
                      <a:r>
                        <a:rPr lang="en-CA" sz="1000" b="1"/>
                        <a:t>Transformations</a:t>
                      </a:r>
                      <a:endParaRPr lang="en-CA" sz="1000"/>
                    </a:p>
                  </a:txBody>
                  <a:tcPr anchor="ctr"/>
                </a:tc>
                <a:tc>
                  <a:txBody>
                    <a:bodyPr/>
                    <a:lstStyle/>
                    <a:p>
                      <a:pPr>
                        <a:buNone/>
                      </a:pPr>
                      <a:r>
                        <a:rPr lang="en-CA" sz="1000"/>
                        <a:t>None (raw stream only)</a:t>
                      </a:r>
                    </a:p>
                  </a:txBody>
                  <a:tcPr anchor="ctr"/>
                </a:tc>
                <a:tc>
                  <a:txBody>
                    <a:bodyPr/>
                    <a:lstStyle/>
                    <a:p>
                      <a:pPr>
                        <a:buNone/>
                      </a:pPr>
                      <a:r>
                        <a:rPr lang="en-US" sz="1000" dirty="0"/>
                        <a:t>Yes — supports data cleansing, validation, joins</a:t>
                      </a:r>
                    </a:p>
                  </a:txBody>
                  <a:tcPr anchor="ctr"/>
                </a:tc>
                <a:extLst>
                  <a:ext uri="{0D108BD9-81ED-4DB2-BD59-A6C34878D82A}">
                    <a16:rowId xmlns:a16="http://schemas.microsoft.com/office/drawing/2014/main" val="169871102"/>
                  </a:ext>
                </a:extLst>
              </a:tr>
              <a:tr h="370840">
                <a:tc>
                  <a:txBody>
                    <a:bodyPr/>
                    <a:lstStyle/>
                    <a:p>
                      <a:pPr>
                        <a:buNone/>
                      </a:pPr>
                      <a:r>
                        <a:rPr lang="en-CA" sz="1000" b="1"/>
                        <a:t>Schema Handling</a:t>
                      </a:r>
                      <a:endParaRPr lang="en-CA" sz="1000"/>
                    </a:p>
                  </a:txBody>
                  <a:tcPr anchor="ctr"/>
                </a:tc>
                <a:tc>
                  <a:txBody>
                    <a:bodyPr/>
                    <a:lstStyle/>
                    <a:p>
                      <a:pPr>
                        <a:buNone/>
                      </a:pPr>
                      <a:r>
                        <a:rPr lang="it-IT" sz="1000"/>
                        <a:t>Optional via Glue Schema Registry</a:t>
                      </a:r>
                    </a:p>
                  </a:txBody>
                  <a:tcPr anchor="ctr"/>
                </a:tc>
                <a:tc>
                  <a:txBody>
                    <a:bodyPr/>
                    <a:lstStyle/>
                    <a:p>
                      <a:pPr>
                        <a:buNone/>
                      </a:pPr>
                      <a:r>
                        <a:rPr lang="en-CA" sz="1000" dirty="0"/>
                        <a:t>Native schema inference + validation</a:t>
                      </a:r>
                    </a:p>
                  </a:txBody>
                  <a:tcPr anchor="ctr"/>
                </a:tc>
                <a:extLst>
                  <a:ext uri="{0D108BD9-81ED-4DB2-BD59-A6C34878D82A}">
                    <a16:rowId xmlns:a16="http://schemas.microsoft.com/office/drawing/2014/main" val="3169440430"/>
                  </a:ext>
                </a:extLst>
              </a:tr>
              <a:tr h="370840">
                <a:tc>
                  <a:txBody>
                    <a:bodyPr/>
                    <a:lstStyle/>
                    <a:p>
                      <a:pPr>
                        <a:buNone/>
                      </a:pPr>
                      <a:r>
                        <a:rPr lang="en-CA" sz="1000" b="1"/>
                        <a:t>Latency</a:t>
                      </a:r>
                      <a:endParaRPr lang="en-CA" sz="1000"/>
                    </a:p>
                  </a:txBody>
                  <a:tcPr anchor="ctr"/>
                </a:tc>
                <a:tc>
                  <a:txBody>
                    <a:bodyPr/>
                    <a:lstStyle/>
                    <a:p>
                      <a:pPr>
                        <a:buNone/>
                      </a:pPr>
                      <a:r>
                        <a:rPr lang="en-CA" sz="1000"/>
                        <a:t>Sub-second</a:t>
                      </a:r>
                    </a:p>
                  </a:txBody>
                  <a:tcPr anchor="ctr"/>
                </a:tc>
                <a:tc>
                  <a:txBody>
                    <a:bodyPr/>
                    <a:lstStyle/>
                    <a:p>
                      <a:pPr>
                        <a:buNone/>
                      </a:pPr>
                      <a:r>
                        <a:rPr lang="en-CA" sz="1000" dirty="0"/>
                        <a:t>Seconds to minutes (micro-batch)</a:t>
                      </a:r>
                    </a:p>
                  </a:txBody>
                  <a:tcPr anchor="ctr"/>
                </a:tc>
                <a:extLst>
                  <a:ext uri="{0D108BD9-81ED-4DB2-BD59-A6C34878D82A}">
                    <a16:rowId xmlns:a16="http://schemas.microsoft.com/office/drawing/2014/main" val="282504636"/>
                  </a:ext>
                </a:extLst>
              </a:tr>
              <a:tr h="370840">
                <a:tc>
                  <a:txBody>
                    <a:bodyPr/>
                    <a:lstStyle/>
                    <a:p>
                      <a:pPr>
                        <a:buNone/>
                      </a:pPr>
                      <a:r>
                        <a:rPr lang="en-CA" sz="1000" b="1"/>
                        <a:t>Durability / Replay</a:t>
                      </a:r>
                      <a:endParaRPr lang="en-CA" sz="1000"/>
                    </a:p>
                  </a:txBody>
                  <a:tcPr anchor="ctr"/>
                </a:tc>
                <a:tc>
                  <a:txBody>
                    <a:bodyPr/>
                    <a:lstStyle/>
                    <a:p>
                      <a:pPr>
                        <a:buNone/>
                      </a:pPr>
                      <a:r>
                        <a:rPr lang="en-CA" sz="1000"/>
                        <a:t>Persistent message retention (replay supported)</a:t>
                      </a:r>
                    </a:p>
                  </a:txBody>
                  <a:tcPr anchor="ctr"/>
                </a:tc>
                <a:tc>
                  <a:txBody>
                    <a:bodyPr/>
                    <a:lstStyle/>
                    <a:p>
                      <a:pPr>
                        <a:buNone/>
                      </a:pPr>
                      <a:r>
                        <a:rPr lang="en-CA" sz="1000" dirty="0"/>
                        <a:t>No persistence; transient stream processing</a:t>
                      </a:r>
                    </a:p>
                  </a:txBody>
                  <a:tcPr anchor="ctr"/>
                </a:tc>
                <a:extLst>
                  <a:ext uri="{0D108BD9-81ED-4DB2-BD59-A6C34878D82A}">
                    <a16:rowId xmlns:a16="http://schemas.microsoft.com/office/drawing/2014/main" val="10238740"/>
                  </a:ext>
                </a:extLst>
              </a:tr>
              <a:tr h="370840">
                <a:tc>
                  <a:txBody>
                    <a:bodyPr/>
                    <a:lstStyle/>
                    <a:p>
                      <a:pPr>
                        <a:buNone/>
                      </a:pPr>
                      <a:r>
                        <a:rPr lang="en-CA" sz="1000" b="1"/>
                        <a:t>Scalability</a:t>
                      </a:r>
                      <a:endParaRPr lang="en-CA" sz="1000"/>
                    </a:p>
                  </a:txBody>
                  <a:tcPr anchor="ctr"/>
                </a:tc>
                <a:tc>
                  <a:txBody>
                    <a:bodyPr/>
                    <a:lstStyle/>
                    <a:p>
                      <a:pPr>
                        <a:buNone/>
                      </a:pPr>
                      <a:r>
                        <a:rPr lang="en-CA" sz="1000"/>
                        <a:t>Scales via Kafka partitions</a:t>
                      </a:r>
                    </a:p>
                  </a:txBody>
                  <a:tcPr anchor="ctr"/>
                </a:tc>
                <a:tc>
                  <a:txBody>
                    <a:bodyPr/>
                    <a:lstStyle/>
                    <a:p>
                      <a:pPr>
                        <a:buNone/>
                      </a:pPr>
                      <a:r>
                        <a:rPr lang="en-US" sz="1000" dirty="0"/>
                        <a:t>Scales by DPUs (compute resources)</a:t>
                      </a:r>
                    </a:p>
                  </a:txBody>
                  <a:tcPr anchor="ctr"/>
                </a:tc>
                <a:extLst>
                  <a:ext uri="{0D108BD9-81ED-4DB2-BD59-A6C34878D82A}">
                    <a16:rowId xmlns:a16="http://schemas.microsoft.com/office/drawing/2014/main" val="3850321684"/>
                  </a:ext>
                </a:extLst>
              </a:tr>
              <a:tr h="370840">
                <a:tc>
                  <a:txBody>
                    <a:bodyPr/>
                    <a:lstStyle/>
                    <a:p>
                      <a:pPr>
                        <a:buNone/>
                      </a:pPr>
                      <a:r>
                        <a:rPr lang="en-CA" sz="1000" b="1"/>
                        <a:t>Management Level</a:t>
                      </a:r>
                      <a:endParaRPr lang="en-CA" sz="1000"/>
                    </a:p>
                  </a:txBody>
                  <a:tcPr anchor="ctr"/>
                </a:tc>
                <a:tc>
                  <a:txBody>
                    <a:bodyPr/>
                    <a:lstStyle/>
                    <a:p>
                      <a:pPr>
                        <a:buNone/>
                      </a:pPr>
                      <a:r>
                        <a:rPr lang="en-US" sz="1000"/>
                        <a:t>Managed Kafka cluster (still topic management)</a:t>
                      </a:r>
                    </a:p>
                  </a:txBody>
                  <a:tcPr anchor="ctr"/>
                </a:tc>
                <a:tc>
                  <a:txBody>
                    <a:bodyPr/>
                    <a:lstStyle/>
                    <a:p>
                      <a:pPr>
                        <a:buNone/>
                      </a:pPr>
                      <a:r>
                        <a:rPr lang="en-US" sz="1000" dirty="0"/>
                        <a:t>Fully managed ETL jobs (no infra management)</a:t>
                      </a:r>
                    </a:p>
                  </a:txBody>
                  <a:tcPr anchor="ctr"/>
                </a:tc>
                <a:extLst>
                  <a:ext uri="{0D108BD9-81ED-4DB2-BD59-A6C34878D82A}">
                    <a16:rowId xmlns:a16="http://schemas.microsoft.com/office/drawing/2014/main" val="2952980271"/>
                  </a:ext>
                </a:extLst>
              </a:tr>
              <a:tr h="370840">
                <a:tc>
                  <a:txBody>
                    <a:bodyPr/>
                    <a:lstStyle/>
                    <a:p>
                      <a:pPr>
                        <a:buNone/>
                      </a:pPr>
                      <a:r>
                        <a:rPr lang="en-CA" sz="1000" b="1"/>
                        <a:t>Integration</a:t>
                      </a:r>
                      <a:endParaRPr lang="en-CA" sz="1000"/>
                    </a:p>
                  </a:txBody>
                  <a:tcPr anchor="ctr"/>
                </a:tc>
                <a:tc>
                  <a:txBody>
                    <a:bodyPr/>
                    <a:lstStyle/>
                    <a:p>
                      <a:pPr>
                        <a:buNone/>
                      </a:pPr>
                      <a:r>
                        <a:rPr lang="en-US" sz="1000"/>
                        <a:t>Works with MSK Connect, Glue, Lambda, Firehose</a:t>
                      </a:r>
                    </a:p>
                  </a:txBody>
                  <a:tcPr anchor="ctr"/>
                </a:tc>
                <a:tc>
                  <a:txBody>
                    <a:bodyPr/>
                    <a:lstStyle/>
                    <a:p>
                      <a:pPr>
                        <a:buNone/>
                      </a:pPr>
                      <a:r>
                        <a:rPr lang="en-US" sz="1000" dirty="0"/>
                        <a:t>Direct output to Redshift, S3, DynamoDB</a:t>
                      </a:r>
                    </a:p>
                  </a:txBody>
                  <a:tcPr anchor="ctr"/>
                </a:tc>
                <a:extLst>
                  <a:ext uri="{0D108BD9-81ED-4DB2-BD59-A6C34878D82A}">
                    <a16:rowId xmlns:a16="http://schemas.microsoft.com/office/drawing/2014/main" val="475600842"/>
                  </a:ext>
                </a:extLst>
              </a:tr>
              <a:tr h="370840">
                <a:tc>
                  <a:txBody>
                    <a:bodyPr/>
                    <a:lstStyle/>
                    <a:p>
                      <a:pPr>
                        <a:buNone/>
                      </a:pPr>
                      <a:r>
                        <a:rPr lang="en-CA" sz="1000" b="1"/>
                        <a:t>Pricing Model</a:t>
                      </a:r>
                      <a:endParaRPr lang="en-CA" sz="1000"/>
                    </a:p>
                  </a:txBody>
                  <a:tcPr anchor="ctr"/>
                </a:tc>
                <a:tc>
                  <a:txBody>
                    <a:bodyPr/>
                    <a:lstStyle/>
                    <a:p>
                      <a:pPr>
                        <a:buNone/>
                      </a:pPr>
                      <a:r>
                        <a:rPr lang="en-CA" sz="1000"/>
                        <a:t>Pay per broker-hour + storage</a:t>
                      </a:r>
                    </a:p>
                  </a:txBody>
                  <a:tcPr anchor="ctr"/>
                </a:tc>
                <a:tc>
                  <a:txBody>
                    <a:bodyPr/>
                    <a:lstStyle/>
                    <a:p>
                      <a:pPr>
                        <a:buNone/>
                      </a:pPr>
                      <a:r>
                        <a:rPr lang="en-CA" sz="1000" dirty="0"/>
                        <a:t>Pay per DPU-hour</a:t>
                      </a:r>
                    </a:p>
                  </a:txBody>
                  <a:tcPr anchor="ctr"/>
                </a:tc>
                <a:extLst>
                  <a:ext uri="{0D108BD9-81ED-4DB2-BD59-A6C34878D82A}">
                    <a16:rowId xmlns:a16="http://schemas.microsoft.com/office/drawing/2014/main" val="4048738078"/>
                  </a:ext>
                </a:extLst>
              </a:tr>
              <a:tr h="370840">
                <a:tc>
                  <a:txBody>
                    <a:bodyPr/>
                    <a:lstStyle/>
                    <a:p>
                      <a:pPr>
                        <a:buNone/>
                      </a:pPr>
                      <a:r>
                        <a:rPr lang="en-CA" sz="1000" b="1"/>
                        <a:t>Best Use Case</a:t>
                      </a:r>
                      <a:endParaRPr lang="en-CA" sz="1000"/>
                    </a:p>
                  </a:txBody>
                  <a:tcPr anchor="ctr"/>
                </a:tc>
                <a:tc>
                  <a:txBody>
                    <a:bodyPr/>
                    <a:lstStyle/>
                    <a:p>
                      <a:pPr>
                        <a:buNone/>
                      </a:pPr>
                      <a:r>
                        <a:rPr lang="en-CA" sz="1000"/>
                        <a:t>Continuous data ingestion &amp; buffering</a:t>
                      </a:r>
                    </a:p>
                  </a:txBody>
                  <a:tcPr anchor="ctr"/>
                </a:tc>
                <a:tc>
                  <a:txBody>
                    <a:bodyPr/>
                    <a:lstStyle/>
                    <a:p>
                      <a:pPr>
                        <a:buNone/>
                      </a:pPr>
                      <a:r>
                        <a:rPr lang="en-US" sz="1000" dirty="0"/>
                        <a:t>Continuous or near real-time data transformation/loading</a:t>
                      </a:r>
                    </a:p>
                  </a:txBody>
                  <a:tcPr anchor="ctr"/>
                </a:tc>
                <a:extLst>
                  <a:ext uri="{0D108BD9-81ED-4DB2-BD59-A6C34878D82A}">
                    <a16:rowId xmlns:a16="http://schemas.microsoft.com/office/drawing/2014/main" val="2177052874"/>
                  </a:ext>
                </a:extLst>
              </a:tr>
              <a:tr h="370840">
                <a:tc>
                  <a:txBody>
                    <a:bodyPr/>
                    <a:lstStyle/>
                    <a:p>
                      <a:pPr>
                        <a:buNone/>
                      </a:pPr>
                      <a:r>
                        <a:rPr lang="en-CA" sz="1000" b="1"/>
                        <a:t>Typical Pipeline Role</a:t>
                      </a:r>
                      <a:endParaRPr lang="en-CA" sz="1000"/>
                    </a:p>
                  </a:txBody>
                  <a:tcPr anchor="ctr"/>
                </a:tc>
                <a:tc>
                  <a:txBody>
                    <a:bodyPr/>
                    <a:lstStyle/>
                    <a:p>
                      <a:pPr>
                        <a:buNone/>
                      </a:pPr>
                      <a:r>
                        <a:rPr lang="en-CA" sz="1000" b="1"/>
                        <a:t>Ingest / Stream Layer</a:t>
                      </a:r>
                      <a:endParaRPr lang="en-CA" sz="1000"/>
                    </a:p>
                  </a:txBody>
                  <a:tcPr anchor="ctr"/>
                </a:tc>
                <a:tc>
                  <a:txBody>
                    <a:bodyPr/>
                    <a:lstStyle/>
                    <a:p>
                      <a:pPr>
                        <a:buNone/>
                      </a:pPr>
                      <a:r>
                        <a:rPr lang="en-CA" sz="1000" b="1" dirty="0"/>
                        <a:t>Transform / Load Layer</a:t>
                      </a:r>
                      <a:endParaRPr lang="en-CA" sz="1000" dirty="0"/>
                    </a:p>
                  </a:txBody>
                  <a:tcPr anchor="ctr"/>
                </a:tc>
                <a:extLst>
                  <a:ext uri="{0D108BD9-81ED-4DB2-BD59-A6C34878D82A}">
                    <a16:rowId xmlns:a16="http://schemas.microsoft.com/office/drawing/2014/main" val="3291267278"/>
                  </a:ext>
                </a:extLst>
              </a:tr>
            </a:tbl>
          </a:graphicData>
        </a:graphic>
      </p:graphicFrame>
    </p:spTree>
    <p:extLst>
      <p:ext uri="{BB962C8B-B14F-4D97-AF65-F5344CB8AC3E}">
        <p14:creationId xmlns:p14="http://schemas.microsoft.com/office/powerpoint/2010/main" val="57384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521D3-8F7D-357E-A1C8-40E3D529F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63DD8-11FE-3ED9-615B-00C68AC365CB}"/>
              </a:ext>
            </a:extLst>
          </p:cNvPr>
          <p:cNvSpPr>
            <a:spLocks noGrp="1"/>
          </p:cNvSpPr>
          <p:nvPr>
            <p:ph type="title"/>
          </p:nvPr>
        </p:nvSpPr>
        <p:spPr/>
        <p:txBody>
          <a:bodyPr>
            <a:normAutofit fontScale="90000"/>
          </a:bodyPr>
          <a:lstStyle/>
          <a:p>
            <a:r>
              <a:rPr lang="en-US" dirty="0"/>
              <a:t>Pipeline Example - Data Ingestion - Kafka</a:t>
            </a:r>
            <a:br>
              <a:rPr lang="en-US" dirty="0"/>
            </a:br>
            <a:endParaRPr lang="en-CA" dirty="0"/>
          </a:p>
        </p:txBody>
      </p:sp>
      <p:sp>
        <p:nvSpPr>
          <p:cNvPr id="5" name="Content Placeholder 4">
            <a:extLst>
              <a:ext uri="{FF2B5EF4-FFF2-40B4-BE49-F238E27FC236}">
                <a16:creationId xmlns:a16="http://schemas.microsoft.com/office/drawing/2014/main" id="{C7994626-0A85-CD8D-6B47-030A1AFA2D4F}"/>
              </a:ext>
            </a:extLst>
          </p:cNvPr>
          <p:cNvSpPr>
            <a:spLocks noGrp="1"/>
          </p:cNvSpPr>
          <p:nvPr>
            <p:ph idx="1"/>
          </p:nvPr>
        </p:nvSpPr>
        <p:spPr/>
        <p:txBody>
          <a:bodyPr/>
          <a:lstStyle/>
          <a:p>
            <a:r>
              <a:rPr lang="en-US" dirty="0"/>
              <a:t>Amazon MSK is the optimal choice for </a:t>
            </a:r>
            <a:r>
              <a:rPr lang="en-US" b="1" dirty="0"/>
              <a:t>external Kafka ingestion</a:t>
            </a:r>
            <a:r>
              <a:rPr lang="en-US" dirty="0"/>
              <a:t>, offering </a:t>
            </a:r>
            <a:r>
              <a:rPr lang="en-US" b="1" dirty="0"/>
              <a:t>fully managed Kafka, high durability, low-latency streaming, and seamless integration with Redshift</a:t>
            </a:r>
            <a:r>
              <a:rPr lang="en-US" dirty="0"/>
              <a:t>, while enabling </a:t>
            </a:r>
            <a:r>
              <a:rPr lang="en-US" b="1" dirty="0"/>
              <a:t>delayed business logic transformations with Athena</a:t>
            </a:r>
            <a:r>
              <a:rPr lang="en-US" dirty="0"/>
              <a:t> for flexible and cost-efficient analytics.</a:t>
            </a:r>
            <a:endParaRPr lang="en-CA" dirty="0"/>
          </a:p>
        </p:txBody>
      </p:sp>
    </p:spTree>
    <p:extLst>
      <p:ext uri="{BB962C8B-B14F-4D97-AF65-F5344CB8AC3E}">
        <p14:creationId xmlns:p14="http://schemas.microsoft.com/office/powerpoint/2010/main" val="346016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54A29-D1CD-9C50-F46B-4CFF8669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679B4-AB55-8452-316D-01927A4B48C7}"/>
              </a:ext>
            </a:extLst>
          </p:cNvPr>
          <p:cNvSpPr>
            <a:spLocks noGrp="1"/>
          </p:cNvSpPr>
          <p:nvPr>
            <p:ph type="title"/>
          </p:nvPr>
        </p:nvSpPr>
        <p:spPr/>
        <p:txBody>
          <a:bodyPr>
            <a:normAutofit fontScale="90000"/>
          </a:bodyPr>
          <a:lstStyle/>
          <a:p>
            <a:r>
              <a:rPr lang="en-US" dirty="0"/>
              <a:t>Pipeline Example - Data Ingestion - FTP (CSV or YAML)</a:t>
            </a:r>
            <a:br>
              <a:rPr lang="en-US" dirty="0"/>
            </a:br>
            <a:endParaRPr lang="en-CA" dirty="0"/>
          </a:p>
        </p:txBody>
      </p:sp>
      <p:graphicFrame>
        <p:nvGraphicFramePr>
          <p:cNvPr id="4" name="Table 3">
            <a:extLst>
              <a:ext uri="{FF2B5EF4-FFF2-40B4-BE49-F238E27FC236}">
                <a16:creationId xmlns:a16="http://schemas.microsoft.com/office/drawing/2014/main" id="{BF39ECC9-143A-A039-0CA8-087650042EE0}"/>
              </a:ext>
            </a:extLst>
          </p:cNvPr>
          <p:cNvGraphicFramePr>
            <a:graphicFrameLocks noGrp="1"/>
          </p:cNvGraphicFramePr>
          <p:nvPr/>
        </p:nvGraphicFramePr>
        <p:xfrm>
          <a:off x="5674071" y="1801140"/>
          <a:ext cx="2745684" cy="3893155"/>
        </p:xfrm>
        <a:graphic>
          <a:graphicData uri="http://schemas.openxmlformats.org/drawingml/2006/table">
            <a:tbl>
              <a:tblPr/>
              <a:tblGrid>
                <a:gridCol w="686421">
                  <a:extLst>
                    <a:ext uri="{9D8B030D-6E8A-4147-A177-3AD203B41FA5}">
                      <a16:colId xmlns:a16="http://schemas.microsoft.com/office/drawing/2014/main" val="2208992337"/>
                    </a:ext>
                  </a:extLst>
                </a:gridCol>
                <a:gridCol w="686421">
                  <a:extLst>
                    <a:ext uri="{9D8B030D-6E8A-4147-A177-3AD203B41FA5}">
                      <a16:colId xmlns:a16="http://schemas.microsoft.com/office/drawing/2014/main" val="2301413778"/>
                    </a:ext>
                  </a:extLst>
                </a:gridCol>
                <a:gridCol w="686421">
                  <a:extLst>
                    <a:ext uri="{9D8B030D-6E8A-4147-A177-3AD203B41FA5}">
                      <a16:colId xmlns:a16="http://schemas.microsoft.com/office/drawing/2014/main" val="3388868294"/>
                    </a:ext>
                  </a:extLst>
                </a:gridCol>
                <a:gridCol w="686421">
                  <a:extLst>
                    <a:ext uri="{9D8B030D-6E8A-4147-A177-3AD203B41FA5}">
                      <a16:colId xmlns:a16="http://schemas.microsoft.com/office/drawing/2014/main" val="4253844899"/>
                    </a:ext>
                  </a:extLst>
                </a:gridCol>
              </a:tblGrid>
              <a:tr h="112643">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12112992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297989891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003066500"/>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270273351"/>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3202095962"/>
                  </a:ext>
                </a:extLst>
              </a:tr>
              <a:tr h="619539">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03722023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47830417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872612403"/>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dirty="0"/>
                    </a:p>
                  </a:txBody>
                  <a:tcPr marL="28161" marR="28161" marT="14080" marB="14080" anchor="ctr">
                    <a:lnL>
                      <a:noFill/>
                    </a:lnL>
                    <a:lnR>
                      <a:noFill/>
                    </a:lnR>
                    <a:lnT>
                      <a:noFill/>
                    </a:lnT>
                    <a:lnB>
                      <a:noFill/>
                    </a:lnB>
                    <a:noFill/>
                  </a:tcPr>
                </a:tc>
                <a:extLst>
                  <a:ext uri="{0D108BD9-81ED-4DB2-BD59-A6C34878D82A}">
                    <a16:rowId xmlns:a16="http://schemas.microsoft.com/office/drawing/2014/main" val="1529316573"/>
                  </a:ext>
                </a:extLst>
              </a:tr>
            </a:tbl>
          </a:graphicData>
        </a:graphic>
      </p:graphicFrame>
      <p:graphicFrame>
        <p:nvGraphicFramePr>
          <p:cNvPr id="7" name="Content Placeholder 6">
            <a:extLst>
              <a:ext uri="{FF2B5EF4-FFF2-40B4-BE49-F238E27FC236}">
                <a16:creationId xmlns:a16="http://schemas.microsoft.com/office/drawing/2014/main" id="{AFF89FF5-0243-EF3C-A4B2-BA61D92A7F11}"/>
              </a:ext>
            </a:extLst>
          </p:cNvPr>
          <p:cNvGraphicFramePr>
            <a:graphicFrameLocks noGrp="1"/>
          </p:cNvGraphicFramePr>
          <p:nvPr>
            <p:ph idx="1"/>
            <p:extLst>
              <p:ext uri="{D42A27DB-BD31-4B8C-83A1-F6EECF244321}">
                <p14:modId xmlns:p14="http://schemas.microsoft.com/office/powerpoint/2010/main" val="3713038733"/>
              </p:ext>
            </p:extLst>
          </p:nvPr>
        </p:nvGraphicFramePr>
        <p:xfrm>
          <a:off x="2592925" y="1691786"/>
          <a:ext cx="9226140" cy="4482738"/>
        </p:xfrm>
        <a:graphic>
          <a:graphicData uri="http://schemas.openxmlformats.org/drawingml/2006/table">
            <a:tbl>
              <a:tblPr firstRow="1" bandRow="1">
                <a:tableStyleId>{5C22544A-7EE6-4342-B048-85BDC9FD1C3A}</a:tableStyleId>
              </a:tblPr>
              <a:tblGrid>
                <a:gridCol w="2306535">
                  <a:extLst>
                    <a:ext uri="{9D8B030D-6E8A-4147-A177-3AD203B41FA5}">
                      <a16:colId xmlns:a16="http://schemas.microsoft.com/office/drawing/2014/main" val="1184044586"/>
                    </a:ext>
                  </a:extLst>
                </a:gridCol>
                <a:gridCol w="2306535">
                  <a:extLst>
                    <a:ext uri="{9D8B030D-6E8A-4147-A177-3AD203B41FA5}">
                      <a16:colId xmlns:a16="http://schemas.microsoft.com/office/drawing/2014/main" val="2233351323"/>
                    </a:ext>
                  </a:extLst>
                </a:gridCol>
                <a:gridCol w="2306535">
                  <a:extLst>
                    <a:ext uri="{9D8B030D-6E8A-4147-A177-3AD203B41FA5}">
                      <a16:colId xmlns:a16="http://schemas.microsoft.com/office/drawing/2014/main" val="2709798222"/>
                    </a:ext>
                  </a:extLst>
                </a:gridCol>
                <a:gridCol w="2306535">
                  <a:extLst>
                    <a:ext uri="{9D8B030D-6E8A-4147-A177-3AD203B41FA5}">
                      <a16:colId xmlns:a16="http://schemas.microsoft.com/office/drawing/2014/main" val="3045704785"/>
                    </a:ext>
                  </a:extLst>
                </a:gridCol>
              </a:tblGrid>
              <a:tr h="498082">
                <a:tc>
                  <a:txBody>
                    <a:bodyPr/>
                    <a:lstStyle/>
                    <a:p>
                      <a:pPr>
                        <a:buNone/>
                      </a:pPr>
                      <a:r>
                        <a:rPr lang="en-CA" sz="600" dirty="0"/>
                        <a:t>Feature / Aspect</a:t>
                      </a:r>
                    </a:p>
                  </a:txBody>
                  <a:tcPr marL="28161" marR="28161" marT="14080" marB="14080" anchor="ctr"/>
                </a:tc>
                <a:tc>
                  <a:txBody>
                    <a:bodyPr/>
                    <a:lstStyle/>
                    <a:p>
                      <a:pPr>
                        <a:buNone/>
                      </a:pPr>
                      <a:r>
                        <a:rPr lang="en-CA" sz="600" b="1"/>
                        <a:t>Amazon EMR</a:t>
                      </a:r>
                      <a:endParaRPr lang="en-CA" sz="600"/>
                    </a:p>
                  </a:txBody>
                  <a:tcPr marL="28161" marR="28161" marT="14080" marB="14080" anchor="ctr"/>
                </a:tc>
                <a:tc>
                  <a:txBody>
                    <a:bodyPr/>
                    <a:lstStyle/>
                    <a:p>
                      <a:pPr>
                        <a:buNone/>
                      </a:pPr>
                      <a:r>
                        <a:rPr lang="en-CA" sz="600" b="1" dirty="0"/>
                        <a:t>AWS Batch</a:t>
                      </a:r>
                      <a:endParaRPr lang="en-CA" sz="600" dirty="0"/>
                    </a:p>
                  </a:txBody>
                  <a:tcPr marL="28161" marR="28161" marT="14080" marB="14080" anchor="ctr"/>
                </a:tc>
                <a:tc>
                  <a:txBody>
                    <a:bodyPr/>
                    <a:lstStyle/>
                    <a:p>
                      <a:pPr>
                        <a:buNone/>
                      </a:pPr>
                      <a:r>
                        <a:rPr lang="en-CA" sz="600" b="1"/>
                        <a:t>AWS Glue</a:t>
                      </a:r>
                      <a:endParaRPr lang="en-CA" sz="600"/>
                    </a:p>
                  </a:txBody>
                  <a:tcPr marL="28161" marR="28161" marT="14080" marB="14080" anchor="ctr"/>
                </a:tc>
                <a:extLst>
                  <a:ext uri="{0D108BD9-81ED-4DB2-BD59-A6C34878D82A}">
                    <a16:rowId xmlns:a16="http://schemas.microsoft.com/office/drawing/2014/main" val="3982762390"/>
                  </a:ext>
                </a:extLst>
              </a:tr>
              <a:tr h="498082">
                <a:tc>
                  <a:txBody>
                    <a:bodyPr/>
                    <a:lstStyle/>
                    <a:p>
                      <a:pPr>
                        <a:buNone/>
                      </a:pPr>
                      <a:r>
                        <a:rPr lang="en-CA" sz="600" b="1" dirty="0"/>
                        <a:t>CSV Transformation</a:t>
                      </a:r>
                      <a:endParaRPr lang="en-CA" sz="600" dirty="0"/>
                    </a:p>
                  </a:txBody>
                  <a:tcPr marL="28161" marR="28161" marT="14080" marB="14080" anchor="ctr"/>
                </a:tc>
                <a:tc>
                  <a:txBody>
                    <a:bodyPr/>
                    <a:lstStyle/>
                    <a:p>
                      <a:pPr>
                        <a:buNone/>
                      </a:pPr>
                      <a:r>
                        <a:rPr lang="en-US" sz="600" dirty="0"/>
                        <a:t>Optimized for large-scale transformations using Spark/Hive; handles multiple CSVs in parallel</a:t>
                      </a:r>
                    </a:p>
                  </a:txBody>
                  <a:tcPr marL="28161" marR="28161" marT="14080" marB="14080" anchor="ctr"/>
                </a:tc>
                <a:tc>
                  <a:txBody>
                    <a:bodyPr/>
                    <a:lstStyle/>
                    <a:p>
                      <a:pPr>
                        <a:buNone/>
                      </a:pPr>
                      <a:r>
                        <a:rPr lang="en-US" sz="600" dirty="0"/>
                        <a:t>Must implement transformation in container/script; can process CSVs sequentially or concurrently</a:t>
                      </a:r>
                    </a:p>
                  </a:txBody>
                  <a:tcPr marL="28161" marR="28161" marT="14080" marB="14080" anchor="ctr"/>
                </a:tc>
                <a:tc>
                  <a:txBody>
                    <a:bodyPr/>
                    <a:lstStyle/>
                    <a:p>
                      <a:pPr>
                        <a:buNone/>
                      </a:pPr>
                      <a:r>
                        <a:rPr lang="en-US" sz="600" dirty="0"/>
                        <a:t>Native ETL using </a:t>
                      </a:r>
                      <a:r>
                        <a:rPr lang="en-US" sz="600" dirty="0" err="1"/>
                        <a:t>PySpark</a:t>
                      </a:r>
                      <a:r>
                        <a:rPr lang="en-US" sz="600" dirty="0"/>
                        <a:t>; can read multiple CSVs from S3, transform, and write back to S3/Redshift</a:t>
                      </a:r>
                    </a:p>
                  </a:txBody>
                  <a:tcPr marL="28161" marR="28161" marT="14080" marB="14080" anchor="ctr"/>
                </a:tc>
                <a:extLst>
                  <a:ext uri="{0D108BD9-81ED-4DB2-BD59-A6C34878D82A}">
                    <a16:rowId xmlns:a16="http://schemas.microsoft.com/office/drawing/2014/main" val="782496783"/>
                  </a:ext>
                </a:extLst>
              </a:tr>
              <a:tr h="498082">
                <a:tc>
                  <a:txBody>
                    <a:bodyPr/>
                    <a:lstStyle/>
                    <a:p>
                      <a:pPr>
                        <a:buNone/>
                      </a:pPr>
                      <a:r>
                        <a:rPr lang="en-CA" sz="600" b="1"/>
                        <a:t>Data Size Handling</a:t>
                      </a:r>
                      <a:endParaRPr lang="en-CA" sz="600"/>
                    </a:p>
                  </a:txBody>
                  <a:tcPr marL="28161" marR="28161" marT="14080" marB="14080" anchor="ctr"/>
                </a:tc>
                <a:tc>
                  <a:txBody>
                    <a:bodyPr/>
                    <a:lstStyle/>
                    <a:p>
                      <a:pPr>
                        <a:buNone/>
                      </a:pPr>
                      <a:r>
                        <a:rPr lang="en-CA" sz="600"/>
                        <a:t>Best for medium → very large datasets (GB → TB)</a:t>
                      </a:r>
                    </a:p>
                  </a:txBody>
                  <a:tcPr marL="28161" marR="28161" marT="14080" marB="14080" anchor="ctr"/>
                </a:tc>
                <a:tc>
                  <a:txBody>
                    <a:bodyPr/>
                    <a:lstStyle/>
                    <a:p>
                      <a:pPr>
                        <a:buNone/>
                      </a:pPr>
                      <a:r>
                        <a:rPr lang="en-CA" sz="600"/>
                        <a:t>Small → medium datasets (MB → few GB per job)</a:t>
                      </a:r>
                    </a:p>
                  </a:txBody>
                  <a:tcPr marL="28161" marR="28161" marT="14080" marB="14080" anchor="ctr"/>
                </a:tc>
                <a:tc>
                  <a:txBody>
                    <a:bodyPr/>
                    <a:lstStyle/>
                    <a:p>
                      <a:pPr>
                        <a:buNone/>
                      </a:pPr>
                      <a:r>
                        <a:rPr lang="en-CA" sz="600" dirty="0"/>
                        <a:t>Medium → large datasets (GB → TB), serverless Spark handles parallelism</a:t>
                      </a:r>
                    </a:p>
                  </a:txBody>
                  <a:tcPr marL="28161" marR="28161" marT="14080" marB="14080" anchor="ctr"/>
                </a:tc>
                <a:extLst>
                  <a:ext uri="{0D108BD9-81ED-4DB2-BD59-A6C34878D82A}">
                    <a16:rowId xmlns:a16="http://schemas.microsoft.com/office/drawing/2014/main" val="3419493904"/>
                  </a:ext>
                </a:extLst>
              </a:tr>
              <a:tr h="498082">
                <a:tc>
                  <a:txBody>
                    <a:bodyPr/>
                    <a:lstStyle/>
                    <a:p>
                      <a:pPr>
                        <a:buNone/>
                      </a:pPr>
                      <a:r>
                        <a:rPr lang="en-CA" sz="600" b="1"/>
                        <a:t>Parallelism / Scalability</a:t>
                      </a:r>
                      <a:endParaRPr lang="en-CA" sz="600"/>
                    </a:p>
                  </a:txBody>
                  <a:tcPr marL="28161" marR="28161" marT="14080" marB="14080" anchor="ctr"/>
                </a:tc>
                <a:tc>
                  <a:txBody>
                    <a:bodyPr/>
                    <a:lstStyle/>
                    <a:p>
                      <a:pPr>
                        <a:buNone/>
                      </a:pPr>
                      <a:r>
                        <a:rPr lang="en-CA" sz="600"/>
                        <a:t>Auto-distributes across cluster nodes; excellent for multiple CSVs</a:t>
                      </a:r>
                    </a:p>
                  </a:txBody>
                  <a:tcPr marL="28161" marR="28161" marT="14080" marB="14080" anchor="ctr"/>
                </a:tc>
                <a:tc>
                  <a:txBody>
                    <a:bodyPr/>
                    <a:lstStyle/>
                    <a:p>
                      <a:pPr>
                        <a:buNone/>
                      </a:pPr>
                      <a:r>
                        <a:rPr lang="en-US" sz="600"/>
                        <a:t>Can run multiple jobs concurrently; scaling is manually configured</a:t>
                      </a:r>
                    </a:p>
                  </a:txBody>
                  <a:tcPr marL="28161" marR="28161" marT="14080" marB="14080" anchor="ctr"/>
                </a:tc>
                <a:tc>
                  <a:txBody>
                    <a:bodyPr/>
                    <a:lstStyle/>
                    <a:p>
                      <a:pPr>
                        <a:buNone/>
                      </a:pPr>
                      <a:r>
                        <a:rPr lang="en-US" sz="600" dirty="0"/>
                        <a:t>Auto-parallelizes using DPUs; handles multiple CSVs in parallel</a:t>
                      </a:r>
                    </a:p>
                  </a:txBody>
                  <a:tcPr marL="28161" marR="28161" marT="14080" marB="14080" anchor="ctr"/>
                </a:tc>
                <a:extLst>
                  <a:ext uri="{0D108BD9-81ED-4DB2-BD59-A6C34878D82A}">
                    <a16:rowId xmlns:a16="http://schemas.microsoft.com/office/drawing/2014/main" val="63026153"/>
                  </a:ext>
                </a:extLst>
              </a:tr>
              <a:tr h="498082">
                <a:tc>
                  <a:txBody>
                    <a:bodyPr/>
                    <a:lstStyle/>
                    <a:p>
                      <a:pPr>
                        <a:buNone/>
                      </a:pPr>
                      <a:r>
                        <a:rPr lang="en-CA" sz="600" b="1"/>
                        <a:t>Incremental / Streaming</a:t>
                      </a:r>
                      <a:endParaRPr lang="en-CA" sz="600"/>
                    </a:p>
                  </a:txBody>
                  <a:tcPr marL="28161" marR="28161" marT="14080" marB="14080" anchor="ctr"/>
                </a:tc>
                <a:tc>
                  <a:txBody>
                    <a:bodyPr/>
                    <a:lstStyle/>
                    <a:p>
                      <a:pPr>
                        <a:buNone/>
                      </a:pPr>
                      <a:r>
                        <a:rPr lang="en-US" sz="600"/>
                        <a:t>Spark Streaming jobs possible for incremental CSV updates</a:t>
                      </a:r>
                    </a:p>
                  </a:txBody>
                  <a:tcPr marL="28161" marR="28161" marT="14080" marB="14080" anchor="ctr"/>
                </a:tc>
                <a:tc>
                  <a:txBody>
                    <a:bodyPr/>
                    <a:lstStyle/>
                    <a:p>
                      <a:pPr>
                        <a:buNone/>
                      </a:pPr>
                      <a:r>
                        <a:rPr lang="en-US" sz="600"/>
                        <a:t>Each job is batch-triggered; no native streaming</a:t>
                      </a:r>
                    </a:p>
                  </a:txBody>
                  <a:tcPr marL="28161" marR="28161" marT="14080" marB="14080" anchor="ctr"/>
                </a:tc>
                <a:tc>
                  <a:txBody>
                    <a:bodyPr/>
                    <a:lstStyle/>
                    <a:p>
                      <a:pPr>
                        <a:buNone/>
                      </a:pPr>
                      <a:r>
                        <a:rPr lang="en-US" sz="600" dirty="0"/>
                        <a:t>Glue Streaming jobs available for near-real-time CSV ingestion</a:t>
                      </a:r>
                    </a:p>
                  </a:txBody>
                  <a:tcPr marL="28161" marR="28161" marT="14080" marB="14080" anchor="ctr"/>
                </a:tc>
                <a:extLst>
                  <a:ext uri="{0D108BD9-81ED-4DB2-BD59-A6C34878D82A}">
                    <a16:rowId xmlns:a16="http://schemas.microsoft.com/office/drawing/2014/main" val="258544190"/>
                  </a:ext>
                </a:extLst>
              </a:tr>
              <a:tr h="498082">
                <a:tc>
                  <a:txBody>
                    <a:bodyPr/>
                    <a:lstStyle/>
                    <a:p>
                      <a:pPr>
                        <a:buNone/>
                      </a:pPr>
                      <a:r>
                        <a:rPr lang="en-CA" sz="600" b="1"/>
                        <a:t>Schema Handling</a:t>
                      </a:r>
                      <a:endParaRPr lang="en-CA" sz="600"/>
                    </a:p>
                  </a:txBody>
                  <a:tcPr marL="28161" marR="28161" marT="14080" marB="14080" anchor="ctr"/>
                </a:tc>
                <a:tc>
                  <a:txBody>
                    <a:bodyPr/>
                    <a:lstStyle/>
                    <a:p>
                      <a:pPr>
                        <a:buNone/>
                      </a:pPr>
                      <a:r>
                        <a:rPr lang="en-US" sz="600"/>
                        <a:t>Schema inference supported; can validate CSV headers &amp; data types automatically</a:t>
                      </a:r>
                    </a:p>
                  </a:txBody>
                  <a:tcPr marL="28161" marR="28161" marT="14080" marB="14080" anchor="ctr"/>
                </a:tc>
                <a:tc>
                  <a:txBody>
                    <a:bodyPr/>
                    <a:lstStyle/>
                    <a:p>
                      <a:pPr>
                        <a:buNone/>
                      </a:pPr>
                      <a:r>
                        <a:rPr lang="en-US" sz="600"/>
                        <a:t>Must implement manually in script</a:t>
                      </a:r>
                    </a:p>
                  </a:txBody>
                  <a:tcPr marL="28161" marR="28161" marT="14080" marB="14080" anchor="ctr"/>
                </a:tc>
                <a:tc>
                  <a:txBody>
                    <a:bodyPr/>
                    <a:lstStyle/>
                    <a:p>
                      <a:pPr>
                        <a:buNone/>
                      </a:pPr>
                      <a:r>
                        <a:rPr lang="en-US" sz="600" dirty="0"/>
                        <a:t>Schema inference, validation, and catalog integration with Glue Data Catalog</a:t>
                      </a:r>
                    </a:p>
                  </a:txBody>
                  <a:tcPr marL="28161" marR="28161" marT="14080" marB="14080" anchor="ctr"/>
                </a:tc>
                <a:extLst>
                  <a:ext uri="{0D108BD9-81ED-4DB2-BD59-A6C34878D82A}">
                    <a16:rowId xmlns:a16="http://schemas.microsoft.com/office/drawing/2014/main" val="1914612768"/>
                  </a:ext>
                </a:extLst>
              </a:tr>
              <a:tr h="498082">
                <a:tc>
                  <a:txBody>
                    <a:bodyPr/>
                    <a:lstStyle/>
                    <a:p>
                      <a:pPr>
                        <a:buNone/>
                      </a:pPr>
                      <a:r>
                        <a:rPr lang="en-CA" sz="600" b="1"/>
                        <a:t>Automation</a:t>
                      </a:r>
                      <a:endParaRPr lang="en-CA" sz="600"/>
                    </a:p>
                  </a:txBody>
                  <a:tcPr marL="28161" marR="28161" marT="14080" marB="14080" anchor="ctr"/>
                </a:tc>
                <a:tc>
                  <a:txBody>
                    <a:bodyPr/>
                    <a:lstStyle/>
                    <a:p>
                      <a:pPr>
                        <a:buNone/>
                      </a:pPr>
                      <a:r>
                        <a:rPr lang="en-US" sz="600"/>
                        <a:t>Step Functions, Glue, or EMR scheduled jobs</a:t>
                      </a:r>
                    </a:p>
                  </a:txBody>
                  <a:tcPr marL="28161" marR="28161" marT="14080" marB="14080" anchor="ctr"/>
                </a:tc>
                <a:tc>
                  <a:txBody>
                    <a:bodyPr/>
                    <a:lstStyle/>
                    <a:p>
                      <a:pPr>
                        <a:buNone/>
                      </a:pPr>
                      <a:r>
                        <a:rPr lang="en-US" sz="600"/>
                        <a:t>Job queues, Step Functions, EventBridge triggers</a:t>
                      </a:r>
                    </a:p>
                  </a:txBody>
                  <a:tcPr marL="28161" marR="28161" marT="14080" marB="14080" anchor="ctr"/>
                </a:tc>
                <a:tc>
                  <a:txBody>
                    <a:bodyPr/>
                    <a:lstStyle/>
                    <a:p>
                      <a:pPr>
                        <a:buNone/>
                      </a:pPr>
                      <a:r>
                        <a:rPr lang="en-US" sz="600" dirty="0"/>
                        <a:t>Built-in job scheduler, workflow orchestration, and triggers</a:t>
                      </a:r>
                    </a:p>
                  </a:txBody>
                  <a:tcPr marL="28161" marR="28161" marT="14080" marB="14080" anchor="ctr"/>
                </a:tc>
                <a:extLst>
                  <a:ext uri="{0D108BD9-81ED-4DB2-BD59-A6C34878D82A}">
                    <a16:rowId xmlns:a16="http://schemas.microsoft.com/office/drawing/2014/main" val="947924352"/>
                  </a:ext>
                </a:extLst>
              </a:tr>
              <a:tr h="498082">
                <a:tc>
                  <a:txBody>
                    <a:bodyPr/>
                    <a:lstStyle/>
                    <a:p>
                      <a:pPr>
                        <a:buNone/>
                      </a:pPr>
                      <a:r>
                        <a:rPr lang="en-CA" sz="600" b="1"/>
                        <a:t>Cost Considerations</a:t>
                      </a:r>
                      <a:endParaRPr lang="en-CA" sz="600"/>
                    </a:p>
                  </a:txBody>
                  <a:tcPr marL="28161" marR="28161" marT="14080" marB="14080" anchor="ctr"/>
                </a:tc>
                <a:tc>
                  <a:txBody>
                    <a:bodyPr/>
                    <a:lstStyle/>
                    <a:p>
                      <a:pPr>
                        <a:buNone/>
                      </a:pPr>
                      <a:r>
                        <a:rPr lang="en-US" sz="600"/>
                        <a:t>Pay for EC2 instances + EBS + EMR fees; good for large CSVs</a:t>
                      </a:r>
                    </a:p>
                  </a:txBody>
                  <a:tcPr marL="28161" marR="28161" marT="14080" marB="14080" anchor="ctr"/>
                </a:tc>
                <a:tc>
                  <a:txBody>
                    <a:bodyPr/>
                    <a:lstStyle/>
                    <a:p>
                      <a:pPr>
                        <a:buNone/>
                      </a:pPr>
                      <a:r>
                        <a:rPr lang="en-US" sz="600"/>
                        <a:t>Pay for underlying compute resources; cheaper for small CSV batches</a:t>
                      </a:r>
                    </a:p>
                  </a:txBody>
                  <a:tcPr marL="28161" marR="28161" marT="14080" marB="14080" anchor="ctr"/>
                </a:tc>
                <a:tc>
                  <a:txBody>
                    <a:bodyPr/>
                    <a:lstStyle/>
                    <a:p>
                      <a:pPr>
                        <a:buNone/>
                      </a:pPr>
                      <a:r>
                        <a:rPr lang="en-US" sz="600" dirty="0"/>
                        <a:t>Pay per DPU-hour + storage; serverless and cost-efficient for medium-large CSV loads</a:t>
                      </a:r>
                    </a:p>
                  </a:txBody>
                  <a:tcPr marL="28161" marR="28161" marT="14080" marB="14080" anchor="ctr"/>
                </a:tc>
                <a:extLst>
                  <a:ext uri="{0D108BD9-81ED-4DB2-BD59-A6C34878D82A}">
                    <a16:rowId xmlns:a16="http://schemas.microsoft.com/office/drawing/2014/main" val="2068230877"/>
                  </a:ext>
                </a:extLst>
              </a:tr>
              <a:tr h="498082">
                <a:tc>
                  <a:txBody>
                    <a:bodyPr/>
                    <a:lstStyle/>
                    <a:p>
                      <a:pPr>
                        <a:buNone/>
                      </a:pPr>
                      <a:r>
                        <a:rPr lang="en-CA" sz="600" b="1"/>
                        <a:t>Typical Workflow</a:t>
                      </a:r>
                      <a:endParaRPr lang="en-CA" sz="600"/>
                    </a:p>
                  </a:txBody>
                  <a:tcPr marL="28161" marR="28161" marT="14080" marB="14080" anchor="ctr"/>
                </a:tc>
                <a:tc>
                  <a:txBody>
                    <a:bodyPr/>
                    <a:lstStyle/>
                    <a:p>
                      <a:pPr>
                        <a:buNone/>
                      </a:pPr>
                      <a:r>
                        <a:rPr lang="en-CA" sz="600"/>
                        <a:t>S3 → EMR Spark → transformed data → S3/Redshift</a:t>
                      </a:r>
                    </a:p>
                  </a:txBody>
                  <a:tcPr marL="28161" marR="28161" marT="14080" marB="14080" anchor="ctr"/>
                </a:tc>
                <a:tc>
                  <a:txBody>
                    <a:bodyPr/>
                    <a:lstStyle/>
                    <a:p>
                      <a:pPr>
                        <a:buNone/>
                      </a:pPr>
                      <a:r>
                        <a:rPr lang="en-US" sz="600"/>
                        <a:t>S3 → Batch job container → output to S3/Redshift</a:t>
                      </a:r>
                    </a:p>
                  </a:txBody>
                  <a:tcPr marL="28161" marR="28161" marT="14080" marB="14080" anchor="ctr"/>
                </a:tc>
                <a:tc>
                  <a:txBody>
                    <a:bodyPr/>
                    <a:lstStyle/>
                    <a:p>
                      <a:pPr>
                        <a:buNone/>
                      </a:pPr>
                      <a:r>
                        <a:rPr lang="en-US" sz="600" dirty="0"/>
                        <a:t>S3 → Glue ETL job → S3/Redshift</a:t>
                      </a:r>
                    </a:p>
                  </a:txBody>
                  <a:tcPr marL="28161" marR="28161" marT="14080" marB="14080" anchor="ctr"/>
                </a:tc>
                <a:extLst>
                  <a:ext uri="{0D108BD9-81ED-4DB2-BD59-A6C34878D82A}">
                    <a16:rowId xmlns:a16="http://schemas.microsoft.com/office/drawing/2014/main" val="2683256601"/>
                  </a:ext>
                </a:extLst>
              </a:tr>
            </a:tbl>
          </a:graphicData>
        </a:graphic>
      </p:graphicFrame>
    </p:spTree>
    <p:extLst>
      <p:ext uri="{BB962C8B-B14F-4D97-AF65-F5344CB8AC3E}">
        <p14:creationId xmlns:p14="http://schemas.microsoft.com/office/powerpoint/2010/main" val="806177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8FA1C-966C-B4BE-E519-40B3C5E9E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EE6E-7E8C-4A85-AF88-EF81CD7D30C2}"/>
              </a:ext>
            </a:extLst>
          </p:cNvPr>
          <p:cNvSpPr>
            <a:spLocks noGrp="1"/>
          </p:cNvSpPr>
          <p:nvPr>
            <p:ph type="title"/>
          </p:nvPr>
        </p:nvSpPr>
        <p:spPr/>
        <p:txBody>
          <a:bodyPr>
            <a:normAutofit fontScale="90000"/>
          </a:bodyPr>
          <a:lstStyle/>
          <a:p>
            <a:r>
              <a:rPr lang="en-US" dirty="0"/>
              <a:t>Pipeline Example - Data Ingestion - FTP(CSV or YAML)</a:t>
            </a:r>
            <a:br>
              <a:rPr lang="en-US" dirty="0"/>
            </a:br>
            <a:endParaRPr lang="en-CA" dirty="0"/>
          </a:p>
        </p:txBody>
      </p:sp>
      <p:sp>
        <p:nvSpPr>
          <p:cNvPr id="3" name="Content Placeholder 2">
            <a:extLst>
              <a:ext uri="{FF2B5EF4-FFF2-40B4-BE49-F238E27FC236}">
                <a16:creationId xmlns:a16="http://schemas.microsoft.com/office/drawing/2014/main" id="{CC90FEFC-9724-5239-545F-E6D16EEB60E2}"/>
              </a:ext>
            </a:extLst>
          </p:cNvPr>
          <p:cNvSpPr>
            <a:spLocks noGrp="1"/>
          </p:cNvSpPr>
          <p:nvPr>
            <p:ph idx="1"/>
          </p:nvPr>
        </p:nvSpPr>
        <p:spPr/>
        <p:txBody>
          <a:bodyPr/>
          <a:lstStyle/>
          <a:p>
            <a:r>
              <a:rPr lang="en-US" b="1" dirty="0"/>
              <a:t>Justification for AWS Batch:</a:t>
            </a:r>
            <a:br>
              <a:rPr lang="en-US" dirty="0"/>
            </a:br>
            <a:r>
              <a:rPr lang="en-US" dirty="0"/>
              <a:t>AWS Batch is the ideal choice for processing small-to-medium CSV workloads because it provides a </a:t>
            </a:r>
            <a:r>
              <a:rPr lang="en-US" b="1" dirty="0"/>
              <a:t>cost-effective, flexible, and easy-to-manage solution</a:t>
            </a:r>
            <a:r>
              <a:rPr lang="en-US" dirty="0"/>
              <a:t>. Unlike EMR or Glue, it does not require managing clusters or provisioning DPUs, which would be unnecessary overhead for this scale. Batch allows each CSV file or batch of files to be processed independently in containers, enabling parallel execution when needed, while keeping costs predictable. It also integrates easily with scheduling and event-driven workflows, making it well-suited for daily ingestion pipelines with lightweight transformations. Overall, AWS Batch meets the current workload’s scale, complexity, and budget efficiently.</a:t>
            </a:r>
          </a:p>
        </p:txBody>
      </p:sp>
    </p:spTree>
    <p:extLst>
      <p:ext uri="{BB962C8B-B14F-4D97-AF65-F5344CB8AC3E}">
        <p14:creationId xmlns:p14="http://schemas.microsoft.com/office/powerpoint/2010/main" val="2449066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60FC7-76DA-5A98-AF68-546667037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68E04-7E06-E5CA-2D95-076031432735}"/>
              </a:ext>
            </a:extLst>
          </p:cNvPr>
          <p:cNvSpPr>
            <a:spLocks noGrp="1"/>
          </p:cNvSpPr>
          <p:nvPr>
            <p:ph type="title"/>
          </p:nvPr>
        </p:nvSpPr>
        <p:spPr/>
        <p:txBody>
          <a:bodyPr>
            <a:normAutofit/>
          </a:bodyPr>
          <a:lstStyle/>
          <a:p>
            <a:r>
              <a:rPr lang="en-US" dirty="0"/>
              <a:t>Pipeline Example - Data Ingestion - FTP(CSV or YAML) - pseudocode</a:t>
            </a:r>
            <a:endParaRPr lang="en-CA" dirty="0"/>
          </a:p>
        </p:txBody>
      </p:sp>
      <p:sp>
        <p:nvSpPr>
          <p:cNvPr id="3" name="Content Placeholder 2">
            <a:extLst>
              <a:ext uri="{FF2B5EF4-FFF2-40B4-BE49-F238E27FC236}">
                <a16:creationId xmlns:a16="http://schemas.microsoft.com/office/drawing/2014/main" id="{026B6F52-C774-494F-91C2-F7A187204686}"/>
              </a:ext>
            </a:extLst>
          </p:cNvPr>
          <p:cNvSpPr>
            <a:spLocks noGrp="1"/>
          </p:cNvSpPr>
          <p:nvPr>
            <p:ph idx="1"/>
          </p:nvPr>
        </p:nvSpPr>
        <p:spPr/>
        <p:txBody>
          <a:bodyPr/>
          <a:lstStyle/>
          <a:p>
            <a:r>
              <a:rPr lang="en-US" dirty="0"/>
              <a:t>Json config based</a:t>
            </a:r>
          </a:p>
          <a:p>
            <a:r>
              <a:rPr lang="en-US" dirty="0"/>
              <a:t>Check for schema validations all with data contract</a:t>
            </a:r>
          </a:p>
          <a:p>
            <a:r>
              <a:rPr lang="en-US" dirty="0"/>
              <a:t>If schema check does not pass then do not load into table</a:t>
            </a:r>
          </a:p>
          <a:p>
            <a:endParaRPr lang="en-US" dirty="0"/>
          </a:p>
          <a:p>
            <a:endParaRPr lang="en-US" dirty="0"/>
          </a:p>
          <a:p>
            <a:pPr marL="0" indent="0">
              <a:buNone/>
            </a:pPr>
            <a:r>
              <a:rPr lang="en-US" dirty="0"/>
              <a:t>Show in </a:t>
            </a:r>
            <a:r>
              <a:rPr lang="en-US" dirty="0" err="1"/>
              <a:t>vscode</a:t>
            </a:r>
            <a:endParaRPr lang="en-US" dirty="0"/>
          </a:p>
        </p:txBody>
      </p:sp>
    </p:spTree>
    <p:extLst>
      <p:ext uri="{BB962C8B-B14F-4D97-AF65-F5344CB8AC3E}">
        <p14:creationId xmlns:p14="http://schemas.microsoft.com/office/powerpoint/2010/main" val="1379235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3041-8B8D-443D-65DF-FD3205805B2F}"/>
              </a:ext>
            </a:extLst>
          </p:cNvPr>
          <p:cNvSpPr>
            <a:spLocks noGrp="1"/>
          </p:cNvSpPr>
          <p:nvPr>
            <p:ph type="title"/>
          </p:nvPr>
        </p:nvSpPr>
        <p:spPr/>
        <p:txBody>
          <a:bodyPr/>
          <a:lstStyle/>
          <a:p>
            <a:r>
              <a:rPr lang="en-US" dirty="0"/>
              <a:t>DAG Workflow- Data transformation pseudocode</a:t>
            </a:r>
            <a:endParaRPr lang="en-CA" dirty="0"/>
          </a:p>
        </p:txBody>
      </p:sp>
      <p:sp>
        <p:nvSpPr>
          <p:cNvPr id="3" name="Content Placeholder 2">
            <a:extLst>
              <a:ext uri="{FF2B5EF4-FFF2-40B4-BE49-F238E27FC236}">
                <a16:creationId xmlns:a16="http://schemas.microsoft.com/office/drawing/2014/main" id="{18331408-032E-A71F-0918-C6E8560AD8B0}"/>
              </a:ext>
            </a:extLst>
          </p:cNvPr>
          <p:cNvSpPr>
            <a:spLocks noGrp="1"/>
          </p:cNvSpPr>
          <p:nvPr>
            <p:ph idx="1"/>
          </p:nvPr>
        </p:nvSpPr>
        <p:spPr/>
        <p:txBody>
          <a:bodyPr/>
          <a:lstStyle/>
          <a:p>
            <a:r>
              <a:rPr lang="en-US" dirty="0"/>
              <a:t>Using configurable </a:t>
            </a:r>
            <a:r>
              <a:rPr lang="en-US" dirty="0" err="1"/>
              <a:t>yaml</a:t>
            </a:r>
            <a:r>
              <a:rPr lang="en-US" dirty="0"/>
              <a:t> files with Amazon redshift </a:t>
            </a:r>
            <a:r>
              <a:rPr lang="en-US" dirty="0" err="1"/>
              <a:t>sql</a:t>
            </a:r>
            <a:r>
              <a:rPr lang="en-US" dirty="0"/>
              <a:t> queries to transform from raw to standardization</a:t>
            </a:r>
          </a:p>
          <a:p>
            <a:pPr lvl="1"/>
            <a:r>
              <a:rPr lang="en-US" dirty="0"/>
              <a:t>Imposing proper datatypes (if not done so already)</a:t>
            </a:r>
          </a:p>
          <a:p>
            <a:pPr lvl="1"/>
            <a:r>
              <a:rPr lang="en-US" dirty="0"/>
              <a:t>true nulls</a:t>
            </a:r>
          </a:p>
          <a:p>
            <a:pPr lvl="1"/>
            <a:r>
              <a:rPr lang="en-US" dirty="0"/>
              <a:t>Trimming whitespaces</a:t>
            </a:r>
            <a:endParaRPr lang="en-CA" dirty="0"/>
          </a:p>
          <a:p>
            <a:r>
              <a:rPr lang="en-CA" dirty="0"/>
              <a:t>Using DAGS to call on ingestion pipelines and </a:t>
            </a:r>
            <a:r>
              <a:rPr lang="en-CA" dirty="0" err="1"/>
              <a:t>sql</a:t>
            </a:r>
            <a:r>
              <a:rPr lang="en-CA" dirty="0"/>
              <a:t> pipelines passing on parameters</a:t>
            </a:r>
          </a:p>
          <a:p>
            <a:pPr marL="0" indent="0">
              <a:buNone/>
            </a:pPr>
            <a:endParaRPr lang="en-US" dirty="0"/>
          </a:p>
          <a:p>
            <a:pPr marL="0" indent="0">
              <a:buNone/>
            </a:pPr>
            <a:r>
              <a:rPr lang="en-US" dirty="0"/>
              <a:t>Show in vs code with how it links with ingestion</a:t>
            </a:r>
          </a:p>
        </p:txBody>
      </p:sp>
    </p:spTree>
    <p:extLst>
      <p:ext uri="{BB962C8B-B14F-4D97-AF65-F5344CB8AC3E}">
        <p14:creationId xmlns:p14="http://schemas.microsoft.com/office/powerpoint/2010/main" val="158084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6984-22FA-5F52-7A74-6E01281E5CF0}"/>
              </a:ext>
            </a:extLst>
          </p:cNvPr>
          <p:cNvSpPr>
            <a:spLocks noGrp="1"/>
          </p:cNvSpPr>
          <p:nvPr>
            <p:ph type="title"/>
          </p:nvPr>
        </p:nvSpPr>
        <p:spPr/>
        <p:txBody>
          <a:bodyPr/>
          <a:lstStyle/>
          <a:p>
            <a:r>
              <a:rPr lang="en-US" dirty="0"/>
              <a:t>Data Normalization</a:t>
            </a:r>
            <a:endParaRPr lang="en-CA" dirty="0"/>
          </a:p>
        </p:txBody>
      </p:sp>
      <p:sp>
        <p:nvSpPr>
          <p:cNvPr id="3" name="Content Placeholder 2">
            <a:extLst>
              <a:ext uri="{FF2B5EF4-FFF2-40B4-BE49-F238E27FC236}">
                <a16:creationId xmlns:a16="http://schemas.microsoft.com/office/drawing/2014/main" id="{A305CF4E-1493-58F7-8E5D-B6254404789A}"/>
              </a:ext>
            </a:extLst>
          </p:cNvPr>
          <p:cNvSpPr>
            <a:spLocks noGrp="1"/>
          </p:cNvSpPr>
          <p:nvPr>
            <p:ph idx="1"/>
          </p:nvPr>
        </p:nvSpPr>
        <p:spPr/>
        <p:txBody>
          <a:bodyPr>
            <a:normAutofit fontScale="32500" lnSpcReduction="20000"/>
          </a:bodyPr>
          <a:lstStyle/>
          <a:p>
            <a:r>
              <a:rPr lang="en-US" dirty="0"/>
              <a:t>Creating tables for list of beverage items, mains and appetizer names to normalize order items to different categories</a:t>
            </a:r>
          </a:p>
          <a:p>
            <a:pPr marL="0" indent="0">
              <a:buNone/>
            </a:pPr>
            <a:r>
              <a:rPr lang="en-CA" dirty="0"/>
              <a:t>SELECT </a:t>
            </a:r>
            <a:r>
              <a:rPr lang="en-CA" dirty="0" err="1"/>
              <a:t>o.order_id</a:t>
            </a:r>
            <a:r>
              <a:rPr lang="en-CA" dirty="0"/>
              <a:t>, </a:t>
            </a:r>
            <a:r>
              <a:rPr lang="en-CA" dirty="0" err="1"/>
              <a:t>b.price</a:t>
            </a:r>
            <a:r>
              <a:rPr lang="en-CA" dirty="0"/>
              <a:t>, (</a:t>
            </a:r>
            <a:r>
              <a:rPr lang="en-CA" dirty="0" err="1"/>
              <a:t>oi.quantity</a:t>
            </a:r>
            <a:r>
              <a:rPr lang="en-CA" dirty="0"/>
              <a:t> * </a:t>
            </a:r>
            <a:r>
              <a:rPr lang="en-CA" dirty="0" err="1"/>
              <a:t>b.price</a:t>
            </a:r>
            <a:r>
              <a:rPr lang="en-CA" dirty="0"/>
              <a:t>) AS total, 'beverage'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beverages b ON </a:t>
            </a:r>
            <a:r>
              <a:rPr lang="en-CA" dirty="0" err="1"/>
              <a:t>oi.beverage_name</a:t>
            </a:r>
            <a:r>
              <a:rPr lang="en-CA" dirty="0"/>
              <a:t> = b.name</a:t>
            </a:r>
          </a:p>
          <a:p>
            <a:pPr marL="0" indent="0">
              <a:buNone/>
            </a:pPr>
            <a:endParaRPr lang="en-CA" dirty="0"/>
          </a:p>
          <a:p>
            <a:pPr marL="0" indent="0">
              <a:buNone/>
            </a:pPr>
            <a:r>
              <a:rPr lang="en-CA" dirty="0"/>
              <a:t>UNION ALL</a:t>
            </a:r>
          </a:p>
          <a:p>
            <a:pPr marL="0" indent="0">
              <a:buNone/>
            </a:pPr>
            <a:endParaRPr lang="en-CA" dirty="0"/>
          </a:p>
          <a:p>
            <a:pPr marL="0" indent="0">
              <a:buNone/>
            </a:pPr>
            <a:r>
              <a:rPr lang="en-CA" dirty="0"/>
              <a:t>SELECT </a:t>
            </a:r>
            <a:r>
              <a:rPr lang="en-CA" dirty="0" err="1"/>
              <a:t>o.order_id</a:t>
            </a:r>
            <a:r>
              <a:rPr lang="en-CA" dirty="0"/>
              <a:t>, </a:t>
            </a:r>
            <a:r>
              <a:rPr lang="en-CA" dirty="0" err="1"/>
              <a:t>m.price</a:t>
            </a:r>
            <a:r>
              <a:rPr lang="en-CA" dirty="0"/>
              <a:t>, (</a:t>
            </a:r>
            <a:r>
              <a:rPr lang="en-CA" dirty="0" err="1"/>
              <a:t>oi.quantity</a:t>
            </a:r>
            <a:r>
              <a:rPr lang="en-CA" dirty="0"/>
              <a:t> * </a:t>
            </a:r>
            <a:r>
              <a:rPr lang="en-CA" dirty="0" err="1"/>
              <a:t>m.price</a:t>
            </a:r>
            <a:r>
              <a:rPr lang="en-CA" dirty="0"/>
              <a:t>) AS total, 'main'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mains m ON </a:t>
            </a:r>
            <a:r>
              <a:rPr lang="en-CA" dirty="0" err="1"/>
              <a:t>oi.main_name</a:t>
            </a:r>
            <a:r>
              <a:rPr lang="en-CA" dirty="0"/>
              <a:t> = m.name</a:t>
            </a:r>
          </a:p>
          <a:p>
            <a:pPr marL="0" indent="0">
              <a:buNone/>
            </a:pPr>
            <a:endParaRPr lang="en-CA" dirty="0"/>
          </a:p>
          <a:p>
            <a:pPr marL="0" indent="0">
              <a:buNone/>
            </a:pPr>
            <a:r>
              <a:rPr lang="en-CA" dirty="0"/>
              <a:t>UNION ALL</a:t>
            </a:r>
          </a:p>
          <a:p>
            <a:pPr marL="0" indent="0">
              <a:buNone/>
            </a:pPr>
            <a:endParaRPr lang="en-CA" dirty="0"/>
          </a:p>
          <a:p>
            <a:pPr marL="0" indent="0">
              <a:buNone/>
            </a:pPr>
            <a:r>
              <a:rPr lang="en-CA" dirty="0"/>
              <a:t>SELECT </a:t>
            </a:r>
            <a:r>
              <a:rPr lang="en-CA" dirty="0" err="1"/>
              <a:t>o.order_id</a:t>
            </a:r>
            <a:r>
              <a:rPr lang="en-CA" dirty="0"/>
              <a:t>, </a:t>
            </a:r>
            <a:r>
              <a:rPr lang="en-CA" dirty="0" err="1"/>
              <a:t>a.price</a:t>
            </a:r>
            <a:r>
              <a:rPr lang="en-CA" dirty="0"/>
              <a:t>, (</a:t>
            </a:r>
            <a:r>
              <a:rPr lang="en-CA" dirty="0" err="1"/>
              <a:t>oi.quantity</a:t>
            </a:r>
            <a:r>
              <a:rPr lang="en-CA" dirty="0"/>
              <a:t> * </a:t>
            </a:r>
            <a:r>
              <a:rPr lang="en-CA" dirty="0" err="1"/>
              <a:t>a.price</a:t>
            </a:r>
            <a:r>
              <a:rPr lang="en-CA" dirty="0"/>
              <a:t>) AS total, 'appetizer'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appetizers a ON </a:t>
            </a:r>
            <a:r>
              <a:rPr lang="en-CA" dirty="0" err="1"/>
              <a:t>oi.appetizer_name</a:t>
            </a:r>
            <a:r>
              <a:rPr lang="en-CA" dirty="0"/>
              <a:t> = a.name;</a:t>
            </a:r>
          </a:p>
        </p:txBody>
      </p:sp>
    </p:spTree>
    <p:extLst>
      <p:ext uri="{BB962C8B-B14F-4D97-AF65-F5344CB8AC3E}">
        <p14:creationId xmlns:p14="http://schemas.microsoft.com/office/powerpoint/2010/main" val="107829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A24B-AAE9-FF14-6541-5FA85605F061}"/>
              </a:ext>
            </a:extLst>
          </p:cNvPr>
          <p:cNvSpPr>
            <a:spLocks noGrp="1"/>
          </p:cNvSpPr>
          <p:nvPr>
            <p:ph type="title"/>
          </p:nvPr>
        </p:nvSpPr>
        <p:spPr/>
        <p:txBody>
          <a:bodyPr/>
          <a:lstStyle/>
          <a:p>
            <a:r>
              <a:rPr lang="en-US" dirty="0"/>
              <a:t>Failure Scenario</a:t>
            </a:r>
            <a:endParaRPr lang="en-CA" dirty="0"/>
          </a:p>
        </p:txBody>
      </p:sp>
      <p:sp>
        <p:nvSpPr>
          <p:cNvPr id="3" name="Content Placeholder 2">
            <a:extLst>
              <a:ext uri="{FF2B5EF4-FFF2-40B4-BE49-F238E27FC236}">
                <a16:creationId xmlns:a16="http://schemas.microsoft.com/office/drawing/2014/main" id="{6E3E8A88-A8A7-1AEB-2853-E11883FFAC6F}"/>
              </a:ext>
            </a:extLst>
          </p:cNvPr>
          <p:cNvSpPr>
            <a:spLocks noGrp="1"/>
          </p:cNvSpPr>
          <p:nvPr>
            <p:ph idx="1"/>
          </p:nvPr>
        </p:nvSpPr>
        <p:spPr/>
        <p:txBody>
          <a:bodyPr/>
          <a:lstStyle/>
          <a:p>
            <a:r>
              <a:rPr lang="en-US" dirty="0"/>
              <a:t>- Describe how you would detect, alert, and resolve if: </a:t>
            </a:r>
          </a:p>
          <a:p>
            <a:r>
              <a:rPr lang="en-US" dirty="0"/>
              <a:t>- </a:t>
            </a:r>
            <a:r>
              <a:rPr lang="en-US" dirty="0" err="1"/>
              <a:t>QuickBite</a:t>
            </a:r>
            <a:r>
              <a:rPr lang="en-US" dirty="0"/>
              <a:t> API returns malformed JSON</a:t>
            </a:r>
          </a:p>
          <a:p>
            <a:r>
              <a:rPr lang="en-US" dirty="0"/>
              <a:t>- </a:t>
            </a:r>
            <a:r>
              <a:rPr lang="en-US" dirty="0" err="1"/>
              <a:t>MealDash</a:t>
            </a:r>
            <a:r>
              <a:rPr lang="en-US" dirty="0"/>
              <a:t> uploads a corrupted CSV</a:t>
            </a:r>
          </a:p>
          <a:p>
            <a:r>
              <a:rPr lang="en-US" dirty="0"/>
              <a:t>- </a:t>
            </a:r>
            <a:r>
              <a:rPr lang="en-US" dirty="0" err="1"/>
              <a:t>FoodNow</a:t>
            </a:r>
            <a:r>
              <a:rPr lang="en-US" dirty="0"/>
              <a:t> - Kafka stream goes down for 30 minutes.</a:t>
            </a:r>
          </a:p>
          <a:p>
            <a:pPr marL="0" indent="0">
              <a:buNone/>
            </a:pPr>
            <a:endParaRPr lang="en-US" dirty="0"/>
          </a:p>
        </p:txBody>
      </p:sp>
      <p:pic>
        <p:nvPicPr>
          <p:cNvPr id="5" name="Picture 4">
            <a:extLst>
              <a:ext uri="{FF2B5EF4-FFF2-40B4-BE49-F238E27FC236}">
                <a16:creationId xmlns:a16="http://schemas.microsoft.com/office/drawing/2014/main" id="{8D0C128D-08FF-86AB-9158-324F9579A0D8}"/>
              </a:ext>
            </a:extLst>
          </p:cNvPr>
          <p:cNvPicPr>
            <a:picLocks noChangeAspect="1"/>
          </p:cNvPicPr>
          <p:nvPr/>
        </p:nvPicPr>
        <p:blipFill>
          <a:blip r:embed="rId2"/>
          <a:stretch>
            <a:fillRect/>
          </a:stretch>
        </p:blipFill>
        <p:spPr>
          <a:xfrm>
            <a:off x="3389035" y="3882540"/>
            <a:ext cx="4247022" cy="2450359"/>
          </a:xfrm>
          <a:prstGeom prst="rect">
            <a:avLst/>
          </a:prstGeom>
        </p:spPr>
      </p:pic>
    </p:spTree>
    <p:extLst>
      <p:ext uri="{BB962C8B-B14F-4D97-AF65-F5344CB8AC3E}">
        <p14:creationId xmlns:p14="http://schemas.microsoft.com/office/powerpoint/2010/main" val="57033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A470-5862-1938-803E-593F486244A6}"/>
              </a:ext>
            </a:extLst>
          </p:cNvPr>
          <p:cNvSpPr>
            <a:spLocks noGrp="1"/>
          </p:cNvSpPr>
          <p:nvPr>
            <p:ph type="title"/>
          </p:nvPr>
        </p:nvSpPr>
        <p:spPr/>
        <p:txBody>
          <a:bodyPr/>
          <a:lstStyle/>
          <a:p>
            <a:r>
              <a:rPr lang="en-US" dirty="0"/>
              <a:t>Agenda</a:t>
            </a:r>
            <a:endParaRPr lang="en-CA" dirty="0"/>
          </a:p>
        </p:txBody>
      </p:sp>
      <p:sp>
        <p:nvSpPr>
          <p:cNvPr id="3" name="Content Placeholder 2">
            <a:extLst>
              <a:ext uri="{FF2B5EF4-FFF2-40B4-BE49-F238E27FC236}">
                <a16:creationId xmlns:a16="http://schemas.microsoft.com/office/drawing/2014/main" id="{3D51CE35-9CCE-59B0-F696-4DFC2D84C83A}"/>
              </a:ext>
            </a:extLst>
          </p:cNvPr>
          <p:cNvSpPr>
            <a:spLocks noGrp="1"/>
          </p:cNvSpPr>
          <p:nvPr>
            <p:ph idx="1"/>
          </p:nvPr>
        </p:nvSpPr>
        <p:spPr/>
        <p:txBody>
          <a:bodyPr>
            <a:normAutofit lnSpcReduction="10000"/>
          </a:bodyPr>
          <a:lstStyle/>
          <a:p>
            <a:pPr marL="514350" indent="-514350">
              <a:buFont typeface="+mj-lt"/>
              <a:buAutoNum type="arabicPeriod"/>
            </a:pPr>
            <a:r>
              <a:rPr lang="en-US" dirty="0"/>
              <a:t>Problem Statement</a:t>
            </a:r>
          </a:p>
          <a:p>
            <a:pPr marL="514350" indent="-514350">
              <a:buFont typeface="+mj-lt"/>
              <a:buAutoNum type="arabicPeriod"/>
            </a:pPr>
            <a:r>
              <a:rPr lang="en-US" dirty="0"/>
              <a:t>Architecture Design</a:t>
            </a:r>
          </a:p>
          <a:p>
            <a:pPr marL="514350" indent="-514350">
              <a:buFont typeface="+mj-lt"/>
              <a:buAutoNum type="arabicPeriod"/>
            </a:pPr>
            <a:r>
              <a:rPr lang="en-US" dirty="0"/>
              <a:t>Overall Assumptions</a:t>
            </a:r>
          </a:p>
          <a:p>
            <a:pPr marL="514350" indent="-514350">
              <a:buFont typeface="+mj-lt"/>
              <a:buAutoNum type="arabicPeriod"/>
            </a:pPr>
            <a:r>
              <a:rPr lang="en-US" dirty="0"/>
              <a:t>Data Discovery</a:t>
            </a:r>
          </a:p>
          <a:p>
            <a:pPr marL="514350" indent="-514350">
              <a:buFont typeface="+mj-lt"/>
              <a:buAutoNum type="arabicPeriod"/>
            </a:pPr>
            <a:r>
              <a:rPr lang="en-US" dirty="0"/>
              <a:t>Data Modeling</a:t>
            </a:r>
          </a:p>
          <a:p>
            <a:pPr marL="514350" indent="-514350">
              <a:buFont typeface="+mj-lt"/>
              <a:buAutoNum type="arabicPeriod"/>
            </a:pPr>
            <a:r>
              <a:rPr lang="en-US" dirty="0"/>
              <a:t>Pipeline Example</a:t>
            </a:r>
          </a:p>
          <a:p>
            <a:pPr marL="514350" indent="-514350">
              <a:buFont typeface="+mj-lt"/>
              <a:buAutoNum type="arabicPeriod"/>
            </a:pPr>
            <a:r>
              <a:rPr lang="en-US" dirty="0"/>
              <a:t>DAG Workflow</a:t>
            </a:r>
          </a:p>
          <a:p>
            <a:pPr marL="514350" indent="-514350">
              <a:buFont typeface="+mj-lt"/>
              <a:buAutoNum type="arabicPeriod"/>
            </a:pPr>
            <a:r>
              <a:rPr lang="en-US" dirty="0"/>
              <a:t>Data Normalization</a:t>
            </a:r>
          </a:p>
          <a:p>
            <a:pPr marL="514350" indent="-514350">
              <a:buFont typeface="+mj-lt"/>
              <a:buAutoNum type="arabicPeriod"/>
            </a:pPr>
            <a:r>
              <a:rPr lang="en-US" dirty="0"/>
              <a:t>Failure Scenario</a:t>
            </a:r>
          </a:p>
          <a:p>
            <a:pPr marL="514350" indent="-514350">
              <a:buFont typeface="+mj-lt"/>
              <a:buAutoNum type="arabicPeriod"/>
            </a:pPr>
            <a:r>
              <a:rPr lang="en-US" dirty="0"/>
              <a:t>AI Integration</a:t>
            </a:r>
          </a:p>
        </p:txBody>
      </p:sp>
    </p:spTree>
    <p:extLst>
      <p:ext uri="{BB962C8B-B14F-4D97-AF65-F5344CB8AC3E}">
        <p14:creationId xmlns:p14="http://schemas.microsoft.com/office/powerpoint/2010/main" val="193655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8D4-82E7-FE2B-E432-7ADCE85181A3}"/>
              </a:ext>
            </a:extLst>
          </p:cNvPr>
          <p:cNvSpPr>
            <a:spLocks noGrp="1"/>
          </p:cNvSpPr>
          <p:nvPr>
            <p:ph type="title"/>
          </p:nvPr>
        </p:nvSpPr>
        <p:spPr/>
        <p:txBody>
          <a:bodyPr>
            <a:normAutofit fontScale="90000"/>
          </a:bodyPr>
          <a:lstStyle/>
          <a:p>
            <a:r>
              <a:rPr lang="en-US" dirty="0"/>
              <a:t>Failure Scenario - </a:t>
            </a:r>
            <a:r>
              <a:rPr lang="en-US" dirty="0" err="1"/>
              <a:t>QuickBite</a:t>
            </a:r>
            <a:r>
              <a:rPr lang="en-US" dirty="0"/>
              <a:t> API returns malformed JSON/</a:t>
            </a:r>
            <a:r>
              <a:rPr lang="en-US" dirty="0" err="1"/>
              <a:t>MealDash</a:t>
            </a:r>
            <a:r>
              <a:rPr lang="en-US" dirty="0"/>
              <a:t> uploads a corrupted CSV</a:t>
            </a:r>
            <a:br>
              <a:rPr lang="en-US" dirty="0"/>
            </a:br>
            <a:br>
              <a:rPr lang="en-US" dirty="0"/>
            </a:br>
            <a:endParaRPr lang="en-CA" dirty="0"/>
          </a:p>
        </p:txBody>
      </p:sp>
      <p:sp>
        <p:nvSpPr>
          <p:cNvPr id="3" name="Content Placeholder 2">
            <a:extLst>
              <a:ext uri="{FF2B5EF4-FFF2-40B4-BE49-F238E27FC236}">
                <a16:creationId xmlns:a16="http://schemas.microsoft.com/office/drawing/2014/main" id="{B9F01AC3-42A7-2B7F-9E4F-6976B242FB37}"/>
              </a:ext>
            </a:extLst>
          </p:cNvPr>
          <p:cNvSpPr>
            <a:spLocks noGrp="1"/>
          </p:cNvSpPr>
          <p:nvPr>
            <p:ph idx="1"/>
          </p:nvPr>
        </p:nvSpPr>
        <p:spPr/>
        <p:txBody>
          <a:bodyPr/>
          <a:lstStyle/>
          <a:p>
            <a:pPr marL="0" indent="0">
              <a:buNone/>
            </a:pPr>
            <a:r>
              <a:rPr lang="en-US" dirty="0"/>
              <a:t>Some possible scenarios</a:t>
            </a:r>
          </a:p>
          <a:p>
            <a:pPr>
              <a:buAutoNum type="arabicPeriod"/>
            </a:pPr>
            <a:r>
              <a:rPr lang="en-US" dirty="0"/>
              <a:t>Malformed/corruption is the new structure for the </a:t>
            </a:r>
            <a:r>
              <a:rPr lang="en-US" dirty="0" err="1"/>
              <a:t>api</a:t>
            </a:r>
            <a:r>
              <a:rPr lang="en-US" dirty="0"/>
              <a:t> call</a:t>
            </a:r>
          </a:p>
          <a:p>
            <a:pPr>
              <a:buFontTx/>
              <a:buChar char="-"/>
            </a:pPr>
            <a:r>
              <a:rPr lang="en-US" dirty="0"/>
              <a:t>Schema changes might need to be address via code (new schema versioning via contract)</a:t>
            </a:r>
          </a:p>
          <a:p>
            <a:pPr marL="0" indent="0">
              <a:buNone/>
            </a:pPr>
            <a:r>
              <a:rPr lang="en-US" dirty="0"/>
              <a:t>2. Malformed/corruption only happens once in a while</a:t>
            </a:r>
          </a:p>
          <a:p>
            <a:pPr>
              <a:buFontTx/>
              <a:buChar char="-"/>
            </a:pPr>
            <a:r>
              <a:rPr lang="en-US" dirty="0"/>
              <a:t>Schema retains the same, error handling would need to make sure this does not get loaded (should already be done)</a:t>
            </a:r>
          </a:p>
          <a:p>
            <a:pPr>
              <a:buFontTx/>
              <a:buChar char="-"/>
            </a:pPr>
            <a:r>
              <a:rPr lang="en-US" dirty="0"/>
              <a:t>A way to handle output to fit schema if possible (will need discussion with producers/analysts)</a:t>
            </a:r>
          </a:p>
        </p:txBody>
      </p:sp>
    </p:spTree>
    <p:extLst>
      <p:ext uri="{BB962C8B-B14F-4D97-AF65-F5344CB8AC3E}">
        <p14:creationId xmlns:p14="http://schemas.microsoft.com/office/powerpoint/2010/main" val="1704199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FFF-9836-9445-AABE-4B0D9E57F227}"/>
              </a:ext>
            </a:extLst>
          </p:cNvPr>
          <p:cNvSpPr>
            <a:spLocks noGrp="1"/>
          </p:cNvSpPr>
          <p:nvPr>
            <p:ph type="title"/>
          </p:nvPr>
        </p:nvSpPr>
        <p:spPr/>
        <p:txBody>
          <a:bodyPr>
            <a:normAutofit fontScale="90000"/>
          </a:bodyPr>
          <a:lstStyle/>
          <a:p>
            <a:r>
              <a:rPr lang="en-US" dirty="0"/>
              <a:t>Failure Scenario -  </a:t>
            </a:r>
            <a:r>
              <a:rPr lang="en-US" dirty="0" err="1"/>
              <a:t>FoodNow</a:t>
            </a:r>
            <a:r>
              <a:rPr lang="en-US" dirty="0"/>
              <a:t> - Kafka stream goes down for 30 minutes.</a:t>
            </a:r>
            <a:br>
              <a:rPr lang="en-US" dirty="0"/>
            </a:br>
            <a:endParaRPr lang="en-CA" dirty="0"/>
          </a:p>
        </p:txBody>
      </p:sp>
      <p:sp>
        <p:nvSpPr>
          <p:cNvPr id="3" name="Content Placeholder 2">
            <a:extLst>
              <a:ext uri="{FF2B5EF4-FFF2-40B4-BE49-F238E27FC236}">
                <a16:creationId xmlns:a16="http://schemas.microsoft.com/office/drawing/2014/main" id="{459EEE38-2F0E-4F54-2ADF-0729A170A1B7}"/>
              </a:ext>
            </a:extLst>
          </p:cNvPr>
          <p:cNvSpPr>
            <a:spLocks noGrp="1"/>
          </p:cNvSpPr>
          <p:nvPr>
            <p:ph idx="1"/>
          </p:nvPr>
        </p:nvSpPr>
        <p:spPr/>
        <p:txBody>
          <a:bodyPr/>
          <a:lstStyle/>
          <a:p>
            <a:r>
              <a:rPr lang="en-US" dirty="0"/>
              <a:t>if this is normal </a:t>
            </a:r>
            <a:r>
              <a:rPr lang="en-US" dirty="0" err="1"/>
              <a:t>behaviour</a:t>
            </a:r>
            <a:r>
              <a:rPr lang="en-US" dirty="0"/>
              <a:t>, need to increase timeouts to adjust to this and monitor occurrences</a:t>
            </a:r>
          </a:p>
        </p:txBody>
      </p:sp>
    </p:spTree>
    <p:extLst>
      <p:ext uri="{BB962C8B-B14F-4D97-AF65-F5344CB8AC3E}">
        <p14:creationId xmlns:p14="http://schemas.microsoft.com/office/powerpoint/2010/main" val="1746994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BE715-6684-90B0-5CFA-027FD4FA5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C31FA-5D94-3ACD-B036-D7DA4DA72C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C4F9C6-AF8C-6030-FF93-0B0DB0C49C29}"/>
              </a:ext>
            </a:extLst>
          </p:cNvPr>
          <p:cNvSpPr>
            <a:spLocks noGrp="1"/>
          </p:cNvSpPr>
          <p:nvPr>
            <p:ph idx="1"/>
          </p:nvPr>
        </p:nvSpPr>
        <p:spPr/>
        <p:txBody>
          <a:bodyPr/>
          <a:lstStyle/>
          <a:p>
            <a:r>
              <a:rPr lang="en-US" b="1" dirty="0"/>
              <a:t>1. Overview / Health Panel</a:t>
            </a:r>
          </a:p>
          <a:p>
            <a:r>
              <a:rPr lang="en-US" b="1" dirty="0"/>
              <a:t>Purpose:</a:t>
            </a:r>
            <a:r>
              <a:rPr lang="en-US" dirty="0"/>
              <a:t> High-level system health</a:t>
            </a:r>
          </a:p>
          <a:p>
            <a:r>
              <a:rPr lang="en-US" b="1" dirty="0"/>
              <a:t>Widgets:</a:t>
            </a:r>
            <a:endParaRPr lang="en-US" dirty="0"/>
          </a:p>
          <a:p>
            <a:pPr lvl="1"/>
            <a:r>
              <a:rPr lang="en-US" b="1" dirty="0"/>
              <a:t>DAG Success Rate:</a:t>
            </a:r>
            <a:r>
              <a:rPr lang="en-US" dirty="0"/>
              <a:t> % of DAGs succeeded in last 24h</a:t>
            </a:r>
          </a:p>
          <a:p>
            <a:pPr lvl="1"/>
            <a:r>
              <a:rPr lang="en-US" b="1" dirty="0"/>
              <a:t>Batch Jobs Status:</a:t>
            </a:r>
            <a:r>
              <a:rPr lang="en-US" dirty="0"/>
              <a:t> Pie chart of SUCCEEDED / FAILED / RUNNING jobs</a:t>
            </a:r>
          </a:p>
          <a:p>
            <a:pPr lvl="1"/>
            <a:r>
              <a:rPr lang="en-US" b="1" dirty="0" err="1"/>
              <a:t>Fargate</a:t>
            </a:r>
            <a:r>
              <a:rPr lang="en-US" b="1" dirty="0"/>
              <a:t> Task Health:</a:t>
            </a:r>
            <a:r>
              <a:rPr lang="en-US" dirty="0"/>
              <a:t> % of healthy vs. unhealthy tasks</a:t>
            </a:r>
          </a:p>
          <a:p>
            <a:pPr lvl="1"/>
            <a:r>
              <a:rPr lang="en-US" b="1" dirty="0"/>
              <a:t>Kafka Cluster Health:</a:t>
            </a:r>
            <a:r>
              <a:rPr lang="en-US" dirty="0"/>
              <a:t> Brokers up / down</a:t>
            </a:r>
          </a:p>
          <a:p>
            <a:endParaRPr lang="en-CA" dirty="0"/>
          </a:p>
        </p:txBody>
      </p:sp>
    </p:spTree>
    <p:extLst>
      <p:ext uri="{BB962C8B-B14F-4D97-AF65-F5344CB8AC3E}">
        <p14:creationId xmlns:p14="http://schemas.microsoft.com/office/powerpoint/2010/main" val="1619568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45F7-C883-4B22-D83C-9F5321AF3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114A4-D9E4-BA7E-6D85-DEBB1BBFE6B6}"/>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BD6FCFB4-CFD3-C319-0227-EBD2496DE38A}"/>
              </a:ext>
            </a:extLst>
          </p:cNvPr>
          <p:cNvSpPr>
            <a:spLocks noGrp="1"/>
          </p:cNvSpPr>
          <p:nvPr>
            <p:ph idx="1"/>
          </p:nvPr>
        </p:nvSpPr>
        <p:spPr/>
        <p:txBody>
          <a:bodyPr/>
          <a:lstStyle/>
          <a:p>
            <a:r>
              <a:rPr lang="en-CA" b="1" dirty="0"/>
              <a:t>2. Airflow DAGs Panel</a:t>
            </a:r>
          </a:p>
          <a:p>
            <a:r>
              <a:rPr lang="en-CA" b="1" dirty="0"/>
              <a:t>Widgets:</a:t>
            </a:r>
            <a:endParaRPr lang="en-CA" dirty="0"/>
          </a:p>
          <a:p>
            <a:pPr lvl="1"/>
            <a:r>
              <a:rPr lang="en-CA" b="1" dirty="0"/>
              <a:t>DAG Run Timeline:</a:t>
            </a:r>
            <a:r>
              <a:rPr lang="en-CA" dirty="0"/>
              <a:t> Success/failure over time</a:t>
            </a:r>
          </a:p>
          <a:p>
            <a:pPr lvl="1"/>
            <a:r>
              <a:rPr lang="en-CA" b="1" dirty="0"/>
              <a:t>Task Duration:</a:t>
            </a:r>
            <a:r>
              <a:rPr lang="en-CA" dirty="0"/>
              <a:t> Average duration per DAG</a:t>
            </a:r>
          </a:p>
          <a:p>
            <a:pPr lvl="1"/>
            <a:r>
              <a:rPr lang="en-CA" b="1" dirty="0"/>
              <a:t>Retry Counts:</a:t>
            </a:r>
            <a:r>
              <a:rPr lang="en-CA" dirty="0"/>
              <a:t> Number of retries per DAG/task</a:t>
            </a:r>
          </a:p>
          <a:p>
            <a:pPr lvl="1"/>
            <a:r>
              <a:rPr lang="en-CA" b="1" dirty="0"/>
              <a:t>SLA Misses:</a:t>
            </a:r>
            <a:r>
              <a:rPr lang="en-CA" dirty="0"/>
              <a:t> Count and list of DAGs missing SLAs</a:t>
            </a:r>
          </a:p>
          <a:p>
            <a:r>
              <a:rPr lang="en-CA" b="1" dirty="0"/>
              <a:t>Alerts:</a:t>
            </a:r>
            <a:endParaRPr lang="en-CA" dirty="0"/>
          </a:p>
          <a:p>
            <a:pPr lvl="1"/>
            <a:r>
              <a:rPr lang="en-CA" dirty="0"/>
              <a:t>DAG failure</a:t>
            </a:r>
          </a:p>
          <a:p>
            <a:pPr lvl="1"/>
            <a:r>
              <a:rPr lang="en-CA" dirty="0"/>
              <a:t>SLA misses</a:t>
            </a:r>
          </a:p>
          <a:p>
            <a:pPr lvl="1"/>
            <a:r>
              <a:rPr lang="en-CA" dirty="0"/>
              <a:t>Tasks stuck &gt; threshold duration</a:t>
            </a:r>
          </a:p>
          <a:p>
            <a:endParaRPr lang="en-CA" dirty="0"/>
          </a:p>
        </p:txBody>
      </p:sp>
    </p:spTree>
    <p:extLst>
      <p:ext uri="{BB962C8B-B14F-4D97-AF65-F5344CB8AC3E}">
        <p14:creationId xmlns:p14="http://schemas.microsoft.com/office/powerpoint/2010/main" val="3482673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F6B8C-792D-AAE0-8E78-EDDA0A288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7599A-0EC3-7DB4-EC95-01FDE16967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B3CE5F-DF5E-6615-5A2B-D27B474D53BF}"/>
              </a:ext>
            </a:extLst>
          </p:cNvPr>
          <p:cNvSpPr>
            <a:spLocks noGrp="1"/>
          </p:cNvSpPr>
          <p:nvPr>
            <p:ph idx="1"/>
          </p:nvPr>
        </p:nvSpPr>
        <p:spPr/>
        <p:txBody>
          <a:bodyPr/>
          <a:lstStyle/>
          <a:p>
            <a:r>
              <a:rPr lang="en-CA" b="1" dirty="0"/>
              <a:t>3. AWS Batch Panel</a:t>
            </a:r>
          </a:p>
          <a:p>
            <a:r>
              <a:rPr lang="en-CA" b="1" dirty="0"/>
              <a:t>Widgets:</a:t>
            </a:r>
            <a:endParaRPr lang="en-CA" dirty="0"/>
          </a:p>
          <a:p>
            <a:pPr lvl="1"/>
            <a:r>
              <a:rPr lang="en-CA" b="1" dirty="0"/>
              <a:t>Job Queue Length:</a:t>
            </a:r>
            <a:r>
              <a:rPr lang="en-CA" dirty="0"/>
              <a:t> Number of jobs waiting to run</a:t>
            </a:r>
          </a:p>
          <a:p>
            <a:pPr lvl="1"/>
            <a:r>
              <a:rPr lang="en-CA" b="1" dirty="0"/>
              <a:t>Job Status Distribution:</a:t>
            </a:r>
            <a:r>
              <a:rPr lang="en-CA" dirty="0"/>
              <a:t> Running / Failed / Succeeded</a:t>
            </a:r>
          </a:p>
          <a:p>
            <a:pPr lvl="1"/>
            <a:r>
              <a:rPr lang="en-CA" b="1" dirty="0"/>
              <a:t>Job Duration Trend:</a:t>
            </a:r>
            <a:r>
              <a:rPr lang="en-CA" dirty="0"/>
              <a:t> Average runtime per job</a:t>
            </a:r>
          </a:p>
          <a:p>
            <a:pPr lvl="1"/>
            <a:r>
              <a:rPr lang="en-CA" b="1" dirty="0"/>
              <a:t>Compute Environment Utilization:</a:t>
            </a:r>
            <a:r>
              <a:rPr lang="en-CA" dirty="0"/>
              <a:t> vCPU &amp; memory usage</a:t>
            </a:r>
          </a:p>
          <a:p>
            <a:r>
              <a:rPr lang="en-CA" b="1" dirty="0"/>
              <a:t>Alerts:</a:t>
            </a:r>
            <a:endParaRPr lang="en-CA" dirty="0"/>
          </a:p>
          <a:p>
            <a:pPr lvl="1"/>
            <a:r>
              <a:rPr lang="en-CA" dirty="0"/>
              <a:t>Failed jobs</a:t>
            </a:r>
          </a:p>
          <a:p>
            <a:pPr lvl="1"/>
            <a:r>
              <a:rPr lang="en-CA" dirty="0"/>
              <a:t>Jobs stuck &gt; threshold</a:t>
            </a:r>
          </a:p>
          <a:p>
            <a:pPr lvl="1"/>
            <a:r>
              <a:rPr lang="en-CA" dirty="0"/>
              <a:t>Compute environment under/overutilization</a:t>
            </a:r>
          </a:p>
          <a:p>
            <a:endParaRPr lang="en-CA" dirty="0"/>
          </a:p>
        </p:txBody>
      </p:sp>
    </p:spTree>
    <p:extLst>
      <p:ext uri="{BB962C8B-B14F-4D97-AF65-F5344CB8AC3E}">
        <p14:creationId xmlns:p14="http://schemas.microsoft.com/office/powerpoint/2010/main" val="2187355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0255E-A582-F8D7-C9CC-7C51C3905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CB5D5-4B7B-68F4-BEBC-B559A7BE4D15}"/>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90BDE013-C85B-0450-A312-68600EFD33A5}"/>
              </a:ext>
            </a:extLst>
          </p:cNvPr>
          <p:cNvSpPr>
            <a:spLocks noGrp="1"/>
          </p:cNvSpPr>
          <p:nvPr>
            <p:ph idx="1"/>
          </p:nvPr>
        </p:nvSpPr>
        <p:spPr>
          <a:xfrm>
            <a:off x="2589212" y="1590075"/>
            <a:ext cx="8915400" cy="3777622"/>
          </a:xfrm>
        </p:spPr>
        <p:txBody>
          <a:bodyPr>
            <a:normAutofit fontScale="25000" lnSpcReduction="20000"/>
          </a:bodyPr>
          <a:lstStyle/>
          <a:p>
            <a:r>
              <a:rPr lang="en-CA" sz="3200" b="1" dirty="0"/>
              <a:t>4. AWS </a:t>
            </a:r>
            <a:r>
              <a:rPr lang="en-CA" sz="3200" b="1" dirty="0" err="1"/>
              <a:t>Fargate</a:t>
            </a:r>
            <a:r>
              <a:rPr lang="en-CA" sz="3200" b="1" dirty="0"/>
              <a:t> Panel</a:t>
            </a:r>
          </a:p>
          <a:p>
            <a:r>
              <a:rPr lang="en-CA" sz="3200" b="1" dirty="0"/>
              <a:t>Widgets:</a:t>
            </a:r>
            <a:endParaRPr lang="en-CA" sz="3200" dirty="0"/>
          </a:p>
          <a:p>
            <a:pPr lvl="1"/>
            <a:r>
              <a:rPr lang="en-CA" sz="3200" b="1" dirty="0"/>
              <a:t>Task Status:</a:t>
            </a:r>
            <a:r>
              <a:rPr lang="en-CA" sz="3200" dirty="0"/>
              <a:t> Running / Stopped / Failed</a:t>
            </a:r>
          </a:p>
          <a:p>
            <a:pPr lvl="1"/>
            <a:r>
              <a:rPr lang="en-CA" sz="3200" b="1" dirty="0"/>
              <a:t>CPU &amp; Memory Usage:</a:t>
            </a:r>
            <a:r>
              <a:rPr lang="en-CA" sz="3200" dirty="0"/>
              <a:t> Per service / task</a:t>
            </a:r>
          </a:p>
          <a:p>
            <a:pPr lvl="1"/>
            <a:r>
              <a:rPr lang="en-CA" sz="3200" b="1" dirty="0"/>
              <a:t>Network Traffic:</a:t>
            </a:r>
            <a:r>
              <a:rPr lang="en-CA" sz="3200" dirty="0"/>
              <a:t> Inbound/outbound per task</a:t>
            </a:r>
          </a:p>
          <a:p>
            <a:pPr lvl="1"/>
            <a:r>
              <a:rPr lang="en-CA" sz="3200" b="1" dirty="0"/>
              <a:t>Container Logs:</a:t>
            </a:r>
            <a:r>
              <a:rPr lang="en-CA" sz="3200" dirty="0"/>
              <a:t> Recent errors/warnings</a:t>
            </a:r>
          </a:p>
          <a:p>
            <a:r>
              <a:rPr lang="en-CA" sz="3200" b="1" dirty="0"/>
              <a:t>Alerts:</a:t>
            </a:r>
            <a:endParaRPr lang="en-CA" sz="3200" dirty="0"/>
          </a:p>
          <a:p>
            <a:pPr lvl="1"/>
            <a:r>
              <a:rPr lang="en-CA" sz="3200" dirty="0"/>
              <a:t>Task failures</a:t>
            </a:r>
          </a:p>
          <a:p>
            <a:pPr lvl="1"/>
            <a:r>
              <a:rPr lang="en-CA" sz="3200" dirty="0"/>
              <a:t>High CPU/memory usage</a:t>
            </a:r>
          </a:p>
          <a:p>
            <a:pPr lvl="1"/>
            <a:r>
              <a:rPr lang="en-CA" sz="3200" dirty="0"/>
              <a:t>Unhealthy container status</a:t>
            </a:r>
          </a:p>
          <a:p>
            <a:br>
              <a:rPr lang="en-CA" sz="3200" dirty="0"/>
            </a:br>
            <a:endParaRPr lang="en-CA" sz="3200" dirty="0"/>
          </a:p>
          <a:p>
            <a:r>
              <a:rPr lang="en-CA" sz="3200" b="1" dirty="0"/>
              <a:t>5. AWS Kafka / MSK Panel</a:t>
            </a:r>
          </a:p>
          <a:p>
            <a:r>
              <a:rPr lang="en-CA" sz="3200" b="1" dirty="0"/>
              <a:t>Widgets:</a:t>
            </a:r>
            <a:endParaRPr lang="en-CA" sz="3200" dirty="0"/>
          </a:p>
          <a:p>
            <a:pPr lvl="1"/>
            <a:r>
              <a:rPr lang="en-CA" sz="3200" b="1" dirty="0"/>
              <a:t>Broker Health:</a:t>
            </a:r>
            <a:r>
              <a:rPr lang="en-CA" sz="3200" dirty="0"/>
              <a:t> CPU, memory, disk usage per broker</a:t>
            </a:r>
          </a:p>
          <a:p>
            <a:pPr lvl="1"/>
            <a:r>
              <a:rPr lang="en-CA" sz="3200" b="1" dirty="0"/>
              <a:t>Topic Throughput:</a:t>
            </a:r>
            <a:r>
              <a:rPr lang="en-CA" sz="3200" dirty="0"/>
              <a:t> Messages in/out per second</a:t>
            </a:r>
          </a:p>
          <a:p>
            <a:pPr lvl="1"/>
            <a:r>
              <a:rPr lang="en-CA" sz="3200" b="1" dirty="0"/>
              <a:t>Consumer Lag:</a:t>
            </a:r>
            <a:r>
              <a:rPr lang="en-CA" sz="3200" dirty="0"/>
              <a:t> Lag per consumer group</a:t>
            </a:r>
          </a:p>
          <a:p>
            <a:pPr lvl="1"/>
            <a:r>
              <a:rPr lang="en-CA" sz="3200" b="1" dirty="0"/>
              <a:t>Partition Status:</a:t>
            </a:r>
            <a:r>
              <a:rPr lang="en-CA" sz="3200" dirty="0"/>
              <a:t> Under-replicated / offline partitions</a:t>
            </a:r>
          </a:p>
          <a:p>
            <a:r>
              <a:rPr lang="en-CA" sz="3200" b="1" dirty="0"/>
              <a:t>Alerts:</a:t>
            </a:r>
            <a:endParaRPr lang="en-CA" sz="3200" dirty="0"/>
          </a:p>
          <a:p>
            <a:pPr lvl="1"/>
            <a:r>
              <a:rPr lang="en-CA" sz="3200" dirty="0"/>
              <a:t>Broker down</a:t>
            </a:r>
          </a:p>
          <a:p>
            <a:pPr lvl="1"/>
            <a:r>
              <a:rPr lang="en-CA" sz="3200" dirty="0"/>
              <a:t>Consumer lag &gt; threshold</a:t>
            </a:r>
          </a:p>
          <a:p>
            <a:pPr lvl="1"/>
            <a:r>
              <a:rPr lang="en-CA" sz="3200" dirty="0"/>
              <a:t>Disk usage &gt; threshold</a:t>
            </a:r>
          </a:p>
          <a:p>
            <a:pPr lvl="1"/>
            <a:r>
              <a:rPr lang="en-CA" sz="3200" dirty="0"/>
              <a:t>Under-replicated partitions</a:t>
            </a:r>
          </a:p>
          <a:p>
            <a:endParaRPr lang="en-CA" dirty="0"/>
          </a:p>
        </p:txBody>
      </p:sp>
    </p:spTree>
    <p:extLst>
      <p:ext uri="{BB962C8B-B14F-4D97-AF65-F5344CB8AC3E}">
        <p14:creationId xmlns:p14="http://schemas.microsoft.com/office/powerpoint/2010/main" val="3168748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38FBB-9D10-1BAB-DB3E-7C9903D8E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DE7D-050D-421C-B5DB-199D6BB4365A}"/>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EAF7CA20-2C55-143E-808B-0AA2E91E2F80}"/>
              </a:ext>
            </a:extLst>
          </p:cNvPr>
          <p:cNvSpPr>
            <a:spLocks noGrp="1"/>
          </p:cNvSpPr>
          <p:nvPr>
            <p:ph idx="1"/>
          </p:nvPr>
        </p:nvSpPr>
        <p:spPr>
          <a:xfrm>
            <a:off x="2589212" y="1590075"/>
            <a:ext cx="8915400" cy="3777622"/>
          </a:xfrm>
        </p:spPr>
        <p:txBody>
          <a:bodyPr>
            <a:normAutofit/>
          </a:bodyPr>
          <a:lstStyle/>
          <a:p>
            <a:r>
              <a:rPr lang="en-CA" b="1" dirty="0"/>
              <a:t>6. Alerts / Notifications Panel</a:t>
            </a:r>
          </a:p>
          <a:p>
            <a:r>
              <a:rPr lang="en-CA" dirty="0"/>
              <a:t>Centralized list of </a:t>
            </a:r>
            <a:r>
              <a:rPr lang="en-CA" b="1" dirty="0"/>
              <a:t>all active alerts</a:t>
            </a:r>
            <a:r>
              <a:rPr lang="en-CA" dirty="0"/>
              <a:t>:</a:t>
            </a:r>
          </a:p>
          <a:p>
            <a:pPr lvl="1"/>
            <a:r>
              <a:rPr lang="en-CA" dirty="0"/>
              <a:t>DAG failures / SLA misses</a:t>
            </a:r>
          </a:p>
          <a:p>
            <a:pPr lvl="1"/>
            <a:r>
              <a:rPr lang="en-CA" dirty="0"/>
              <a:t>Batch job failures or long queue</a:t>
            </a:r>
          </a:p>
          <a:p>
            <a:pPr lvl="1"/>
            <a:r>
              <a:rPr lang="en-CA" dirty="0" err="1"/>
              <a:t>Fargate</a:t>
            </a:r>
            <a:r>
              <a:rPr lang="en-CA" dirty="0"/>
              <a:t> unhealthy tasks</a:t>
            </a:r>
          </a:p>
          <a:p>
            <a:pPr lvl="1"/>
            <a:r>
              <a:rPr lang="en-CA" dirty="0"/>
              <a:t>Kafka consumer lag / broker issues</a:t>
            </a:r>
          </a:p>
          <a:p>
            <a:r>
              <a:rPr lang="en-CA" b="1" dirty="0"/>
              <a:t>Delivery Channels:</a:t>
            </a:r>
            <a:r>
              <a:rPr lang="en-CA" dirty="0"/>
              <a:t> Email, Slack</a:t>
            </a:r>
          </a:p>
        </p:txBody>
      </p:sp>
    </p:spTree>
    <p:extLst>
      <p:ext uri="{BB962C8B-B14F-4D97-AF65-F5344CB8AC3E}">
        <p14:creationId xmlns:p14="http://schemas.microsoft.com/office/powerpoint/2010/main" val="2982970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B88A5-4F49-712F-4E28-90E26B6AF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D652B-00D5-0FF4-17D8-80116F85FCF5}"/>
              </a:ext>
            </a:extLst>
          </p:cNvPr>
          <p:cNvSpPr>
            <a:spLocks noGrp="1"/>
          </p:cNvSpPr>
          <p:nvPr>
            <p:ph type="title"/>
          </p:nvPr>
        </p:nvSpPr>
        <p:spPr/>
        <p:txBody>
          <a:bodyPr/>
          <a:lstStyle/>
          <a:p>
            <a:r>
              <a:rPr lang="en-US" dirty="0"/>
              <a:t>Failure Scenario - Monitoring</a:t>
            </a:r>
            <a:endParaRPr lang="en-CA" dirty="0"/>
          </a:p>
        </p:txBody>
      </p:sp>
      <p:pic>
        <p:nvPicPr>
          <p:cNvPr id="5" name="Picture 4">
            <a:extLst>
              <a:ext uri="{FF2B5EF4-FFF2-40B4-BE49-F238E27FC236}">
                <a16:creationId xmlns:a16="http://schemas.microsoft.com/office/drawing/2014/main" id="{746910CA-D126-C5F0-BEE2-32B28E617DFF}"/>
              </a:ext>
            </a:extLst>
          </p:cNvPr>
          <p:cNvPicPr>
            <a:picLocks noChangeAspect="1"/>
          </p:cNvPicPr>
          <p:nvPr/>
        </p:nvPicPr>
        <p:blipFill>
          <a:blip r:embed="rId2"/>
          <a:stretch>
            <a:fillRect/>
          </a:stretch>
        </p:blipFill>
        <p:spPr>
          <a:xfrm>
            <a:off x="2544975" y="1422672"/>
            <a:ext cx="7317256" cy="4862374"/>
          </a:xfrm>
          <a:prstGeom prst="rect">
            <a:avLst/>
          </a:prstGeom>
        </p:spPr>
      </p:pic>
    </p:spTree>
    <p:extLst>
      <p:ext uri="{BB962C8B-B14F-4D97-AF65-F5344CB8AC3E}">
        <p14:creationId xmlns:p14="http://schemas.microsoft.com/office/powerpoint/2010/main" val="62449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3906-07B4-E37E-A015-503DE965B1CB}"/>
              </a:ext>
            </a:extLst>
          </p:cNvPr>
          <p:cNvSpPr>
            <a:spLocks noGrp="1"/>
          </p:cNvSpPr>
          <p:nvPr>
            <p:ph type="title"/>
          </p:nvPr>
        </p:nvSpPr>
        <p:spPr/>
        <p:txBody>
          <a:bodyPr/>
          <a:lstStyle/>
          <a:p>
            <a:r>
              <a:rPr lang="en-US" dirty="0"/>
              <a:t>Exploratory Analysis for BI Revenue</a:t>
            </a:r>
            <a:endParaRPr lang="en-CA" dirty="0"/>
          </a:p>
        </p:txBody>
      </p:sp>
      <p:graphicFrame>
        <p:nvGraphicFramePr>
          <p:cNvPr id="6" name="Content Placeholder 5">
            <a:extLst>
              <a:ext uri="{FF2B5EF4-FFF2-40B4-BE49-F238E27FC236}">
                <a16:creationId xmlns:a16="http://schemas.microsoft.com/office/drawing/2014/main" id="{69EC9D25-AAAA-000B-7C9C-544F267AECF7}"/>
              </a:ext>
            </a:extLst>
          </p:cNvPr>
          <p:cNvGraphicFramePr>
            <a:graphicFrameLocks noGrp="1"/>
          </p:cNvGraphicFramePr>
          <p:nvPr>
            <p:ph idx="1"/>
            <p:extLst>
              <p:ext uri="{D42A27DB-BD31-4B8C-83A1-F6EECF244321}">
                <p14:modId xmlns:p14="http://schemas.microsoft.com/office/powerpoint/2010/main" val="703204286"/>
              </p:ext>
            </p:extLst>
          </p:nvPr>
        </p:nvGraphicFramePr>
        <p:xfrm>
          <a:off x="2589212" y="1468582"/>
          <a:ext cx="8915400" cy="45364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81546788"/>
                    </a:ext>
                  </a:extLst>
                </a:gridCol>
                <a:gridCol w="2971800">
                  <a:extLst>
                    <a:ext uri="{9D8B030D-6E8A-4147-A177-3AD203B41FA5}">
                      <a16:colId xmlns:a16="http://schemas.microsoft.com/office/drawing/2014/main" val="3648115113"/>
                    </a:ext>
                  </a:extLst>
                </a:gridCol>
                <a:gridCol w="2971800">
                  <a:extLst>
                    <a:ext uri="{9D8B030D-6E8A-4147-A177-3AD203B41FA5}">
                      <a16:colId xmlns:a16="http://schemas.microsoft.com/office/drawing/2014/main" val="1445679393"/>
                    </a:ext>
                  </a:extLst>
                </a:gridCol>
              </a:tblGrid>
              <a:tr h="370840">
                <a:tc>
                  <a:txBody>
                    <a:bodyPr/>
                    <a:lstStyle/>
                    <a:p>
                      <a:pPr>
                        <a:buNone/>
                      </a:pPr>
                      <a:r>
                        <a:rPr lang="en-CA" sz="800" dirty="0"/>
                        <a:t>Feature / Aspect</a:t>
                      </a:r>
                    </a:p>
                  </a:txBody>
                  <a:tcPr anchor="ctr"/>
                </a:tc>
                <a:tc>
                  <a:txBody>
                    <a:bodyPr/>
                    <a:lstStyle/>
                    <a:p>
                      <a:pPr>
                        <a:buNone/>
                      </a:pPr>
                      <a:r>
                        <a:rPr lang="en-CA" sz="800" b="1" dirty="0"/>
                        <a:t>Amazon </a:t>
                      </a:r>
                      <a:r>
                        <a:rPr lang="en-CA" sz="800" b="1" dirty="0" err="1"/>
                        <a:t>QuickSight</a:t>
                      </a:r>
                      <a:endParaRPr lang="en-CA" sz="800" dirty="0"/>
                    </a:p>
                  </a:txBody>
                  <a:tcPr anchor="ctr"/>
                </a:tc>
                <a:tc>
                  <a:txBody>
                    <a:bodyPr/>
                    <a:lstStyle/>
                    <a:p>
                      <a:pPr>
                        <a:buNone/>
                      </a:pPr>
                      <a:r>
                        <a:rPr lang="en-CA" sz="800" b="1" dirty="0"/>
                        <a:t>Amazon Managed Grafana</a:t>
                      </a:r>
                      <a:endParaRPr lang="en-CA" sz="800" dirty="0"/>
                    </a:p>
                  </a:txBody>
                  <a:tcPr anchor="ctr"/>
                </a:tc>
                <a:extLst>
                  <a:ext uri="{0D108BD9-81ED-4DB2-BD59-A6C34878D82A}">
                    <a16:rowId xmlns:a16="http://schemas.microsoft.com/office/drawing/2014/main" val="588688212"/>
                  </a:ext>
                </a:extLst>
              </a:tr>
              <a:tr h="370840">
                <a:tc>
                  <a:txBody>
                    <a:bodyPr/>
                    <a:lstStyle/>
                    <a:p>
                      <a:pPr>
                        <a:buNone/>
                      </a:pPr>
                      <a:r>
                        <a:rPr lang="en-CA" sz="800" b="1" dirty="0"/>
                        <a:t>Primary Use Case</a:t>
                      </a:r>
                      <a:endParaRPr lang="en-CA" sz="800" dirty="0"/>
                    </a:p>
                  </a:txBody>
                  <a:tcPr anchor="ctr"/>
                </a:tc>
                <a:tc>
                  <a:txBody>
                    <a:bodyPr/>
                    <a:lstStyle/>
                    <a:p>
                      <a:pPr>
                        <a:buNone/>
                      </a:pPr>
                      <a:r>
                        <a:rPr lang="en-US" sz="800"/>
                        <a:t>Business Intelligence, self-service analytics, executive dashboards</a:t>
                      </a:r>
                    </a:p>
                  </a:txBody>
                  <a:tcPr anchor="ctr"/>
                </a:tc>
                <a:tc>
                  <a:txBody>
                    <a:bodyPr/>
                    <a:lstStyle/>
                    <a:p>
                      <a:pPr>
                        <a:buNone/>
                      </a:pPr>
                      <a:r>
                        <a:rPr lang="en-US" sz="800" dirty="0"/>
                        <a:t>Operational monitoring, metrics tracking, time-series analysis, multi-source dashboards</a:t>
                      </a:r>
                    </a:p>
                  </a:txBody>
                  <a:tcPr anchor="ctr"/>
                </a:tc>
                <a:extLst>
                  <a:ext uri="{0D108BD9-81ED-4DB2-BD59-A6C34878D82A}">
                    <a16:rowId xmlns:a16="http://schemas.microsoft.com/office/drawing/2014/main" val="3843554379"/>
                  </a:ext>
                </a:extLst>
              </a:tr>
              <a:tr h="370840">
                <a:tc>
                  <a:txBody>
                    <a:bodyPr/>
                    <a:lstStyle/>
                    <a:p>
                      <a:pPr>
                        <a:buNone/>
                      </a:pPr>
                      <a:r>
                        <a:rPr lang="en-CA" sz="800" b="1"/>
                        <a:t>Audience</a:t>
                      </a:r>
                      <a:endParaRPr lang="en-CA" sz="800"/>
                    </a:p>
                  </a:txBody>
                  <a:tcPr anchor="ctr"/>
                </a:tc>
                <a:tc>
                  <a:txBody>
                    <a:bodyPr/>
                    <a:lstStyle/>
                    <a:p>
                      <a:pPr>
                        <a:buNone/>
                      </a:pPr>
                      <a:r>
                        <a:rPr lang="en-US" sz="800"/>
                        <a:t>Business analysts, management, marketing, product teams</a:t>
                      </a:r>
                    </a:p>
                  </a:txBody>
                  <a:tcPr anchor="ctr"/>
                </a:tc>
                <a:tc>
                  <a:txBody>
                    <a:bodyPr/>
                    <a:lstStyle/>
                    <a:p>
                      <a:pPr>
                        <a:buNone/>
                      </a:pPr>
                      <a:r>
                        <a:rPr lang="en-US" sz="800" dirty="0"/>
                        <a:t>Operations teams, data engineers, SREs, real-time monitoring teams</a:t>
                      </a:r>
                    </a:p>
                  </a:txBody>
                  <a:tcPr anchor="ctr"/>
                </a:tc>
                <a:extLst>
                  <a:ext uri="{0D108BD9-81ED-4DB2-BD59-A6C34878D82A}">
                    <a16:rowId xmlns:a16="http://schemas.microsoft.com/office/drawing/2014/main" val="3859536239"/>
                  </a:ext>
                </a:extLst>
              </a:tr>
              <a:tr h="370840">
                <a:tc>
                  <a:txBody>
                    <a:bodyPr/>
                    <a:lstStyle/>
                    <a:p>
                      <a:pPr>
                        <a:buNone/>
                      </a:pPr>
                      <a:r>
                        <a:rPr lang="en-CA" sz="800" b="1"/>
                        <a:t>Data Sources</a:t>
                      </a:r>
                      <a:endParaRPr lang="en-CA" sz="800"/>
                    </a:p>
                  </a:txBody>
                  <a:tcPr anchor="ctr"/>
                </a:tc>
                <a:tc>
                  <a:txBody>
                    <a:bodyPr/>
                    <a:lstStyle/>
                    <a:p>
                      <a:pPr>
                        <a:buNone/>
                      </a:pPr>
                      <a:r>
                        <a:rPr lang="en-US" sz="800"/>
                        <a:t>Redshift, RDS, S3, Athena, Salesforce, other BI sources</a:t>
                      </a:r>
                    </a:p>
                  </a:txBody>
                  <a:tcPr anchor="ctr"/>
                </a:tc>
                <a:tc>
                  <a:txBody>
                    <a:bodyPr/>
                    <a:lstStyle/>
                    <a:p>
                      <a:pPr>
                        <a:buNone/>
                      </a:pPr>
                      <a:r>
                        <a:rPr lang="en-US" sz="800" dirty="0"/>
                        <a:t>Redshift, CloudWatch, Prometheus, Elasticsearch, multiple streaming sources</a:t>
                      </a:r>
                    </a:p>
                  </a:txBody>
                  <a:tcPr anchor="ctr"/>
                </a:tc>
                <a:extLst>
                  <a:ext uri="{0D108BD9-81ED-4DB2-BD59-A6C34878D82A}">
                    <a16:rowId xmlns:a16="http://schemas.microsoft.com/office/drawing/2014/main" val="1975087086"/>
                  </a:ext>
                </a:extLst>
              </a:tr>
              <a:tr h="370840">
                <a:tc>
                  <a:txBody>
                    <a:bodyPr/>
                    <a:lstStyle/>
                    <a:p>
                      <a:pPr>
                        <a:buNone/>
                      </a:pPr>
                      <a:r>
                        <a:rPr lang="en-CA" sz="800" b="1"/>
                        <a:t>Data Latency</a:t>
                      </a:r>
                      <a:endParaRPr lang="en-CA" sz="800"/>
                    </a:p>
                  </a:txBody>
                  <a:tcPr anchor="ctr"/>
                </a:tc>
                <a:tc>
                  <a:txBody>
                    <a:bodyPr/>
                    <a:lstStyle/>
                    <a:p>
                      <a:pPr>
                        <a:buNone/>
                      </a:pPr>
                      <a:r>
                        <a:rPr lang="en-US" sz="800"/>
                        <a:t>Mostly batch / near real-time with SPICE caching</a:t>
                      </a:r>
                    </a:p>
                  </a:txBody>
                  <a:tcPr anchor="ctr"/>
                </a:tc>
                <a:tc>
                  <a:txBody>
                    <a:bodyPr/>
                    <a:lstStyle/>
                    <a:p>
                      <a:pPr>
                        <a:buNone/>
                      </a:pPr>
                      <a:r>
                        <a:rPr lang="en-US" sz="800" dirty="0"/>
                        <a:t>Real-time or near-real-time streams, live metrics</a:t>
                      </a:r>
                    </a:p>
                  </a:txBody>
                  <a:tcPr anchor="ctr"/>
                </a:tc>
                <a:extLst>
                  <a:ext uri="{0D108BD9-81ED-4DB2-BD59-A6C34878D82A}">
                    <a16:rowId xmlns:a16="http://schemas.microsoft.com/office/drawing/2014/main" val="3879928559"/>
                  </a:ext>
                </a:extLst>
              </a:tr>
              <a:tr h="370840">
                <a:tc>
                  <a:txBody>
                    <a:bodyPr/>
                    <a:lstStyle/>
                    <a:p>
                      <a:pPr>
                        <a:buNone/>
                      </a:pPr>
                      <a:r>
                        <a:rPr lang="en-CA" sz="800" b="1"/>
                        <a:t>Dashboard Focus</a:t>
                      </a:r>
                      <a:endParaRPr lang="en-CA" sz="800"/>
                    </a:p>
                  </a:txBody>
                  <a:tcPr anchor="ctr"/>
                </a:tc>
                <a:tc>
                  <a:txBody>
                    <a:bodyPr/>
                    <a:lstStyle/>
                    <a:p>
                      <a:pPr>
                        <a:buNone/>
                      </a:pPr>
                      <a:r>
                        <a:rPr lang="en-US" sz="800"/>
                        <a:t>Trend analysis, comparisons, KPI tracking, customer insights</a:t>
                      </a:r>
                    </a:p>
                  </a:txBody>
                  <a:tcPr anchor="ctr"/>
                </a:tc>
                <a:tc>
                  <a:txBody>
                    <a:bodyPr/>
                    <a:lstStyle/>
                    <a:p>
                      <a:pPr>
                        <a:buNone/>
                      </a:pPr>
                      <a:r>
                        <a:rPr lang="en-US" sz="800" dirty="0"/>
                        <a:t>System health, delivery metrics, real-time orders, anomaly detection</a:t>
                      </a:r>
                    </a:p>
                  </a:txBody>
                  <a:tcPr anchor="ctr"/>
                </a:tc>
                <a:extLst>
                  <a:ext uri="{0D108BD9-81ED-4DB2-BD59-A6C34878D82A}">
                    <a16:rowId xmlns:a16="http://schemas.microsoft.com/office/drawing/2014/main" val="57973311"/>
                  </a:ext>
                </a:extLst>
              </a:tr>
              <a:tr h="370840">
                <a:tc>
                  <a:txBody>
                    <a:bodyPr/>
                    <a:lstStyle/>
                    <a:p>
                      <a:pPr>
                        <a:buNone/>
                      </a:pPr>
                      <a:r>
                        <a:rPr lang="en-CA" sz="800" b="1"/>
                        <a:t>Visualization Types</a:t>
                      </a:r>
                      <a:endParaRPr lang="en-CA" sz="800"/>
                    </a:p>
                  </a:txBody>
                  <a:tcPr anchor="ctr"/>
                </a:tc>
                <a:tc>
                  <a:txBody>
                    <a:bodyPr/>
                    <a:lstStyle/>
                    <a:p>
                      <a:pPr>
                        <a:buNone/>
                      </a:pPr>
                      <a:r>
                        <a:rPr lang="en-US" sz="800"/>
                        <a:t>Bar charts, line charts, scatter plots, heat maps, pivot tables, KPI widgets</a:t>
                      </a:r>
                    </a:p>
                  </a:txBody>
                  <a:tcPr anchor="ctr"/>
                </a:tc>
                <a:tc>
                  <a:txBody>
                    <a:bodyPr/>
                    <a:lstStyle/>
                    <a:p>
                      <a:pPr>
                        <a:buNone/>
                      </a:pPr>
                      <a:r>
                        <a:rPr lang="en-US" sz="800" dirty="0"/>
                        <a:t>Line charts, gauges, heat maps, tables, alerts, annotations, composite dashboards</a:t>
                      </a:r>
                    </a:p>
                  </a:txBody>
                  <a:tcPr anchor="ctr"/>
                </a:tc>
                <a:extLst>
                  <a:ext uri="{0D108BD9-81ED-4DB2-BD59-A6C34878D82A}">
                    <a16:rowId xmlns:a16="http://schemas.microsoft.com/office/drawing/2014/main" val="3092682576"/>
                  </a:ext>
                </a:extLst>
              </a:tr>
              <a:tr h="370840">
                <a:tc>
                  <a:txBody>
                    <a:bodyPr/>
                    <a:lstStyle/>
                    <a:p>
                      <a:pPr>
                        <a:buNone/>
                      </a:pPr>
                      <a:r>
                        <a:rPr lang="en-CA" sz="800" b="1"/>
                        <a:t>Interactivity</a:t>
                      </a:r>
                      <a:endParaRPr lang="en-CA" sz="800"/>
                    </a:p>
                  </a:txBody>
                  <a:tcPr anchor="ctr"/>
                </a:tc>
                <a:tc>
                  <a:txBody>
                    <a:bodyPr/>
                    <a:lstStyle/>
                    <a:p>
                      <a:pPr>
                        <a:buNone/>
                      </a:pPr>
                      <a:r>
                        <a:rPr lang="en-US" sz="800"/>
                        <a:t>Filters, drill-downs, parameter controls, ad-hoc queries</a:t>
                      </a:r>
                    </a:p>
                  </a:txBody>
                  <a:tcPr anchor="ctr"/>
                </a:tc>
                <a:tc>
                  <a:txBody>
                    <a:bodyPr/>
                    <a:lstStyle/>
                    <a:p>
                      <a:pPr>
                        <a:buNone/>
                      </a:pPr>
                      <a:r>
                        <a:rPr lang="en-US" sz="800" dirty="0"/>
                        <a:t>Time-range selectors, live-updating panels, annotations, alert triggers</a:t>
                      </a:r>
                    </a:p>
                  </a:txBody>
                  <a:tcPr anchor="ctr"/>
                </a:tc>
                <a:extLst>
                  <a:ext uri="{0D108BD9-81ED-4DB2-BD59-A6C34878D82A}">
                    <a16:rowId xmlns:a16="http://schemas.microsoft.com/office/drawing/2014/main" val="3122558283"/>
                  </a:ext>
                </a:extLst>
              </a:tr>
              <a:tr h="370840">
                <a:tc>
                  <a:txBody>
                    <a:bodyPr/>
                    <a:lstStyle/>
                    <a:p>
                      <a:pPr>
                        <a:buNone/>
                      </a:pPr>
                      <a:r>
                        <a:rPr lang="en-CA" sz="800" b="1"/>
                        <a:t>AI/ML Integration</a:t>
                      </a:r>
                      <a:endParaRPr lang="en-CA" sz="800"/>
                    </a:p>
                  </a:txBody>
                  <a:tcPr anchor="ctr"/>
                </a:tc>
                <a:tc>
                  <a:txBody>
                    <a:bodyPr/>
                    <a:lstStyle/>
                    <a:p>
                      <a:pPr>
                        <a:buNone/>
                      </a:pPr>
                      <a:r>
                        <a:rPr lang="en-US" sz="800"/>
                        <a:t>Can connect to ML predictions via Redshift or SageMaker for forecasting, recommendations</a:t>
                      </a:r>
                    </a:p>
                  </a:txBody>
                  <a:tcPr anchor="ctr"/>
                </a:tc>
                <a:tc>
                  <a:txBody>
                    <a:bodyPr/>
                    <a:lstStyle/>
                    <a:p>
                      <a:pPr>
                        <a:buNone/>
                      </a:pPr>
                      <a:r>
                        <a:rPr lang="en-US" sz="800" dirty="0"/>
                        <a:t>Limited AI/ML; primarily visualizes outputs of models or operational metrics</a:t>
                      </a:r>
                    </a:p>
                  </a:txBody>
                  <a:tcPr anchor="ctr"/>
                </a:tc>
                <a:extLst>
                  <a:ext uri="{0D108BD9-81ED-4DB2-BD59-A6C34878D82A}">
                    <a16:rowId xmlns:a16="http://schemas.microsoft.com/office/drawing/2014/main" val="627328176"/>
                  </a:ext>
                </a:extLst>
              </a:tr>
              <a:tr h="370840">
                <a:tc>
                  <a:txBody>
                    <a:bodyPr/>
                    <a:lstStyle/>
                    <a:p>
                      <a:pPr>
                        <a:buNone/>
                      </a:pPr>
                      <a:r>
                        <a:rPr lang="en-CA" sz="800" b="1"/>
                        <a:t>Alerting</a:t>
                      </a:r>
                      <a:endParaRPr lang="en-CA" sz="800"/>
                    </a:p>
                  </a:txBody>
                  <a:tcPr anchor="ctr"/>
                </a:tc>
                <a:tc>
                  <a:txBody>
                    <a:bodyPr/>
                    <a:lstStyle/>
                    <a:p>
                      <a:pPr>
                        <a:buNone/>
                      </a:pPr>
                      <a:r>
                        <a:rPr lang="en-CA" sz="800"/>
                        <a:t>No native alerting (requires email/Slack via API)</a:t>
                      </a:r>
                    </a:p>
                  </a:txBody>
                  <a:tcPr anchor="ctr"/>
                </a:tc>
                <a:tc>
                  <a:txBody>
                    <a:bodyPr/>
                    <a:lstStyle/>
                    <a:p>
                      <a:pPr>
                        <a:buNone/>
                      </a:pPr>
                      <a:r>
                        <a:rPr lang="en-US" sz="800" dirty="0"/>
                        <a:t>Built-in alerting on thresholds, anomalies, or missing data</a:t>
                      </a:r>
                    </a:p>
                  </a:txBody>
                  <a:tcPr anchor="ctr"/>
                </a:tc>
                <a:extLst>
                  <a:ext uri="{0D108BD9-81ED-4DB2-BD59-A6C34878D82A}">
                    <a16:rowId xmlns:a16="http://schemas.microsoft.com/office/drawing/2014/main" val="4142498644"/>
                  </a:ext>
                </a:extLst>
              </a:tr>
              <a:tr h="370840">
                <a:tc>
                  <a:txBody>
                    <a:bodyPr/>
                    <a:lstStyle/>
                    <a:p>
                      <a:pPr>
                        <a:buNone/>
                      </a:pPr>
                      <a:r>
                        <a:rPr lang="en-CA" sz="800" b="1"/>
                        <a:t>Strengths for InsightEats</a:t>
                      </a:r>
                      <a:endParaRPr lang="en-CA" sz="800"/>
                    </a:p>
                  </a:txBody>
                  <a:tcPr anchor="ctr"/>
                </a:tc>
                <a:tc>
                  <a:txBody>
                    <a:bodyPr/>
                    <a:lstStyle/>
                    <a:p>
                      <a:pPr>
                        <a:buNone/>
                      </a:pPr>
                      <a:r>
                        <a:rPr lang="en-US" sz="800"/>
                        <a:t>Revenue trends, failed deliveries, top-selling categories, menu performance, executive dashboards</a:t>
                      </a:r>
                    </a:p>
                  </a:txBody>
                  <a:tcPr anchor="ctr"/>
                </a:tc>
                <a:tc>
                  <a:txBody>
                    <a:bodyPr/>
                    <a:lstStyle/>
                    <a:p>
                      <a:pPr>
                        <a:buNone/>
                      </a:pPr>
                      <a:r>
                        <a:rPr lang="en-US" sz="800" dirty="0"/>
                        <a:t>Real-time delivery tracking, driver performance, ingestion pipeline monitoring, anomaly detection on revenue/orders</a:t>
                      </a:r>
                    </a:p>
                  </a:txBody>
                  <a:tcPr anchor="ctr"/>
                </a:tc>
                <a:extLst>
                  <a:ext uri="{0D108BD9-81ED-4DB2-BD59-A6C34878D82A}">
                    <a16:rowId xmlns:a16="http://schemas.microsoft.com/office/drawing/2014/main" val="3255637180"/>
                  </a:ext>
                </a:extLst>
              </a:tr>
              <a:tr h="370840">
                <a:tc>
                  <a:txBody>
                    <a:bodyPr/>
                    <a:lstStyle/>
                    <a:p>
                      <a:pPr>
                        <a:buNone/>
                      </a:pPr>
                      <a:r>
                        <a:rPr lang="en-CA" sz="800" b="1" dirty="0"/>
                        <a:t>Recommended Scenarios</a:t>
                      </a:r>
                      <a:endParaRPr lang="en-CA" sz="800" dirty="0"/>
                    </a:p>
                  </a:txBody>
                  <a:tcPr anchor="ctr"/>
                </a:tc>
                <a:tc>
                  <a:txBody>
                    <a:bodyPr/>
                    <a:lstStyle/>
                    <a:p>
                      <a:pPr>
                        <a:buNone/>
                      </a:pPr>
                      <a:r>
                        <a:rPr lang="en-US" sz="800"/>
                        <a:t>Historical reporting, BI dashboards for management, high-level metrics</a:t>
                      </a:r>
                    </a:p>
                  </a:txBody>
                  <a:tcPr anchor="ctr"/>
                </a:tc>
                <a:tc>
                  <a:txBody>
                    <a:bodyPr/>
                    <a:lstStyle/>
                    <a:p>
                      <a:pPr>
                        <a:buNone/>
                      </a:pPr>
                      <a:r>
                        <a:rPr lang="en-US" sz="800" dirty="0"/>
                        <a:t>Operational dashboards for engineering, monitoring ingestion pipelines, live order tracking, alerting</a:t>
                      </a:r>
                    </a:p>
                  </a:txBody>
                  <a:tcPr anchor="ctr"/>
                </a:tc>
                <a:extLst>
                  <a:ext uri="{0D108BD9-81ED-4DB2-BD59-A6C34878D82A}">
                    <a16:rowId xmlns:a16="http://schemas.microsoft.com/office/drawing/2014/main" val="3971325923"/>
                  </a:ext>
                </a:extLst>
              </a:tr>
            </a:tbl>
          </a:graphicData>
        </a:graphic>
      </p:graphicFrame>
    </p:spTree>
    <p:extLst>
      <p:ext uri="{BB962C8B-B14F-4D97-AF65-F5344CB8AC3E}">
        <p14:creationId xmlns:p14="http://schemas.microsoft.com/office/powerpoint/2010/main" val="628313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7859-2919-F288-775D-E9946555022C}"/>
              </a:ext>
            </a:extLst>
          </p:cNvPr>
          <p:cNvSpPr>
            <a:spLocks noGrp="1"/>
          </p:cNvSpPr>
          <p:nvPr>
            <p:ph type="title"/>
          </p:nvPr>
        </p:nvSpPr>
        <p:spPr/>
        <p:txBody>
          <a:bodyPr/>
          <a:lstStyle/>
          <a:p>
            <a:r>
              <a:rPr lang="en-US" dirty="0"/>
              <a:t>Exploratory Analysis for BI Revenue</a:t>
            </a:r>
            <a:endParaRPr lang="en-CA" dirty="0"/>
          </a:p>
        </p:txBody>
      </p:sp>
      <p:sp>
        <p:nvSpPr>
          <p:cNvPr id="3" name="Content Placeholder 2">
            <a:extLst>
              <a:ext uri="{FF2B5EF4-FFF2-40B4-BE49-F238E27FC236}">
                <a16:creationId xmlns:a16="http://schemas.microsoft.com/office/drawing/2014/main" id="{6A6D691F-0686-7A62-5E12-094C17EFFF10}"/>
              </a:ext>
            </a:extLst>
          </p:cNvPr>
          <p:cNvSpPr>
            <a:spLocks noGrp="1"/>
          </p:cNvSpPr>
          <p:nvPr>
            <p:ph idx="1"/>
          </p:nvPr>
        </p:nvSpPr>
        <p:spPr/>
        <p:txBody>
          <a:bodyPr/>
          <a:lstStyle/>
          <a:p>
            <a:pPr marL="0" indent="0">
              <a:buNone/>
            </a:pPr>
            <a:r>
              <a:rPr lang="en-US" b="1" dirty="0"/>
              <a:t>Grafana is the best fit</a:t>
            </a:r>
            <a:r>
              <a:rPr lang="en-US" dirty="0"/>
              <a:t> because </a:t>
            </a:r>
            <a:r>
              <a:rPr lang="en-US" dirty="0" err="1"/>
              <a:t>InsightEats</a:t>
            </a:r>
            <a:r>
              <a:rPr lang="en-US" dirty="0"/>
              <a:t> needs:</a:t>
            </a:r>
          </a:p>
          <a:p>
            <a:r>
              <a:rPr lang="en-US" dirty="0"/>
              <a:t>Real-time dashboards for ingestion pipelines and delivery events</a:t>
            </a:r>
          </a:p>
          <a:p>
            <a:r>
              <a:rPr lang="en-US" dirty="0"/>
              <a:t>Multi-source integration (Redshift, Kafka, CloudWatch)</a:t>
            </a:r>
          </a:p>
          <a:p>
            <a:r>
              <a:rPr lang="en-US" dirty="0"/>
              <a:t>Built-in alerting for quick insights on abnormalities</a:t>
            </a:r>
          </a:p>
          <a:p>
            <a:r>
              <a:rPr lang="en-US" dirty="0"/>
              <a:t>More flexibility in terms of data manipulation</a:t>
            </a:r>
          </a:p>
        </p:txBody>
      </p:sp>
    </p:spTree>
    <p:extLst>
      <p:ext uri="{BB962C8B-B14F-4D97-AF65-F5344CB8AC3E}">
        <p14:creationId xmlns:p14="http://schemas.microsoft.com/office/powerpoint/2010/main" val="371068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B4FA5-B633-3703-FEDA-8DF6BEE9A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4381A-67B9-1540-4CD2-0EDD1BDEBCF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C9B2875-7872-C919-EEA1-B4468F06279F}"/>
              </a:ext>
            </a:extLst>
          </p:cNvPr>
          <p:cNvSpPr>
            <a:spLocks noGrp="1"/>
          </p:cNvSpPr>
          <p:nvPr>
            <p:ph idx="1"/>
          </p:nvPr>
        </p:nvSpPr>
        <p:spPr/>
        <p:txBody>
          <a:bodyPr>
            <a:normAutofit/>
          </a:bodyPr>
          <a:lstStyle/>
          <a:p>
            <a:pPr marL="0" indent="0">
              <a:buNone/>
            </a:pPr>
            <a:r>
              <a:rPr lang="en-US" b="1" dirty="0"/>
              <a:t>Current Situation</a:t>
            </a:r>
          </a:p>
          <a:p>
            <a:pPr marL="0" indent="0">
              <a:buNone/>
            </a:pPr>
            <a:r>
              <a:rPr lang="en-US" dirty="0" err="1"/>
              <a:t>InsightEats</a:t>
            </a:r>
            <a:r>
              <a:rPr lang="en-US" dirty="0"/>
              <a:t> currently do not have stable data pipelines needed for traditional Business Intelligence(BI) analytics or future Artificial Intelligence (AI) use cases. There are 3 critical data sources that need to be onboarded which are </a:t>
            </a:r>
            <a:r>
              <a:rPr lang="en-US" dirty="0" err="1"/>
              <a:t>QuickBite</a:t>
            </a:r>
            <a:r>
              <a:rPr lang="en-US" dirty="0"/>
              <a:t>, </a:t>
            </a:r>
            <a:r>
              <a:rPr lang="en-US" dirty="0" err="1"/>
              <a:t>MealDash</a:t>
            </a:r>
            <a:r>
              <a:rPr lang="en-US" dirty="0"/>
              <a:t> and </a:t>
            </a:r>
            <a:r>
              <a:rPr lang="en-US" dirty="0" err="1"/>
              <a:t>FoodNow</a:t>
            </a:r>
            <a:r>
              <a:rPr lang="en-US" dirty="0"/>
              <a:t>.</a:t>
            </a:r>
          </a:p>
          <a:p>
            <a:pPr marL="0" indent="0">
              <a:buNone/>
            </a:pPr>
            <a:endParaRPr lang="en-US" dirty="0"/>
          </a:p>
          <a:p>
            <a:pPr marL="0" indent="0">
              <a:buNone/>
            </a:pPr>
            <a:r>
              <a:rPr lang="en-US" b="1" dirty="0"/>
              <a:t>Solution</a:t>
            </a:r>
          </a:p>
          <a:p>
            <a:pPr marL="0" indent="0">
              <a:buNone/>
            </a:pPr>
            <a:r>
              <a:rPr lang="en-US" dirty="0"/>
              <a:t>Data Exploration and Discovery needed to incorporate into stable data pipelines needed to drive BI and build towards AI </a:t>
            </a:r>
            <a:r>
              <a:rPr lang="en-US" dirty="0" err="1"/>
              <a:t>usecases</a:t>
            </a:r>
            <a:r>
              <a:rPr lang="en-US" dirty="0"/>
              <a:t>.</a:t>
            </a:r>
          </a:p>
          <a:p>
            <a:pPr marL="0" indent="0">
              <a:buNone/>
            </a:pPr>
            <a:endParaRPr lang="en-CA" dirty="0"/>
          </a:p>
        </p:txBody>
      </p:sp>
    </p:spTree>
    <p:extLst>
      <p:ext uri="{BB962C8B-B14F-4D97-AF65-F5344CB8AC3E}">
        <p14:creationId xmlns:p14="http://schemas.microsoft.com/office/powerpoint/2010/main" val="46913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9CD7-9AB3-9E8A-C56F-F9CAB46F6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04335-ACD7-27A1-316A-82E76DC45B0A}"/>
              </a:ext>
            </a:extLst>
          </p:cNvPr>
          <p:cNvSpPr>
            <a:spLocks noGrp="1"/>
          </p:cNvSpPr>
          <p:nvPr>
            <p:ph type="title"/>
          </p:nvPr>
        </p:nvSpPr>
        <p:spPr/>
        <p:txBody>
          <a:bodyPr/>
          <a:lstStyle/>
          <a:p>
            <a:r>
              <a:rPr lang="en-US" dirty="0"/>
              <a:t>Exploratory Analysis for BI Revenue Dashboard</a:t>
            </a:r>
            <a:endParaRPr lang="en-CA" dirty="0"/>
          </a:p>
        </p:txBody>
      </p:sp>
      <p:pic>
        <p:nvPicPr>
          <p:cNvPr id="6" name="Content Placeholder 5">
            <a:extLst>
              <a:ext uri="{FF2B5EF4-FFF2-40B4-BE49-F238E27FC236}">
                <a16:creationId xmlns:a16="http://schemas.microsoft.com/office/drawing/2014/main" id="{084BFFAE-0595-F89D-5625-29E34B4A0145}"/>
              </a:ext>
            </a:extLst>
          </p:cNvPr>
          <p:cNvPicPr>
            <a:picLocks noGrp="1" noChangeAspect="1"/>
          </p:cNvPicPr>
          <p:nvPr>
            <p:ph idx="1"/>
          </p:nvPr>
        </p:nvPicPr>
        <p:blipFill>
          <a:blip r:embed="rId3"/>
          <a:stretch>
            <a:fillRect/>
          </a:stretch>
        </p:blipFill>
        <p:spPr>
          <a:xfrm>
            <a:off x="4197311" y="2133600"/>
            <a:ext cx="5699203" cy="3778250"/>
          </a:xfrm>
          <a:prstGeom prst="rect">
            <a:avLst/>
          </a:prstGeom>
        </p:spPr>
      </p:pic>
      <p:sp>
        <p:nvSpPr>
          <p:cNvPr id="4" name="TextBox 3">
            <a:extLst>
              <a:ext uri="{FF2B5EF4-FFF2-40B4-BE49-F238E27FC236}">
                <a16:creationId xmlns:a16="http://schemas.microsoft.com/office/drawing/2014/main" id="{BD84B306-6674-373D-A0D3-F9E621F9BB96}"/>
              </a:ext>
            </a:extLst>
          </p:cNvPr>
          <p:cNvSpPr txBox="1"/>
          <p:nvPr/>
        </p:nvSpPr>
        <p:spPr>
          <a:xfrm>
            <a:off x="2672862" y="6049224"/>
            <a:ext cx="6100262" cy="369332"/>
          </a:xfrm>
          <a:prstGeom prst="rect">
            <a:avLst/>
          </a:prstGeom>
          <a:noFill/>
        </p:spPr>
        <p:txBody>
          <a:bodyPr wrap="square">
            <a:spAutoFit/>
          </a:bodyPr>
          <a:lstStyle/>
          <a:p>
            <a:r>
              <a:rPr lang="en-US" dirty="0"/>
              <a:t>SQL shown in vs code</a:t>
            </a:r>
            <a:endParaRPr lang="en-CA" dirty="0"/>
          </a:p>
        </p:txBody>
      </p:sp>
    </p:spTree>
    <p:extLst>
      <p:ext uri="{BB962C8B-B14F-4D97-AF65-F5344CB8AC3E}">
        <p14:creationId xmlns:p14="http://schemas.microsoft.com/office/powerpoint/2010/main" val="631597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74E-3B8F-B04F-CE94-B18611A7A1C1}"/>
              </a:ext>
            </a:extLst>
          </p:cNvPr>
          <p:cNvSpPr>
            <a:spLocks noGrp="1"/>
          </p:cNvSpPr>
          <p:nvPr>
            <p:ph type="title"/>
          </p:nvPr>
        </p:nvSpPr>
        <p:spPr/>
        <p:txBody>
          <a:bodyPr/>
          <a:lstStyle/>
          <a:p>
            <a:r>
              <a:rPr lang="en-US" dirty="0"/>
              <a:t>AI Integration</a:t>
            </a:r>
            <a:endParaRPr lang="en-CA" dirty="0"/>
          </a:p>
        </p:txBody>
      </p:sp>
      <p:sp>
        <p:nvSpPr>
          <p:cNvPr id="3" name="Content Placeholder 2">
            <a:extLst>
              <a:ext uri="{FF2B5EF4-FFF2-40B4-BE49-F238E27FC236}">
                <a16:creationId xmlns:a16="http://schemas.microsoft.com/office/drawing/2014/main" id="{98E20CD6-A139-1219-DC28-7A61BA128373}"/>
              </a:ext>
            </a:extLst>
          </p:cNvPr>
          <p:cNvSpPr>
            <a:spLocks noGrp="1"/>
          </p:cNvSpPr>
          <p:nvPr>
            <p:ph idx="1"/>
          </p:nvPr>
        </p:nvSpPr>
        <p:spPr>
          <a:xfrm>
            <a:off x="2589212" y="1468582"/>
            <a:ext cx="8915400" cy="3777622"/>
          </a:xfrm>
        </p:spPr>
        <p:txBody>
          <a:bodyPr>
            <a:normAutofit fontScale="32500" lnSpcReduction="20000"/>
          </a:bodyPr>
          <a:lstStyle/>
          <a:p>
            <a:pPr marL="0" indent="0">
              <a:buNone/>
            </a:pPr>
            <a:r>
              <a:rPr lang="en-CA" sz="3200" b="1" dirty="0"/>
              <a:t>AI/ML Use Cases</a:t>
            </a:r>
          </a:p>
          <a:p>
            <a:pPr marL="0" indent="0">
              <a:buNone/>
            </a:pPr>
            <a:r>
              <a:rPr lang="en-CA" sz="3200" b="1" dirty="0"/>
              <a:t>1. Demand Forecasting</a:t>
            </a:r>
          </a:p>
          <a:p>
            <a:r>
              <a:rPr lang="en-CA" sz="3200" b="1" dirty="0"/>
              <a:t>Goal:</a:t>
            </a:r>
            <a:r>
              <a:rPr lang="en-CA" sz="3200" dirty="0"/>
              <a:t> Predict orders per restaurant, menu item, or time window.</a:t>
            </a:r>
          </a:p>
          <a:p>
            <a:r>
              <a:rPr lang="en-CA" sz="3200" b="1" dirty="0"/>
              <a:t>Data Required:</a:t>
            </a:r>
            <a:r>
              <a:rPr lang="en-CA" sz="3200" dirty="0"/>
              <a:t> Historical orders, promotions, menu changes, region, and events.</a:t>
            </a:r>
          </a:p>
          <a:p>
            <a:r>
              <a:rPr lang="en-CA" sz="3200" dirty="0"/>
              <a:t>This will help with insights on predicting what promotions, menu changes in which regions potentially could drive more business/revenue</a:t>
            </a:r>
          </a:p>
          <a:p>
            <a:endParaRPr lang="en-CA" sz="3200" dirty="0"/>
          </a:p>
          <a:p>
            <a:pPr marL="0" indent="0">
              <a:buNone/>
            </a:pPr>
            <a:r>
              <a:rPr lang="en-CA" sz="3200" b="1" dirty="0"/>
              <a:t>2. Fraud Detection</a:t>
            </a:r>
          </a:p>
          <a:p>
            <a:r>
              <a:rPr lang="en-CA" sz="3200" b="1" dirty="0"/>
              <a:t>Goal:</a:t>
            </a:r>
            <a:r>
              <a:rPr lang="en-CA" sz="3200" dirty="0"/>
              <a:t> Identify anomalous orders, deliveries, or revenue transactions.</a:t>
            </a:r>
          </a:p>
          <a:p>
            <a:r>
              <a:rPr lang="en-CA" sz="3200" b="1" dirty="0"/>
              <a:t>Data Required:</a:t>
            </a:r>
            <a:r>
              <a:rPr lang="en-CA" sz="3200" dirty="0"/>
              <a:t> Order details, revenue, delivery data, payment history, location data.</a:t>
            </a:r>
          </a:p>
          <a:p>
            <a:endParaRPr lang="en-CA" sz="3200" dirty="0"/>
          </a:p>
          <a:p>
            <a:pPr marL="0" indent="0">
              <a:buNone/>
            </a:pPr>
            <a:r>
              <a:rPr lang="en-CA" sz="3200" b="1" dirty="0"/>
              <a:t>3. Menu Optimization</a:t>
            </a:r>
          </a:p>
          <a:p>
            <a:r>
              <a:rPr lang="en-CA" sz="3200" b="1" dirty="0"/>
              <a:t>Goal:</a:t>
            </a:r>
            <a:r>
              <a:rPr lang="en-CA" sz="3200" dirty="0"/>
              <a:t> Recommend best-selling items, optimize pricing, and promotions.</a:t>
            </a:r>
          </a:p>
          <a:p>
            <a:r>
              <a:rPr lang="en-CA" sz="3200" b="1" dirty="0"/>
              <a:t>Data Required:</a:t>
            </a:r>
            <a:r>
              <a:rPr lang="en-CA" sz="3200" dirty="0"/>
              <a:t> Orders, revenue, customer feedback, delivery performance, promotions</a:t>
            </a:r>
          </a:p>
        </p:txBody>
      </p:sp>
    </p:spTree>
    <p:extLst>
      <p:ext uri="{BB962C8B-B14F-4D97-AF65-F5344CB8AC3E}">
        <p14:creationId xmlns:p14="http://schemas.microsoft.com/office/powerpoint/2010/main" val="265526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56479-247E-7A38-6172-CB35031FF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36298-9F40-16B7-E28F-531CCE053C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5524998A-A258-311F-6F23-CAC75C81ABB9}"/>
              </a:ext>
            </a:extLst>
          </p:cNvPr>
          <p:cNvSpPr>
            <a:spLocks noGrp="1"/>
          </p:cNvSpPr>
          <p:nvPr>
            <p:ph idx="1"/>
          </p:nvPr>
        </p:nvSpPr>
        <p:spPr>
          <a:xfrm>
            <a:off x="2589212" y="1468582"/>
            <a:ext cx="8915400" cy="3777622"/>
          </a:xfrm>
        </p:spPr>
        <p:txBody>
          <a:bodyPr>
            <a:normAutofit fontScale="25000" lnSpcReduction="20000"/>
          </a:bodyPr>
          <a:lstStyle/>
          <a:p>
            <a:r>
              <a:rPr lang="en-US" sz="4000" b="1" dirty="0"/>
              <a:t>High-Level AI/ML Readiness Plan</a:t>
            </a:r>
          </a:p>
          <a:p>
            <a:r>
              <a:rPr lang="en-US" sz="4000" b="1" dirty="0"/>
              <a:t>Step 1: Define Use Cases &amp; Labels</a:t>
            </a:r>
          </a:p>
          <a:p>
            <a:r>
              <a:rPr lang="en-US" sz="4000" dirty="0"/>
              <a:t>Identify the ML problems you want to solve:</a:t>
            </a:r>
          </a:p>
          <a:p>
            <a:pPr lvl="1"/>
            <a:r>
              <a:rPr lang="en-US" sz="4000" b="1" dirty="0"/>
              <a:t>Demand Forecasting</a:t>
            </a:r>
            <a:r>
              <a:rPr lang="en-US" sz="4000" dirty="0"/>
              <a:t> → predict future orders per menu item / restaurant.</a:t>
            </a:r>
          </a:p>
          <a:p>
            <a:pPr lvl="1"/>
            <a:r>
              <a:rPr lang="en-US" sz="4000" b="1" dirty="0"/>
              <a:t>Fraud Detection</a:t>
            </a:r>
            <a:r>
              <a:rPr lang="en-US" sz="4000" dirty="0"/>
              <a:t> → identify suspicious orders or revenue anomalies.</a:t>
            </a:r>
          </a:p>
          <a:p>
            <a:pPr lvl="1"/>
            <a:r>
              <a:rPr lang="en-US" sz="4000" b="1" dirty="0"/>
              <a:t>Menu Optimization</a:t>
            </a:r>
            <a:r>
              <a:rPr lang="en-US" sz="4000" dirty="0"/>
              <a:t> → recommend best-selling items and promotions.</a:t>
            </a:r>
          </a:p>
          <a:p>
            <a:r>
              <a:rPr lang="en-US" sz="4000" dirty="0"/>
              <a:t>Determine </a:t>
            </a:r>
            <a:r>
              <a:rPr lang="en-US" sz="4000" b="1" dirty="0"/>
              <a:t>labels</a:t>
            </a:r>
            <a:r>
              <a:rPr lang="en-US" sz="4000" dirty="0"/>
              <a:t> for each use case:</a:t>
            </a:r>
          </a:p>
          <a:p>
            <a:pPr lvl="1"/>
            <a:r>
              <a:rPr lang="en-US" sz="4000" dirty="0"/>
              <a:t>Demand Forecasting → next-day or next-hour order count.</a:t>
            </a:r>
          </a:p>
          <a:p>
            <a:pPr lvl="1"/>
            <a:r>
              <a:rPr lang="en-US" sz="4000" dirty="0"/>
              <a:t>Fraud Detection → 0/1 flag based on historical fraud cases.</a:t>
            </a:r>
          </a:p>
          <a:p>
            <a:pPr lvl="1"/>
            <a:r>
              <a:rPr lang="en-US" sz="4000" dirty="0"/>
              <a:t>Menu Optimization → </a:t>
            </a:r>
            <a:r>
              <a:rPr lang="en-US" sz="4000" dirty="0" err="1"/>
              <a:t>high_sales</a:t>
            </a:r>
            <a:r>
              <a:rPr lang="en-US" sz="4000" dirty="0"/>
              <a:t> = 1 if item is top X% of sales.</a:t>
            </a:r>
          </a:p>
          <a:p>
            <a:br>
              <a:rPr lang="en-US" sz="4000" dirty="0"/>
            </a:br>
            <a:endParaRPr lang="en-US" sz="4000" dirty="0"/>
          </a:p>
          <a:p>
            <a:r>
              <a:rPr lang="en-US" sz="4000" b="1" dirty="0"/>
              <a:t>Step 2: Prepare Features</a:t>
            </a:r>
          </a:p>
          <a:p>
            <a:r>
              <a:rPr lang="en-US" sz="4000" dirty="0"/>
              <a:t>Pull curated tables from existing pipelines (Orders, Menu, Revenue, Delivery).</a:t>
            </a:r>
          </a:p>
          <a:p>
            <a:r>
              <a:rPr lang="en-US" sz="4000" dirty="0"/>
              <a:t>Engineer features relevant to each ML use case:</a:t>
            </a:r>
          </a:p>
          <a:p>
            <a:pPr lvl="1"/>
            <a:r>
              <a:rPr lang="en-US" sz="4000" dirty="0"/>
              <a:t>Order trends (rolling averages, day-of-week effects)</a:t>
            </a:r>
          </a:p>
          <a:p>
            <a:pPr lvl="1"/>
            <a:r>
              <a:rPr lang="en-US" sz="4000" dirty="0"/>
              <a:t>Revenue patterns</a:t>
            </a:r>
          </a:p>
          <a:p>
            <a:pPr lvl="1"/>
            <a:r>
              <a:rPr lang="en-US" sz="4000" dirty="0"/>
              <a:t>Delivery success rates</a:t>
            </a:r>
          </a:p>
          <a:p>
            <a:pPr lvl="1"/>
            <a:r>
              <a:rPr lang="en-US" sz="4000" dirty="0"/>
              <a:t>Promotions active</a:t>
            </a:r>
          </a:p>
          <a:p>
            <a:r>
              <a:rPr lang="en-US" sz="4000" dirty="0"/>
              <a:t>Ensure features are </a:t>
            </a:r>
            <a:r>
              <a:rPr lang="en-US" sz="4000" b="1" dirty="0"/>
              <a:t>timestamped and consistent</a:t>
            </a:r>
            <a:r>
              <a:rPr lang="en-US" sz="4000" dirty="0"/>
              <a:t> across tables.</a:t>
            </a:r>
          </a:p>
          <a:p>
            <a:br>
              <a:rPr lang="en-US" dirty="0"/>
            </a:br>
            <a:endParaRPr lang="en-US" dirty="0"/>
          </a:p>
        </p:txBody>
      </p:sp>
    </p:spTree>
    <p:extLst>
      <p:ext uri="{BB962C8B-B14F-4D97-AF65-F5344CB8AC3E}">
        <p14:creationId xmlns:p14="http://schemas.microsoft.com/office/powerpoint/2010/main" val="1750489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476C-B8EA-84E5-4EE7-91CA74993A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98CC28E3-C7BF-2C1B-249E-2F2415E8F1E3}"/>
              </a:ext>
            </a:extLst>
          </p:cNvPr>
          <p:cNvSpPr>
            <a:spLocks noGrp="1"/>
          </p:cNvSpPr>
          <p:nvPr>
            <p:ph idx="1"/>
          </p:nvPr>
        </p:nvSpPr>
        <p:spPr/>
        <p:txBody>
          <a:bodyPr>
            <a:normAutofit fontScale="85000" lnSpcReduction="10000"/>
          </a:bodyPr>
          <a:lstStyle/>
          <a:p>
            <a:r>
              <a:rPr lang="en-US" b="1" dirty="0"/>
              <a:t>Step 3: Merge Features &amp; Labels</a:t>
            </a:r>
          </a:p>
          <a:p>
            <a:r>
              <a:rPr lang="en-US" dirty="0"/>
              <a:t>Combine engineered features with their corresponding labels into a </a:t>
            </a:r>
            <a:r>
              <a:rPr lang="en-US" b="1" dirty="0"/>
              <a:t>single ML dataset</a:t>
            </a:r>
            <a:r>
              <a:rPr lang="en-US" dirty="0"/>
              <a:t>.</a:t>
            </a:r>
          </a:p>
          <a:p>
            <a:r>
              <a:rPr lang="en-US" dirty="0"/>
              <a:t>This dataset will be the </a:t>
            </a:r>
            <a:r>
              <a:rPr lang="en-US" b="1" dirty="0"/>
              <a:t>training source</a:t>
            </a:r>
            <a:r>
              <a:rPr lang="en-US" dirty="0"/>
              <a:t> for all models.</a:t>
            </a:r>
          </a:p>
          <a:p>
            <a:br>
              <a:rPr lang="en-US" dirty="0"/>
            </a:br>
            <a:endParaRPr lang="en-US" dirty="0"/>
          </a:p>
          <a:p>
            <a:r>
              <a:rPr lang="en-US" b="1" dirty="0"/>
              <a:t>Step 4: Store Features in SageMaker Feature Store</a:t>
            </a:r>
          </a:p>
          <a:p>
            <a:r>
              <a:rPr lang="en-US" dirty="0"/>
              <a:t>Create </a:t>
            </a:r>
            <a:r>
              <a:rPr lang="en-US" b="1" dirty="0"/>
              <a:t>feature groups</a:t>
            </a:r>
            <a:r>
              <a:rPr lang="en-US" dirty="0"/>
              <a:t> for each ML domain (e.g., </a:t>
            </a:r>
            <a:r>
              <a:rPr lang="en-US" dirty="0" err="1"/>
              <a:t>demand_forecasting</a:t>
            </a:r>
            <a:r>
              <a:rPr lang="en-US" dirty="0"/>
              <a:t>, </a:t>
            </a:r>
            <a:r>
              <a:rPr lang="en-US" dirty="0" err="1"/>
              <a:t>fraud_detection</a:t>
            </a:r>
            <a:r>
              <a:rPr lang="en-US" dirty="0"/>
              <a:t>).</a:t>
            </a:r>
          </a:p>
          <a:p>
            <a:r>
              <a:rPr lang="en-US" dirty="0"/>
              <a:t>Ingest the ML dataset into the Feature Store:</a:t>
            </a:r>
          </a:p>
          <a:p>
            <a:pPr lvl="1"/>
            <a:r>
              <a:rPr lang="en-US" b="1" dirty="0"/>
              <a:t>Offline store</a:t>
            </a:r>
            <a:r>
              <a:rPr lang="en-US" dirty="0"/>
              <a:t> → batch training</a:t>
            </a:r>
          </a:p>
          <a:p>
            <a:pPr lvl="1"/>
            <a:r>
              <a:rPr lang="en-US" b="1" dirty="0"/>
              <a:t>Online store</a:t>
            </a:r>
            <a:r>
              <a:rPr lang="en-US" dirty="0"/>
              <a:t> → real-time inference if needed</a:t>
            </a:r>
          </a:p>
          <a:p>
            <a:r>
              <a:rPr lang="en-US" dirty="0"/>
              <a:t>Feature Store ensures </a:t>
            </a:r>
            <a:r>
              <a:rPr lang="en-US" b="1" dirty="0"/>
              <a:t>centralized, versioned, and reusable features</a:t>
            </a:r>
            <a:r>
              <a:rPr lang="en-US" dirty="0"/>
              <a:t> across multiple models.</a:t>
            </a:r>
          </a:p>
          <a:p>
            <a:endParaRPr lang="en-CA" dirty="0"/>
          </a:p>
        </p:txBody>
      </p:sp>
    </p:spTree>
    <p:extLst>
      <p:ext uri="{BB962C8B-B14F-4D97-AF65-F5344CB8AC3E}">
        <p14:creationId xmlns:p14="http://schemas.microsoft.com/office/powerpoint/2010/main" val="3566799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8FAA-4FF3-85BD-201E-1573F86B3FC4}"/>
              </a:ext>
            </a:extLst>
          </p:cNvPr>
          <p:cNvSpPr>
            <a:spLocks noGrp="1"/>
          </p:cNvSpPr>
          <p:nvPr>
            <p:ph type="title"/>
          </p:nvPr>
        </p:nvSpPr>
        <p:spPr/>
        <p:txBody>
          <a:bodyPr/>
          <a:lstStyle/>
          <a:p>
            <a:r>
              <a:rPr lang="en-US" dirty="0"/>
              <a:t>Further Insights Needed	</a:t>
            </a:r>
            <a:endParaRPr lang="en-CA" dirty="0"/>
          </a:p>
        </p:txBody>
      </p:sp>
      <p:sp>
        <p:nvSpPr>
          <p:cNvPr id="3" name="Content Placeholder 2">
            <a:extLst>
              <a:ext uri="{FF2B5EF4-FFF2-40B4-BE49-F238E27FC236}">
                <a16:creationId xmlns:a16="http://schemas.microsoft.com/office/drawing/2014/main" id="{0496F244-CC6E-3895-3CDD-0703DD922CED}"/>
              </a:ext>
            </a:extLst>
          </p:cNvPr>
          <p:cNvSpPr>
            <a:spLocks noGrp="1"/>
          </p:cNvSpPr>
          <p:nvPr>
            <p:ph idx="1"/>
          </p:nvPr>
        </p:nvSpPr>
        <p:spPr/>
        <p:txBody>
          <a:bodyPr/>
          <a:lstStyle/>
          <a:p>
            <a:r>
              <a:rPr lang="en-US" dirty="0"/>
              <a:t>What is the quantity that we need to ingest per load averagely</a:t>
            </a:r>
          </a:p>
          <a:p>
            <a:pPr lvl="1"/>
            <a:r>
              <a:rPr lang="en-US" dirty="0"/>
              <a:t>Can be added to data contract</a:t>
            </a:r>
          </a:p>
          <a:p>
            <a:r>
              <a:rPr lang="en-US" dirty="0"/>
              <a:t>What are the actual fields present within each data source and do we need them all</a:t>
            </a:r>
          </a:p>
          <a:p>
            <a:r>
              <a:rPr lang="en-US" dirty="0"/>
              <a:t>Is historical data needed?</a:t>
            </a:r>
          </a:p>
          <a:p>
            <a:r>
              <a:rPr lang="en-US" dirty="0"/>
              <a:t>What is the retention time for the data? </a:t>
            </a:r>
          </a:p>
          <a:p>
            <a:r>
              <a:rPr lang="en-US" dirty="0"/>
              <a:t>What is the true purpose for monitoring revenue, performance and customer actions? ( for case study assuming its for time to insight for quicker and more efficient business decisions, example: what is the business’ core customer base demographic, which promotion is most used by customers)</a:t>
            </a:r>
          </a:p>
        </p:txBody>
      </p:sp>
    </p:spTree>
    <p:extLst>
      <p:ext uri="{BB962C8B-B14F-4D97-AF65-F5344CB8AC3E}">
        <p14:creationId xmlns:p14="http://schemas.microsoft.com/office/powerpoint/2010/main" val="270571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5E7D-6276-D123-DAA1-489AAF5A4A78}"/>
              </a:ext>
            </a:extLst>
          </p:cNvPr>
          <p:cNvSpPr>
            <a:spLocks noGrp="1"/>
          </p:cNvSpPr>
          <p:nvPr>
            <p:ph type="title"/>
          </p:nvPr>
        </p:nvSpPr>
        <p:spPr/>
        <p:txBody>
          <a:bodyPr/>
          <a:lstStyle/>
          <a:p>
            <a:r>
              <a:rPr lang="en-US" dirty="0"/>
              <a:t>Architecture Design</a:t>
            </a:r>
          </a:p>
        </p:txBody>
      </p:sp>
      <p:pic>
        <p:nvPicPr>
          <p:cNvPr id="5" name="Content Placeholder 4">
            <a:extLst>
              <a:ext uri="{FF2B5EF4-FFF2-40B4-BE49-F238E27FC236}">
                <a16:creationId xmlns:a16="http://schemas.microsoft.com/office/drawing/2014/main" id="{337EFF98-2893-17A0-D681-2B80F0F10131}"/>
              </a:ext>
            </a:extLst>
          </p:cNvPr>
          <p:cNvPicPr>
            <a:picLocks noGrp="1" noChangeAspect="1"/>
          </p:cNvPicPr>
          <p:nvPr>
            <p:ph idx="1"/>
          </p:nvPr>
        </p:nvPicPr>
        <p:blipFill>
          <a:blip r:embed="rId2"/>
          <a:stretch>
            <a:fillRect/>
          </a:stretch>
        </p:blipFill>
        <p:spPr>
          <a:xfrm>
            <a:off x="3530369" y="2133600"/>
            <a:ext cx="7033087" cy="3778250"/>
          </a:xfrm>
          <a:prstGeom prst="rect">
            <a:avLst/>
          </a:prstGeom>
        </p:spPr>
      </p:pic>
    </p:spTree>
    <p:extLst>
      <p:ext uri="{BB962C8B-B14F-4D97-AF65-F5344CB8AC3E}">
        <p14:creationId xmlns:p14="http://schemas.microsoft.com/office/powerpoint/2010/main" val="151298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A55-443A-E47F-DE69-9FE83FE2CCDB}"/>
              </a:ext>
            </a:extLst>
          </p:cNvPr>
          <p:cNvSpPr>
            <a:spLocks noGrp="1"/>
          </p:cNvSpPr>
          <p:nvPr>
            <p:ph type="title"/>
          </p:nvPr>
        </p:nvSpPr>
        <p:spPr/>
        <p:txBody>
          <a:bodyPr/>
          <a:lstStyle/>
          <a:p>
            <a:r>
              <a:rPr lang="en-US" dirty="0"/>
              <a:t>Overall Assumptions</a:t>
            </a:r>
            <a:endParaRPr lang="en-CA" dirty="0"/>
          </a:p>
        </p:txBody>
      </p:sp>
      <p:sp>
        <p:nvSpPr>
          <p:cNvPr id="3" name="Content Placeholder 2">
            <a:extLst>
              <a:ext uri="{FF2B5EF4-FFF2-40B4-BE49-F238E27FC236}">
                <a16:creationId xmlns:a16="http://schemas.microsoft.com/office/drawing/2014/main" id="{6E7788C8-F708-045C-EF6C-6F0A57112D42}"/>
              </a:ext>
            </a:extLst>
          </p:cNvPr>
          <p:cNvSpPr>
            <a:spLocks noGrp="1"/>
          </p:cNvSpPr>
          <p:nvPr>
            <p:ph idx="1"/>
          </p:nvPr>
        </p:nvSpPr>
        <p:spPr/>
        <p:txBody>
          <a:bodyPr>
            <a:normAutofit fontScale="77500" lnSpcReduction="20000"/>
          </a:bodyPr>
          <a:lstStyle/>
          <a:p>
            <a:r>
              <a:rPr lang="en-US" dirty="0"/>
              <a:t>working with couriers to develop data contracts</a:t>
            </a:r>
          </a:p>
          <a:p>
            <a:r>
              <a:rPr lang="en-US" dirty="0"/>
              <a:t>Service Level Agreement(SLA) with couriers/ "signing" a contract</a:t>
            </a:r>
          </a:p>
          <a:p>
            <a:r>
              <a:rPr lang="en-US" dirty="0"/>
              <a:t>menu items may have inconsistent naming (might need mapping)</a:t>
            </a:r>
          </a:p>
          <a:p>
            <a:r>
              <a:rPr lang="en-US" dirty="0"/>
              <a:t>all currency in USD</a:t>
            </a:r>
          </a:p>
          <a:p>
            <a:r>
              <a:rPr lang="en-US" dirty="0"/>
              <a:t>There is currently no data architecture for insights and analysts are going directly to sources to infer BI analytics.</a:t>
            </a:r>
          </a:p>
          <a:p>
            <a:r>
              <a:rPr lang="en-US" dirty="0"/>
              <a:t>The insights on data sources are only what is provided:</a:t>
            </a:r>
          </a:p>
          <a:p>
            <a:pPr lvl="1"/>
            <a:r>
              <a:rPr lang="en-US" dirty="0" err="1"/>
              <a:t>QuickBite</a:t>
            </a:r>
            <a:r>
              <a:rPr lang="en-US" dirty="0"/>
              <a:t> – REST API with JSON payloads (orders, deliveries, customer actions in near real-time; frequent menu updates)</a:t>
            </a:r>
          </a:p>
          <a:p>
            <a:pPr lvl="1"/>
            <a:r>
              <a:rPr lang="en-US" dirty="0" err="1"/>
              <a:t>MealDash</a:t>
            </a:r>
            <a:r>
              <a:rPr lang="en-US" dirty="0"/>
              <a:t> – Daily CSV + YAML files via SFTP (revenue, transactions, customer feedback, menu data)</a:t>
            </a:r>
          </a:p>
          <a:p>
            <a:pPr lvl="1"/>
            <a:r>
              <a:rPr lang="en-US" dirty="0" err="1"/>
              <a:t>FoodNow</a:t>
            </a:r>
            <a:r>
              <a:rPr lang="en-US" dirty="0"/>
              <a:t> – Kafka event streams + XML partner reports (driver statuses, delivery tracking, promotions)</a:t>
            </a:r>
          </a:p>
          <a:p>
            <a:r>
              <a:rPr lang="en-US" dirty="0"/>
              <a:t>Data sources need to be ingested based on refresh rates</a:t>
            </a:r>
          </a:p>
          <a:p>
            <a:r>
              <a:rPr lang="en-CA" dirty="0"/>
              <a:t>All courier platforms need to have some sort of customer information, transaction/revenue information, menu information, delivery tracking, restaurant and promotions to function.</a:t>
            </a:r>
            <a:endParaRPr lang="en-US" dirty="0"/>
          </a:p>
          <a:p>
            <a:endParaRPr lang="en-CA" dirty="0"/>
          </a:p>
        </p:txBody>
      </p:sp>
    </p:spTree>
    <p:extLst>
      <p:ext uri="{BB962C8B-B14F-4D97-AF65-F5344CB8AC3E}">
        <p14:creationId xmlns:p14="http://schemas.microsoft.com/office/powerpoint/2010/main" val="247253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8A912-0A41-8617-30F0-E76F69952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0B510-2A93-FFA0-46B3-B36E5AB3EFC1}"/>
              </a:ext>
            </a:extLst>
          </p:cNvPr>
          <p:cNvSpPr>
            <a:spLocks noGrp="1"/>
          </p:cNvSpPr>
          <p:nvPr>
            <p:ph type="title"/>
          </p:nvPr>
        </p:nvSpPr>
        <p:spPr/>
        <p:txBody>
          <a:bodyPr/>
          <a:lstStyle/>
          <a:p>
            <a:r>
              <a:rPr lang="en-US" dirty="0"/>
              <a:t>Data Exploration &amp; Discovery</a:t>
            </a:r>
            <a:br>
              <a:rPr lang="en-US" dirty="0"/>
            </a:br>
            <a:r>
              <a:rPr lang="en-US" dirty="0"/>
              <a:t>- Contract/Template</a:t>
            </a:r>
          </a:p>
        </p:txBody>
      </p:sp>
      <p:graphicFrame>
        <p:nvGraphicFramePr>
          <p:cNvPr id="4" name="Content Placeholder 3">
            <a:extLst>
              <a:ext uri="{FF2B5EF4-FFF2-40B4-BE49-F238E27FC236}">
                <a16:creationId xmlns:a16="http://schemas.microsoft.com/office/drawing/2014/main" id="{CE6729D3-5134-0448-93E4-BB9A8B1DC484}"/>
              </a:ext>
            </a:extLst>
          </p:cNvPr>
          <p:cNvGraphicFramePr>
            <a:graphicFrameLocks noGrp="1"/>
          </p:cNvGraphicFramePr>
          <p:nvPr>
            <p:ph idx="1"/>
            <p:extLst>
              <p:ext uri="{D42A27DB-BD31-4B8C-83A1-F6EECF244321}">
                <p14:modId xmlns:p14="http://schemas.microsoft.com/office/powerpoint/2010/main" val="1927836593"/>
              </p:ext>
            </p:extLst>
          </p:nvPr>
        </p:nvGraphicFramePr>
        <p:xfrm>
          <a:off x="2181226" y="1905000"/>
          <a:ext cx="9648824" cy="4686297"/>
        </p:xfrm>
        <a:graphic>
          <a:graphicData uri="http://schemas.openxmlformats.org/drawingml/2006/table">
            <a:tbl>
              <a:tblPr firstRow="1" bandRow="1">
                <a:tableStyleId>{5C22544A-7EE6-4342-B048-85BDC9FD1C3A}</a:tableStyleId>
              </a:tblPr>
              <a:tblGrid>
                <a:gridCol w="3216275">
                  <a:extLst>
                    <a:ext uri="{9D8B030D-6E8A-4147-A177-3AD203B41FA5}">
                      <a16:colId xmlns:a16="http://schemas.microsoft.com/office/drawing/2014/main" val="2330958303"/>
                    </a:ext>
                  </a:extLst>
                </a:gridCol>
                <a:gridCol w="3317960">
                  <a:extLst>
                    <a:ext uri="{9D8B030D-6E8A-4147-A177-3AD203B41FA5}">
                      <a16:colId xmlns:a16="http://schemas.microsoft.com/office/drawing/2014/main" val="3241278220"/>
                    </a:ext>
                  </a:extLst>
                </a:gridCol>
                <a:gridCol w="3114589">
                  <a:extLst>
                    <a:ext uri="{9D8B030D-6E8A-4147-A177-3AD203B41FA5}">
                      <a16:colId xmlns:a16="http://schemas.microsoft.com/office/drawing/2014/main" val="2641194592"/>
                    </a:ext>
                  </a:extLst>
                </a:gridCol>
              </a:tblGrid>
              <a:tr h="326182">
                <a:tc>
                  <a:txBody>
                    <a:bodyPr/>
                    <a:lstStyle/>
                    <a:p>
                      <a:pPr>
                        <a:buNone/>
                      </a:pPr>
                      <a:r>
                        <a:rPr lang="en-CA" sz="1050" dirty="0"/>
                        <a:t>Field</a:t>
                      </a:r>
                    </a:p>
                  </a:txBody>
                  <a:tcPr anchor="ctr"/>
                </a:tc>
                <a:tc>
                  <a:txBody>
                    <a:bodyPr/>
                    <a:lstStyle/>
                    <a:p>
                      <a:pPr>
                        <a:buNone/>
                      </a:pPr>
                      <a:r>
                        <a:rPr lang="en-CA" sz="1050"/>
                        <a:t>Description</a:t>
                      </a:r>
                    </a:p>
                  </a:txBody>
                  <a:tcPr anchor="ctr"/>
                </a:tc>
                <a:tc>
                  <a:txBody>
                    <a:bodyPr/>
                    <a:lstStyle/>
                    <a:p>
                      <a:pPr>
                        <a:buNone/>
                      </a:pPr>
                      <a:r>
                        <a:rPr lang="en-CA" sz="1050"/>
                        <a:t>Example</a:t>
                      </a:r>
                    </a:p>
                  </a:txBody>
                  <a:tcPr anchor="ctr"/>
                </a:tc>
                <a:extLst>
                  <a:ext uri="{0D108BD9-81ED-4DB2-BD59-A6C34878D82A}">
                    <a16:rowId xmlns:a16="http://schemas.microsoft.com/office/drawing/2014/main" val="216450257"/>
                  </a:ext>
                </a:extLst>
              </a:tr>
              <a:tr h="636539">
                <a:tc>
                  <a:txBody>
                    <a:bodyPr/>
                    <a:lstStyle/>
                    <a:p>
                      <a:pPr>
                        <a:buNone/>
                      </a:pPr>
                      <a:r>
                        <a:rPr lang="en-CA" sz="1050" b="1"/>
                        <a:t>Data Source Name</a:t>
                      </a:r>
                      <a:endParaRPr lang="en-CA" sz="1050"/>
                    </a:p>
                  </a:txBody>
                  <a:tcPr anchor="ctr"/>
                </a:tc>
                <a:tc>
                  <a:txBody>
                    <a:bodyPr/>
                    <a:lstStyle/>
                    <a:p>
                      <a:pPr>
                        <a:buNone/>
                      </a:pPr>
                      <a:r>
                        <a:rPr lang="en-US" sz="1050"/>
                        <a:t>Name of the partner or system providing the data</a:t>
                      </a:r>
                    </a:p>
                  </a:txBody>
                  <a:tcPr anchor="ctr"/>
                </a:tc>
                <a:tc>
                  <a:txBody>
                    <a:bodyPr/>
                    <a:lstStyle/>
                    <a:p>
                      <a:pPr>
                        <a:buNone/>
                      </a:pPr>
                      <a:r>
                        <a:rPr lang="en-CA" sz="1050">
                          <a:latin typeface="Courier New" panose="02070309020205020404" pitchFamily="49" charset="0"/>
                        </a:rPr>
                        <a:t>QuickBite</a:t>
                      </a:r>
                      <a:endParaRPr lang="en-CA" sz="1050"/>
                    </a:p>
                  </a:txBody>
                  <a:tcPr anchor="ctr"/>
                </a:tc>
                <a:extLst>
                  <a:ext uri="{0D108BD9-81ED-4DB2-BD59-A6C34878D82A}">
                    <a16:rowId xmlns:a16="http://schemas.microsoft.com/office/drawing/2014/main" val="1238167706"/>
                  </a:ext>
                </a:extLst>
              </a:tr>
              <a:tr h="636539">
                <a:tc>
                  <a:txBody>
                    <a:bodyPr/>
                    <a:lstStyle/>
                    <a:p>
                      <a:pPr>
                        <a:buNone/>
                      </a:pPr>
                      <a:r>
                        <a:rPr lang="en-CA" sz="1050" b="1" dirty="0"/>
                        <a:t>Data Owner</a:t>
                      </a:r>
                      <a:endParaRPr lang="en-CA" sz="1050" dirty="0"/>
                    </a:p>
                  </a:txBody>
                  <a:tcPr anchor="ctr"/>
                </a:tc>
                <a:tc>
                  <a:txBody>
                    <a:bodyPr/>
                    <a:lstStyle/>
                    <a:p>
                      <a:pPr>
                        <a:buNone/>
                      </a:pPr>
                      <a:r>
                        <a:rPr lang="en-US" sz="1050"/>
                        <a:t>Contact person or team responsible for data accuracy</a:t>
                      </a:r>
                    </a:p>
                  </a:txBody>
                  <a:tcPr anchor="ctr"/>
                </a:tc>
                <a:tc>
                  <a:txBody>
                    <a:bodyPr/>
                    <a:lstStyle/>
                    <a:p>
                      <a:pPr>
                        <a:buNone/>
                      </a:pPr>
                      <a:r>
                        <a:rPr lang="en-CA" sz="1050" dirty="0">
                          <a:latin typeface="Courier New" panose="02070309020205020404" pitchFamily="49" charset="0"/>
                        </a:rPr>
                        <a:t>data-team@quickbite.com</a:t>
                      </a:r>
                      <a:endParaRPr lang="en-CA" sz="1050" dirty="0"/>
                    </a:p>
                  </a:txBody>
                  <a:tcPr anchor="ctr"/>
                </a:tc>
                <a:extLst>
                  <a:ext uri="{0D108BD9-81ED-4DB2-BD59-A6C34878D82A}">
                    <a16:rowId xmlns:a16="http://schemas.microsoft.com/office/drawing/2014/main" val="1371204987"/>
                  </a:ext>
                </a:extLst>
              </a:tr>
              <a:tr h="445577">
                <a:tc>
                  <a:txBody>
                    <a:bodyPr/>
                    <a:lstStyle/>
                    <a:p>
                      <a:pPr>
                        <a:buNone/>
                      </a:pPr>
                      <a:r>
                        <a:rPr lang="en-CA" sz="1050" b="1" dirty="0"/>
                        <a:t>Contract Version</a:t>
                      </a:r>
                      <a:endParaRPr lang="en-CA" sz="1050" dirty="0"/>
                    </a:p>
                  </a:txBody>
                  <a:tcPr anchor="ctr"/>
                </a:tc>
                <a:tc>
                  <a:txBody>
                    <a:bodyPr/>
                    <a:lstStyle/>
                    <a:p>
                      <a:pPr>
                        <a:buNone/>
                      </a:pPr>
                      <a:r>
                        <a:rPr lang="en-US" sz="1050"/>
                        <a:t>Version number for the data contract</a:t>
                      </a:r>
                    </a:p>
                  </a:txBody>
                  <a:tcPr anchor="ctr"/>
                </a:tc>
                <a:tc>
                  <a:txBody>
                    <a:bodyPr/>
                    <a:lstStyle/>
                    <a:p>
                      <a:pPr>
                        <a:buNone/>
                      </a:pPr>
                      <a:r>
                        <a:rPr lang="en-CA" sz="1050" dirty="0">
                          <a:latin typeface="Courier New" panose="02070309020205020404" pitchFamily="49" charset="0"/>
                        </a:rPr>
                        <a:t>v1.2</a:t>
                      </a:r>
                      <a:endParaRPr lang="en-CA" sz="1050" dirty="0"/>
                    </a:p>
                  </a:txBody>
                  <a:tcPr anchor="ctr"/>
                </a:tc>
                <a:extLst>
                  <a:ext uri="{0D108BD9-81ED-4DB2-BD59-A6C34878D82A}">
                    <a16:rowId xmlns:a16="http://schemas.microsoft.com/office/drawing/2014/main" val="4010324690"/>
                  </a:ext>
                </a:extLst>
              </a:tr>
              <a:tr h="570819">
                <a:tc>
                  <a:txBody>
                    <a:bodyPr/>
                    <a:lstStyle/>
                    <a:p>
                      <a:pPr>
                        <a:buNone/>
                      </a:pPr>
                      <a:r>
                        <a:rPr lang="en-CA" sz="1050" b="1" dirty="0"/>
                        <a:t>Effective Date</a:t>
                      </a:r>
                      <a:endParaRPr lang="en-CA" sz="1050" dirty="0"/>
                    </a:p>
                  </a:txBody>
                  <a:tcPr anchor="ctr"/>
                </a:tc>
                <a:tc>
                  <a:txBody>
                    <a:bodyPr/>
                    <a:lstStyle/>
                    <a:p>
                      <a:pPr>
                        <a:buNone/>
                      </a:pPr>
                      <a:r>
                        <a:rPr lang="en-US" sz="1050" dirty="0"/>
                        <a:t>When this contract takes effect – useful for when this needs to update or if contract is outdated</a:t>
                      </a:r>
                    </a:p>
                  </a:txBody>
                  <a:tcPr anchor="ctr"/>
                </a:tc>
                <a:tc>
                  <a:txBody>
                    <a:bodyPr/>
                    <a:lstStyle/>
                    <a:p>
                      <a:pPr>
                        <a:buNone/>
                      </a:pPr>
                      <a:r>
                        <a:rPr lang="en-CA" sz="1050">
                          <a:latin typeface="Courier New" panose="02070309020205020404" pitchFamily="49" charset="0"/>
                        </a:rPr>
                        <a:t>2025-10-26</a:t>
                      </a:r>
                      <a:endParaRPr lang="en-CA" sz="1050"/>
                    </a:p>
                  </a:txBody>
                  <a:tcPr anchor="ctr"/>
                </a:tc>
                <a:extLst>
                  <a:ext uri="{0D108BD9-81ED-4DB2-BD59-A6C34878D82A}">
                    <a16:rowId xmlns:a16="http://schemas.microsoft.com/office/drawing/2014/main" val="4051768102"/>
                  </a:ext>
                </a:extLst>
              </a:tr>
              <a:tr h="445577">
                <a:tc>
                  <a:txBody>
                    <a:bodyPr/>
                    <a:lstStyle/>
                    <a:p>
                      <a:pPr>
                        <a:buNone/>
                      </a:pPr>
                      <a:r>
                        <a:rPr lang="en-CA" sz="1050" b="1"/>
                        <a:t>Data Refresh Frequency</a:t>
                      </a:r>
                      <a:endParaRPr lang="en-CA" sz="1050"/>
                    </a:p>
                  </a:txBody>
                  <a:tcPr anchor="ctr"/>
                </a:tc>
                <a:tc>
                  <a:txBody>
                    <a:bodyPr/>
                    <a:lstStyle/>
                    <a:p>
                      <a:pPr>
                        <a:buNone/>
                      </a:pPr>
                      <a:r>
                        <a:rPr lang="en-US" sz="1050"/>
                        <a:t>How often data is delivered</a:t>
                      </a:r>
                    </a:p>
                  </a:txBody>
                  <a:tcPr anchor="ctr"/>
                </a:tc>
                <a:tc>
                  <a:txBody>
                    <a:bodyPr/>
                    <a:lstStyle/>
                    <a:p>
                      <a:pPr>
                        <a:buNone/>
                      </a:pPr>
                      <a:r>
                        <a:rPr lang="en-CA" sz="1050">
                          <a:latin typeface="Courier New" panose="02070309020205020404" pitchFamily="49" charset="0"/>
                        </a:rPr>
                        <a:t>Near real-time</a:t>
                      </a:r>
                      <a:r>
                        <a:rPr lang="en-CA" sz="1050"/>
                        <a:t> / </a:t>
                      </a:r>
                      <a:r>
                        <a:rPr lang="en-CA" sz="1050">
                          <a:latin typeface="Courier New" panose="02070309020205020404" pitchFamily="49" charset="0"/>
                        </a:rPr>
                        <a:t>Daily</a:t>
                      </a:r>
                      <a:r>
                        <a:rPr lang="en-CA" sz="1050"/>
                        <a:t> / </a:t>
                      </a:r>
                      <a:r>
                        <a:rPr lang="en-CA" sz="1050">
                          <a:latin typeface="Courier New" panose="02070309020205020404" pitchFamily="49" charset="0"/>
                        </a:rPr>
                        <a:t>Hourly</a:t>
                      </a:r>
                      <a:endParaRPr lang="en-CA" sz="1050"/>
                    </a:p>
                  </a:txBody>
                  <a:tcPr anchor="ctr"/>
                </a:tc>
                <a:extLst>
                  <a:ext uri="{0D108BD9-81ED-4DB2-BD59-A6C34878D82A}">
                    <a16:rowId xmlns:a16="http://schemas.microsoft.com/office/drawing/2014/main" val="279155062"/>
                  </a:ext>
                </a:extLst>
              </a:tr>
              <a:tr h="445577">
                <a:tc>
                  <a:txBody>
                    <a:bodyPr/>
                    <a:lstStyle/>
                    <a:p>
                      <a:pPr>
                        <a:buNone/>
                      </a:pPr>
                      <a:r>
                        <a:rPr lang="en-CA" sz="1050" b="1"/>
                        <a:t>Delivery Method</a:t>
                      </a:r>
                      <a:endParaRPr lang="en-CA" sz="1050"/>
                    </a:p>
                  </a:txBody>
                  <a:tcPr anchor="ctr"/>
                </a:tc>
                <a:tc>
                  <a:txBody>
                    <a:bodyPr/>
                    <a:lstStyle/>
                    <a:p>
                      <a:pPr>
                        <a:buNone/>
                      </a:pPr>
                      <a:r>
                        <a:rPr lang="en-US" sz="1050"/>
                        <a:t>How the data is provided</a:t>
                      </a:r>
                    </a:p>
                  </a:txBody>
                  <a:tcPr anchor="ctr"/>
                </a:tc>
                <a:tc>
                  <a:txBody>
                    <a:bodyPr/>
                    <a:lstStyle/>
                    <a:p>
                      <a:pPr>
                        <a:buNone/>
                      </a:pPr>
                      <a:r>
                        <a:rPr lang="en-CA" sz="1050">
                          <a:latin typeface="Courier New" panose="02070309020205020404" pitchFamily="49" charset="0"/>
                        </a:rPr>
                        <a:t>REST API</a:t>
                      </a:r>
                      <a:r>
                        <a:rPr lang="en-CA" sz="1050"/>
                        <a:t>, </a:t>
                      </a:r>
                      <a:r>
                        <a:rPr lang="en-CA" sz="1050">
                          <a:latin typeface="Courier New" panose="02070309020205020404" pitchFamily="49" charset="0"/>
                        </a:rPr>
                        <a:t>SFTP</a:t>
                      </a:r>
                      <a:r>
                        <a:rPr lang="en-CA" sz="1050"/>
                        <a:t>, </a:t>
                      </a:r>
                      <a:r>
                        <a:rPr lang="en-CA" sz="1050">
                          <a:latin typeface="Courier New" panose="02070309020205020404" pitchFamily="49" charset="0"/>
                        </a:rPr>
                        <a:t>Kafka</a:t>
                      </a:r>
                      <a:r>
                        <a:rPr lang="en-CA" sz="1050"/>
                        <a:t>, </a:t>
                      </a:r>
                      <a:r>
                        <a:rPr lang="en-CA" sz="1050">
                          <a:latin typeface="Courier New" panose="02070309020205020404" pitchFamily="49" charset="0"/>
                        </a:rPr>
                        <a:t>Pub/Sub</a:t>
                      </a:r>
                      <a:r>
                        <a:rPr lang="en-CA" sz="1050"/>
                        <a:t>, etc.</a:t>
                      </a:r>
                    </a:p>
                  </a:txBody>
                  <a:tcPr anchor="ctr"/>
                </a:tc>
                <a:extLst>
                  <a:ext uri="{0D108BD9-81ED-4DB2-BD59-A6C34878D82A}">
                    <a16:rowId xmlns:a16="http://schemas.microsoft.com/office/drawing/2014/main" val="2342512847"/>
                  </a:ext>
                </a:extLst>
              </a:tr>
              <a:tr h="445577">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pPr>
                        <a:buNone/>
                      </a:pPr>
                      <a:r>
                        <a:rPr lang="en-US" sz="1050" dirty="0"/>
                        <a:t>API key, OAuth, SSH key, </a:t>
                      </a:r>
                      <a:r>
                        <a:rPr lang="en-US" sz="1050" dirty="0" err="1"/>
                        <a:t>usename</a:t>
                      </a:r>
                      <a:r>
                        <a:rPr lang="en-US" sz="1050" dirty="0"/>
                        <a:t>/password</a:t>
                      </a:r>
                    </a:p>
                  </a:txBody>
                  <a:tcPr anchor="ctr"/>
                </a:tc>
                <a:tc>
                  <a:txBody>
                    <a:bodyPr/>
                    <a:lstStyle/>
                    <a:p>
                      <a:pPr>
                        <a:buNone/>
                      </a:pPr>
                      <a:r>
                        <a:rPr lang="en-CA" sz="1050" dirty="0">
                          <a:latin typeface="Courier New" panose="02070309020205020404" pitchFamily="49" charset="0"/>
                        </a:rPr>
                        <a:t>OAuth 2.0</a:t>
                      </a:r>
                      <a:endParaRPr lang="en-CA" sz="1050" dirty="0"/>
                    </a:p>
                  </a:txBody>
                  <a:tcPr anchor="ctr"/>
                </a:tc>
                <a:extLst>
                  <a:ext uri="{0D108BD9-81ED-4DB2-BD59-A6C34878D82A}">
                    <a16:rowId xmlns:a16="http://schemas.microsoft.com/office/drawing/2014/main" val="1747028641"/>
                  </a:ext>
                </a:extLst>
              </a:tr>
              <a:tr h="733910">
                <a:tc>
                  <a:txBody>
                    <a:bodyPr/>
                    <a:lstStyle/>
                    <a:p>
                      <a:pPr>
                        <a:buNone/>
                      </a:pPr>
                      <a:r>
                        <a:rPr lang="en-US" sz="1050" b="1" dirty="0"/>
                        <a:t>Data Schema</a:t>
                      </a:r>
                      <a:endParaRPr lang="en-CA" sz="1050" b="1" dirty="0"/>
                    </a:p>
                  </a:txBody>
                  <a:tcPr anchor="ctr"/>
                </a:tc>
                <a:tc>
                  <a:txBody>
                    <a:bodyPr/>
                    <a:lstStyle/>
                    <a:p>
                      <a:pPr>
                        <a:buNone/>
                      </a:pPr>
                      <a:r>
                        <a:rPr lang="en-US" sz="1050" dirty="0"/>
                        <a:t>Used for validations/monitoring of data</a:t>
                      </a:r>
                    </a:p>
                  </a:txBody>
                  <a:tcPr anchor="ctr"/>
                </a:tc>
                <a:tc>
                  <a:txBody>
                    <a:bodyPr/>
                    <a:lstStyle/>
                    <a:p>
                      <a:pPr>
                        <a:buNone/>
                      </a:pPr>
                      <a:r>
                        <a:rPr lang="en-US" sz="1050" dirty="0"/>
                        <a:t>{</a:t>
                      </a:r>
                    </a:p>
                    <a:p>
                      <a:pPr>
                        <a:buNone/>
                      </a:pPr>
                      <a:r>
                        <a:rPr lang="en-US" sz="1050" dirty="0" err="1"/>
                        <a:t>orderNumber</a:t>
                      </a:r>
                      <a:r>
                        <a:rPr lang="en-US" sz="1050" dirty="0"/>
                        <a:t> : int</a:t>
                      </a:r>
                    </a:p>
                    <a:p>
                      <a:pPr>
                        <a:buNone/>
                      </a:pPr>
                      <a:r>
                        <a:rPr lang="en-US" sz="1050" dirty="0" err="1"/>
                        <a:t>orderName</a:t>
                      </a:r>
                      <a:r>
                        <a:rPr lang="en-US" sz="1050" dirty="0"/>
                        <a:t>: string</a:t>
                      </a:r>
                    </a:p>
                    <a:p>
                      <a:pPr>
                        <a:buNone/>
                      </a:pPr>
                      <a:r>
                        <a:rPr lang="en-US" sz="1050" dirty="0"/>
                        <a:t>}</a:t>
                      </a:r>
                      <a:endParaRPr lang="en-CA" sz="1050" dirty="0"/>
                    </a:p>
                  </a:txBody>
                  <a:tcPr anchor="ctr"/>
                </a:tc>
                <a:extLst>
                  <a:ext uri="{0D108BD9-81ED-4DB2-BD59-A6C34878D82A}">
                    <a16:rowId xmlns:a16="http://schemas.microsoft.com/office/drawing/2014/main" val="3610452727"/>
                  </a:ext>
                </a:extLst>
              </a:tr>
            </a:tbl>
          </a:graphicData>
        </a:graphic>
      </p:graphicFrame>
    </p:spTree>
    <p:extLst>
      <p:ext uri="{BB962C8B-B14F-4D97-AF65-F5344CB8AC3E}">
        <p14:creationId xmlns:p14="http://schemas.microsoft.com/office/powerpoint/2010/main" val="393275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7786C-F2E7-1843-C5EB-F19C810BB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923A7-C0E8-572D-472D-D51042A4B349}"/>
              </a:ext>
            </a:extLst>
          </p:cNvPr>
          <p:cNvSpPr>
            <a:spLocks noGrp="1"/>
          </p:cNvSpPr>
          <p:nvPr>
            <p:ph type="title"/>
          </p:nvPr>
        </p:nvSpPr>
        <p:spPr/>
        <p:txBody>
          <a:bodyPr/>
          <a:lstStyle/>
          <a:p>
            <a:r>
              <a:rPr lang="en-US" dirty="0"/>
              <a:t>Data Exploration &amp; Discovery</a:t>
            </a:r>
            <a:br>
              <a:rPr lang="en-US" dirty="0"/>
            </a:br>
            <a:r>
              <a:rPr lang="en-US" dirty="0"/>
              <a:t>- </a:t>
            </a:r>
            <a:r>
              <a:rPr lang="en-US" dirty="0" err="1"/>
              <a:t>QuickBite</a:t>
            </a:r>
            <a:endParaRPr lang="en-US" dirty="0"/>
          </a:p>
        </p:txBody>
      </p:sp>
      <p:graphicFrame>
        <p:nvGraphicFramePr>
          <p:cNvPr id="4" name="Content Placeholder 3">
            <a:extLst>
              <a:ext uri="{FF2B5EF4-FFF2-40B4-BE49-F238E27FC236}">
                <a16:creationId xmlns:a16="http://schemas.microsoft.com/office/drawing/2014/main" id="{4156F4C1-9A36-B31B-4EFE-DA53EA8F1C76}"/>
              </a:ext>
            </a:extLst>
          </p:cNvPr>
          <p:cNvGraphicFramePr>
            <a:graphicFrameLocks noGrp="1"/>
          </p:cNvGraphicFramePr>
          <p:nvPr>
            <p:ph idx="1"/>
            <p:extLst>
              <p:ext uri="{D42A27DB-BD31-4B8C-83A1-F6EECF244321}">
                <p14:modId xmlns:p14="http://schemas.microsoft.com/office/powerpoint/2010/main" val="1298472984"/>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QuickBite</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QuickBite</a:t>
                      </a:r>
                      <a:r>
                        <a:rPr lang="en-US" sz="1050" dirty="0"/>
                        <a:t> API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Near real-time</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Rest API with Json payloads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API key/token</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9630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1E10-9908-B119-2D1A-34FA30993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8E50F-15C5-0465-47F5-BD48545B86EE}"/>
              </a:ext>
            </a:extLst>
          </p:cNvPr>
          <p:cNvSpPr>
            <a:spLocks noGrp="1"/>
          </p:cNvSpPr>
          <p:nvPr>
            <p:ph type="title"/>
          </p:nvPr>
        </p:nvSpPr>
        <p:spPr/>
        <p:txBody>
          <a:bodyPr/>
          <a:lstStyle/>
          <a:p>
            <a:r>
              <a:rPr lang="en-US" dirty="0"/>
              <a:t>Data Exploration &amp; Discovery</a:t>
            </a:r>
            <a:br>
              <a:rPr lang="en-US" dirty="0"/>
            </a:br>
            <a:r>
              <a:rPr lang="en-US" dirty="0"/>
              <a:t>- </a:t>
            </a:r>
            <a:r>
              <a:rPr lang="en-US" dirty="0" err="1"/>
              <a:t>FoodNow</a:t>
            </a:r>
            <a:endParaRPr lang="en-US" dirty="0"/>
          </a:p>
        </p:txBody>
      </p:sp>
      <p:graphicFrame>
        <p:nvGraphicFramePr>
          <p:cNvPr id="4" name="Content Placeholder 3">
            <a:extLst>
              <a:ext uri="{FF2B5EF4-FFF2-40B4-BE49-F238E27FC236}">
                <a16:creationId xmlns:a16="http://schemas.microsoft.com/office/drawing/2014/main" id="{09108531-8ADD-FB60-148A-25DFE954D4DB}"/>
              </a:ext>
            </a:extLst>
          </p:cNvPr>
          <p:cNvGraphicFramePr>
            <a:graphicFrameLocks noGrp="1"/>
          </p:cNvGraphicFramePr>
          <p:nvPr>
            <p:ph idx="1"/>
            <p:extLst>
              <p:ext uri="{D42A27DB-BD31-4B8C-83A1-F6EECF244321}">
                <p14:modId xmlns:p14="http://schemas.microsoft.com/office/powerpoint/2010/main" val="2654459831"/>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FoodNow</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FoodNow_kafka</a:t>
                      </a:r>
                      <a:r>
                        <a:rPr lang="en-US" sz="1050" dirty="0"/>
                        <a:t>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Kafka event stream ( even based)</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Kafka</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Kafka servers with SSL/TLS keys</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7933388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1171</TotalTime>
  <Words>4473</Words>
  <Application>Microsoft Office PowerPoint</Application>
  <PresentationFormat>Widescreen</PresentationFormat>
  <Paragraphs>628</Paragraphs>
  <Slides>44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Century Gothic</vt:lpstr>
      <vt:lpstr>Courier New</vt:lpstr>
      <vt:lpstr>Wingdings 3</vt:lpstr>
      <vt:lpstr>Wisp</vt:lpstr>
      <vt:lpstr>InsightEats Case Study </vt:lpstr>
      <vt:lpstr>About Me</vt:lpstr>
      <vt:lpstr>Agenda</vt:lpstr>
      <vt:lpstr>Problem Statement</vt:lpstr>
      <vt:lpstr>Architecture Design</vt:lpstr>
      <vt:lpstr>Overall Assumptions</vt:lpstr>
      <vt:lpstr>Data Exploration &amp; Discovery - Contract/Template</vt:lpstr>
      <vt:lpstr>Data Exploration &amp; Discovery - QuickBite</vt:lpstr>
      <vt:lpstr>Data Exploration &amp; Discovery - FoodNow</vt:lpstr>
      <vt:lpstr>Data Exploration &amp; Discovery - MealDash</vt:lpstr>
      <vt:lpstr>Data Exploration &amp; Discovery - MealDash - Cont</vt:lpstr>
      <vt:lpstr>Data Exploration &amp; Discovery - MealDash – Data Schema</vt:lpstr>
      <vt:lpstr>Data Modelling</vt:lpstr>
      <vt:lpstr>Data Modelling - Tables</vt:lpstr>
      <vt:lpstr>Order Table</vt:lpstr>
      <vt:lpstr>Menu Table</vt:lpstr>
      <vt:lpstr>Revenue Table</vt:lpstr>
      <vt:lpstr>Delivery Table</vt:lpstr>
      <vt:lpstr>Pipeline Example - Data Ingestion </vt:lpstr>
      <vt:lpstr>Pipeline Example - Data Ingestion - REST API (JSON Format input)  </vt:lpstr>
      <vt:lpstr>Pipeline Example - Data Ingestion - REST API (JSON Format input)  </vt:lpstr>
      <vt:lpstr>Pipeline Example - Data Ingestion - Kafka </vt:lpstr>
      <vt:lpstr>Pipeline Example - Data Ingestion - Kafka </vt:lpstr>
      <vt:lpstr>Pipeline Example - Data Ingestion - FTP (CSV or YAML) </vt:lpstr>
      <vt:lpstr>Pipeline Example - Data Ingestion - FTP(CSV or YAML) </vt:lpstr>
      <vt:lpstr>Pipeline Example - Data Ingestion - FTP(CSV or YAML) - pseudocode</vt:lpstr>
      <vt:lpstr>DAG Workflow- Data transformation pseudocode</vt:lpstr>
      <vt:lpstr>Data Normalization</vt:lpstr>
      <vt:lpstr>Failure Scenario</vt:lpstr>
      <vt:lpstr>Failure Scenario - QuickBite API returns malformed JSON/MealDash uploads a corrupted CSV  </vt:lpstr>
      <vt:lpstr>Failure Scenario -  FoodNow - Kafka stream goes down for 30 minutes. </vt:lpstr>
      <vt:lpstr>Failure Scenario - Monitoring</vt:lpstr>
      <vt:lpstr>Failure Scenario - Monitoring</vt:lpstr>
      <vt:lpstr>Failure Scenario - Monitoring</vt:lpstr>
      <vt:lpstr>Failure Scenario - Monitoring</vt:lpstr>
      <vt:lpstr>Failure Scenario - Monitoring</vt:lpstr>
      <vt:lpstr>Failure Scenario - Monitoring</vt:lpstr>
      <vt:lpstr>Exploratory Analysis for BI Revenue</vt:lpstr>
      <vt:lpstr>Exploratory Analysis for BI Revenue</vt:lpstr>
      <vt:lpstr>Exploratory Analysis for BI Revenue Dashboard</vt:lpstr>
      <vt:lpstr>AI Integration</vt:lpstr>
      <vt:lpstr>AI Integration - Steps</vt:lpstr>
      <vt:lpstr>AI Integration - Steps</vt:lpstr>
      <vt:lpstr>Further Insights Needed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Chan</dc:creator>
  <cp:lastModifiedBy>Gabriel Chan</cp:lastModifiedBy>
  <cp:revision>24</cp:revision>
  <dcterms:created xsi:type="dcterms:W3CDTF">2025-10-26T19:31:48Z</dcterms:created>
  <dcterms:modified xsi:type="dcterms:W3CDTF">2025-10-28T17:40:08Z</dcterms:modified>
</cp:coreProperties>
</file>