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12" r:id="rId3"/>
    <p:sldId id="259" r:id="rId4"/>
    <p:sldId id="263" r:id="rId5"/>
    <p:sldId id="262" r:id="rId6"/>
    <p:sldId id="289" r:id="rId7"/>
    <p:sldId id="265" r:id="rId8"/>
    <p:sldId id="264" r:id="rId9"/>
    <p:sldId id="270" r:id="rId10"/>
    <p:sldId id="271" r:id="rId11"/>
    <p:sldId id="269" r:id="rId12"/>
    <p:sldId id="274" r:id="rId13"/>
    <p:sldId id="272" r:id="rId14"/>
    <p:sldId id="275" r:id="rId15"/>
    <p:sldId id="285" r:id="rId16"/>
    <p:sldId id="286" r:id="rId17"/>
    <p:sldId id="287" r:id="rId18"/>
    <p:sldId id="288" r:id="rId19"/>
    <p:sldId id="276" r:id="rId20"/>
    <p:sldId id="283" r:id="rId21"/>
    <p:sldId id="296" r:id="rId22"/>
    <p:sldId id="284" r:id="rId23"/>
    <p:sldId id="297" r:id="rId24"/>
    <p:sldId id="278" r:id="rId25"/>
    <p:sldId id="282" r:id="rId26"/>
    <p:sldId id="290" r:id="rId27"/>
    <p:sldId id="280" r:id="rId28"/>
    <p:sldId id="311" r:id="rId29"/>
    <p:sldId id="293" r:id="rId30"/>
    <p:sldId id="298" r:id="rId31"/>
    <p:sldId id="299" r:id="rId32"/>
    <p:sldId id="294" r:id="rId33"/>
    <p:sldId id="302" r:id="rId34"/>
    <p:sldId id="303" r:id="rId35"/>
    <p:sldId id="304" r:id="rId36"/>
    <p:sldId id="305" r:id="rId37"/>
    <p:sldId id="306" r:id="rId38"/>
    <p:sldId id="291" r:id="rId39"/>
    <p:sldId id="307" r:id="rId40"/>
    <p:sldId id="308" r:id="rId41"/>
    <p:sldId id="292" r:id="rId42"/>
    <p:sldId id="309" r:id="rId43"/>
    <p:sldId id="310" r:id="rId44"/>
    <p:sldId id="26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312"/>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311"/>
            <p14:sldId id="293"/>
            <p14:sldId id="298"/>
            <p14:sldId id="299"/>
            <p14:sldId id="294"/>
            <p14:sldId id="302"/>
            <p14:sldId id="303"/>
            <p14:sldId id="304"/>
            <p14:sldId id="305"/>
            <p14:sldId id="306"/>
            <p14:sldId id="291"/>
            <p14:sldId id="307"/>
            <p14:sldId id="308"/>
            <p14:sldId id="292"/>
            <p14:sldId id="309"/>
            <p14:sldId id="31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9" d="100"/>
          <a:sy n="149"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40</a:t>
            </a:fld>
            <a:endParaRPr lang="en-CA"/>
          </a:p>
        </p:txBody>
      </p:sp>
    </p:spTree>
    <p:extLst>
      <p:ext uri="{BB962C8B-B14F-4D97-AF65-F5344CB8AC3E}">
        <p14:creationId xmlns:p14="http://schemas.microsoft.com/office/powerpoint/2010/main" val="57290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12</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14</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19</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24</a:t>
            </a:fld>
            <a:endParaRPr lang="en-CA"/>
          </a:p>
        </p:txBody>
      </p:sp>
    </p:spTree>
    <p:extLst>
      <p:ext uri="{BB962C8B-B14F-4D97-AF65-F5344CB8AC3E}">
        <p14:creationId xmlns:p14="http://schemas.microsoft.com/office/powerpoint/2010/main" val="381754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vs code</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27</a:t>
            </a:fld>
            <a:endParaRPr lang="en-CA"/>
          </a:p>
        </p:txBody>
      </p:sp>
    </p:spTree>
    <p:extLst>
      <p:ext uri="{BB962C8B-B14F-4D97-AF65-F5344CB8AC3E}">
        <p14:creationId xmlns:p14="http://schemas.microsoft.com/office/powerpoint/2010/main" val="96194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Pipeline Example - 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normAutofit lnSpcReduction="10000"/>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a:p>
            <a:pPr lvl="1"/>
            <a:r>
              <a:rPr lang="en-US" dirty="0"/>
              <a:t>Kafka can also utilize AWS glue data catalog schemas</a:t>
            </a:r>
          </a:p>
        </p:txBody>
      </p:sp>
    </p:spTree>
    <p:extLst>
      <p:ext uri="{BB962C8B-B14F-4D97-AF65-F5344CB8AC3E}">
        <p14:creationId xmlns:p14="http://schemas.microsoft.com/office/powerpoint/2010/main" val="35575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FF24-3008-69F4-C3F2-43E426A8A823}"/>
              </a:ext>
            </a:extLst>
          </p:cNvPr>
          <p:cNvSpPr>
            <a:spLocks noGrp="1"/>
          </p:cNvSpPr>
          <p:nvPr>
            <p:ph type="title"/>
          </p:nvPr>
        </p:nvSpPr>
        <p:spPr/>
        <p:txBody>
          <a:bodyPr/>
          <a:lstStyle/>
          <a:p>
            <a:r>
              <a:rPr lang="en-US" dirty="0"/>
              <a:t>About Me</a:t>
            </a:r>
            <a:endParaRPr lang="en-CA" dirty="0"/>
          </a:p>
        </p:txBody>
      </p:sp>
      <p:sp>
        <p:nvSpPr>
          <p:cNvPr id="3" name="Content Placeholder 2">
            <a:extLst>
              <a:ext uri="{FF2B5EF4-FFF2-40B4-BE49-F238E27FC236}">
                <a16:creationId xmlns:a16="http://schemas.microsoft.com/office/drawing/2014/main" id="{3F0CC90C-3B00-5E66-C9CD-989E86FE7423}"/>
              </a:ext>
            </a:extLst>
          </p:cNvPr>
          <p:cNvSpPr>
            <a:spLocks noGrp="1"/>
          </p:cNvSpPr>
          <p:nvPr>
            <p:ph idx="1"/>
          </p:nvPr>
        </p:nvSpPr>
        <p:spPr/>
        <p:txBody>
          <a:bodyPr>
            <a:normAutofit fontScale="62500" lnSpcReduction="20000"/>
          </a:bodyPr>
          <a:lstStyle/>
          <a:p>
            <a:pPr marL="0" indent="0">
              <a:buNone/>
            </a:pPr>
            <a:r>
              <a:rPr lang="en-US" dirty="0"/>
              <a:t>Lead Full Stack Data Engineer</a:t>
            </a:r>
          </a:p>
          <a:p>
            <a:endParaRPr lang="en-US" dirty="0"/>
          </a:p>
          <a:p>
            <a:pPr marL="0" indent="0">
              <a:buNone/>
            </a:pPr>
            <a:r>
              <a:rPr lang="en-US" b="1" dirty="0"/>
              <a:t>Key Highlights</a:t>
            </a:r>
          </a:p>
          <a:p>
            <a:pPr>
              <a:buFontTx/>
              <a:buChar char="-"/>
            </a:pPr>
            <a:r>
              <a:rPr lang="en-CA" dirty="0"/>
              <a:t>Led team of </a:t>
            </a:r>
            <a:r>
              <a:rPr lang="en-CA" b="1" dirty="0"/>
              <a:t>8 senior developers</a:t>
            </a:r>
            <a:r>
              <a:rPr lang="en-CA" dirty="0"/>
              <a:t> on-premises solution migration</a:t>
            </a:r>
            <a:r>
              <a:rPr lang="en-CA" b="1" dirty="0"/>
              <a:t> to Google Cloud</a:t>
            </a:r>
            <a:r>
              <a:rPr lang="en-CA" dirty="0"/>
              <a:t> end to end consisting of </a:t>
            </a:r>
            <a:r>
              <a:rPr lang="en-CA" b="1" dirty="0"/>
              <a:t>30+ ETL Hadoop workflows, 10+ data sources, 15+ schemas, 900+ tables, 100+ GB of data, 3 complex graph database containers and 110 API endpoints</a:t>
            </a:r>
            <a:r>
              <a:rPr lang="en-CA" dirty="0"/>
              <a:t> serving up to </a:t>
            </a:r>
            <a:r>
              <a:rPr lang="en-CA" b="1" dirty="0"/>
              <a:t>170+ customers</a:t>
            </a:r>
            <a:r>
              <a:rPr lang="en-CA" dirty="0"/>
              <a:t> and applications with </a:t>
            </a:r>
            <a:r>
              <a:rPr lang="en-CA" b="1" dirty="0"/>
              <a:t>200k+ API</a:t>
            </a:r>
            <a:r>
              <a:rPr lang="en-CA" dirty="0"/>
              <a:t> calls daily.</a:t>
            </a:r>
          </a:p>
          <a:p>
            <a:pPr marL="0" indent="0">
              <a:buNone/>
            </a:pPr>
            <a:endParaRPr lang="en-CA" dirty="0"/>
          </a:p>
          <a:p>
            <a:pPr marL="0" indent="0">
              <a:buNone/>
            </a:pPr>
            <a:r>
              <a:rPr lang="en-CA" b="1" dirty="0"/>
              <a:t>Certifications</a:t>
            </a:r>
            <a:r>
              <a:rPr lang="en-CA" dirty="0"/>
              <a:t>:</a:t>
            </a:r>
          </a:p>
          <a:p>
            <a:pPr marL="0" indent="0">
              <a:buNone/>
            </a:pPr>
            <a:r>
              <a:rPr lang="en-CA" dirty="0"/>
              <a:t>Artificial Intelligence Operations (AIOps) Fundamentals, TM Forum</a:t>
            </a:r>
          </a:p>
          <a:p>
            <a:pPr marL="0" indent="0">
              <a:buNone/>
            </a:pPr>
            <a:r>
              <a:rPr lang="en-CA" dirty="0"/>
              <a:t>Google Professional Data Engineer, Google Cloud</a:t>
            </a:r>
          </a:p>
          <a:p>
            <a:pPr marL="0" indent="0">
              <a:buNone/>
            </a:pPr>
            <a:r>
              <a:rPr lang="en-CA" dirty="0"/>
              <a:t>Google Associate Cloud Engineer, Google Cloud</a:t>
            </a:r>
          </a:p>
          <a:p>
            <a:pPr marL="0" indent="0">
              <a:buNone/>
            </a:pPr>
            <a:r>
              <a:rPr lang="en-CA" dirty="0"/>
              <a:t>Google Cloud Digital Leader, Google Cloud</a:t>
            </a:r>
          </a:p>
          <a:p>
            <a:pPr marL="0" indent="0">
              <a:buNone/>
            </a:pPr>
            <a:r>
              <a:rPr lang="en-CA" dirty="0" err="1"/>
              <a:t>Hashicorp</a:t>
            </a:r>
            <a:r>
              <a:rPr lang="en-CA" dirty="0"/>
              <a:t> Certified: Terraform Associate</a:t>
            </a:r>
          </a:p>
          <a:p>
            <a:pPr marL="0" indent="0">
              <a:buNone/>
            </a:pPr>
            <a:endParaRPr lang="en-CA" dirty="0"/>
          </a:p>
          <a:p>
            <a:pPr marL="0" indent="0">
              <a:buNone/>
            </a:pPr>
            <a:r>
              <a:rPr lang="en-CA" b="1" dirty="0"/>
              <a:t>Tech Stack: </a:t>
            </a:r>
            <a:r>
              <a:rPr lang="en-CA" dirty="0"/>
              <a:t>Google Cloud Platform (</a:t>
            </a:r>
            <a:r>
              <a:rPr lang="en-CA" dirty="0" err="1"/>
              <a:t>BigQuery</a:t>
            </a:r>
            <a:r>
              <a:rPr lang="en-CA" dirty="0"/>
              <a:t>, </a:t>
            </a:r>
            <a:r>
              <a:rPr lang="en-CA" dirty="0" err="1"/>
              <a:t>BigTable</a:t>
            </a:r>
            <a:r>
              <a:rPr lang="en-CA" dirty="0"/>
              <a:t>, </a:t>
            </a:r>
            <a:r>
              <a:rPr lang="en-CA" dirty="0" err="1"/>
              <a:t>Dataproc</a:t>
            </a:r>
            <a:r>
              <a:rPr lang="en-CA" dirty="0"/>
              <a:t>, Cloud Functions, Cloud Run), Hadoop, </a:t>
            </a:r>
            <a:r>
              <a:rPr lang="en-CA" dirty="0" err="1"/>
              <a:t>PySpark</a:t>
            </a:r>
            <a:r>
              <a:rPr lang="en-CA" dirty="0"/>
              <a:t>, ETL Pipelines, Docker, Terraform, Helm Charts, GitLab, Python, </a:t>
            </a:r>
            <a:r>
              <a:rPr lang="en-CA" dirty="0" err="1"/>
              <a:t>FastAPI</a:t>
            </a:r>
            <a:r>
              <a:rPr lang="en-CA" dirty="0"/>
              <a:t>, Node.js v22, JavaScript, TypeScript, React 18, Vue 3</a:t>
            </a:r>
          </a:p>
          <a:p>
            <a:pPr marL="0" indent="0">
              <a:buNone/>
            </a:pPr>
            <a:endParaRPr lang="en-CA" dirty="0"/>
          </a:p>
        </p:txBody>
      </p:sp>
    </p:spTree>
    <p:extLst>
      <p:ext uri="{BB962C8B-B14F-4D97-AF65-F5344CB8AC3E}">
        <p14:creationId xmlns:p14="http://schemas.microsoft.com/office/powerpoint/2010/main" val="75040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normAutofit fontScale="90000"/>
          </a:bodyPr>
          <a:lstStyle/>
          <a:p>
            <a:r>
              <a:rPr lang="en-US" dirty="0"/>
              <a:t>Pipeline Example - 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extLst>
              <p:ext uri="{D42A27DB-BD31-4B8C-83A1-F6EECF244321}">
                <p14:modId xmlns:p14="http://schemas.microsoft.com/office/powerpoint/2010/main" val="3713038733"/>
              </p:ext>
            </p:extLst>
          </p:nvPr>
        </p:nvGraphicFramePr>
        <p:xfrm>
          <a:off x="2592925" y="1691786"/>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normAutofit fontScale="90000"/>
          </a:bodyPr>
          <a:lstStyle/>
          <a:p>
            <a:r>
              <a:rPr lang="en-US" dirty="0"/>
              <a:t>Pipeline Example - 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normAutofit/>
          </a:bodyPr>
          <a:lstStyle/>
          <a:p>
            <a:r>
              <a:rPr lang="en-US" dirty="0"/>
              <a:t>Pipeline Example - Data Ingestion - FTP(CSV or YAML) -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a:p>
            <a:endParaRPr lang="en-US" dirty="0"/>
          </a:p>
          <a:p>
            <a:endParaRPr lang="en-US" dirty="0"/>
          </a:p>
          <a:p>
            <a:pPr marL="0" indent="0">
              <a:buNone/>
            </a:pPr>
            <a:r>
              <a:rPr lang="en-US" dirty="0"/>
              <a:t>Show in </a:t>
            </a:r>
            <a:r>
              <a:rPr lang="en-US" dirty="0" err="1"/>
              <a:t>vscode</a:t>
            </a:r>
            <a:endParaRPr lang="en-US" dirty="0"/>
          </a:p>
        </p:txBody>
      </p:sp>
    </p:spTree>
    <p:extLst>
      <p:ext uri="{BB962C8B-B14F-4D97-AF65-F5344CB8AC3E}">
        <p14:creationId xmlns:p14="http://schemas.microsoft.com/office/powerpoint/2010/main" val="1379235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DAG Workflow- 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a:p>
            <a:pPr marL="0" indent="0">
              <a:buNone/>
            </a:pPr>
            <a:r>
              <a:rPr lang="en-US" dirty="0"/>
              <a:t>Show in vs code with how it links with ingestion</a:t>
            </a:r>
          </a:p>
        </p:txBody>
      </p:sp>
    </p:spTree>
    <p:extLst>
      <p:ext uri="{BB962C8B-B14F-4D97-AF65-F5344CB8AC3E}">
        <p14:creationId xmlns:p14="http://schemas.microsoft.com/office/powerpoint/2010/main" val="158084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6984-22FA-5F52-7A74-6E01281E5CF0}"/>
              </a:ext>
            </a:extLst>
          </p:cNvPr>
          <p:cNvSpPr>
            <a:spLocks noGrp="1"/>
          </p:cNvSpPr>
          <p:nvPr>
            <p:ph type="title"/>
          </p:nvPr>
        </p:nvSpPr>
        <p:spPr/>
        <p:txBody>
          <a:bodyPr/>
          <a:lstStyle/>
          <a:p>
            <a:r>
              <a:rPr lang="en-US" dirty="0"/>
              <a:t>Data Normalization</a:t>
            </a:r>
            <a:endParaRPr lang="en-CA" dirty="0"/>
          </a:p>
        </p:txBody>
      </p:sp>
      <p:sp>
        <p:nvSpPr>
          <p:cNvPr id="3" name="Content Placeholder 2">
            <a:extLst>
              <a:ext uri="{FF2B5EF4-FFF2-40B4-BE49-F238E27FC236}">
                <a16:creationId xmlns:a16="http://schemas.microsoft.com/office/drawing/2014/main" id="{A305CF4E-1493-58F7-8E5D-B6254404789A}"/>
              </a:ext>
            </a:extLst>
          </p:cNvPr>
          <p:cNvSpPr>
            <a:spLocks noGrp="1"/>
          </p:cNvSpPr>
          <p:nvPr>
            <p:ph idx="1"/>
          </p:nvPr>
        </p:nvSpPr>
        <p:spPr/>
        <p:txBody>
          <a:bodyPr>
            <a:normAutofit fontScale="32500" lnSpcReduction="20000"/>
          </a:bodyPr>
          <a:lstStyle/>
          <a:p>
            <a:r>
              <a:rPr lang="en-US" dirty="0"/>
              <a:t>Creating tables for list of beverage items, mains and appetizer names to normalize order items to different categories</a:t>
            </a:r>
          </a:p>
          <a:p>
            <a:pPr marL="0" indent="0">
              <a:buNone/>
            </a:pPr>
            <a:r>
              <a:rPr lang="en-CA" dirty="0"/>
              <a:t>SELECT </a:t>
            </a:r>
            <a:r>
              <a:rPr lang="en-CA" dirty="0" err="1"/>
              <a:t>o.order_id</a:t>
            </a:r>
            <a:r>
              <a:rPr lang="en-CA" dirty="0"/>
              <a:t>, </a:t>
            </a:r>
            <a:r>
              <a:rPr lang="en-CA" dirty="0" err="1"/>
              <a:t>b.price</a:t>
            </a:r>
            <a:r>
              <a:rPr lang="en-CA" dirty="0"/>
              <a:t>, (</a:t>
            </a:r>
            <a:r>
              <a:rPr lang="en-CA" dirty="0" err="1"/>
              <a:t>oi.quantity</a:t>
            </a:r>
            <a:r>
              <a:rPr lang="en-CA" dirty="0"/>
              <a:t> * </a:t>
            </a:r>
            <a:r>
              <a:rPr lang="en-CA" dirty="0" err="1"/>
              <a:t>b.price</a:t>
            </a:r>
            <a:r>
              <a:rPr lang="en-CA" dirty="0"/>
              <a:t>) AS total, 'beverage'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beverages b ON </a:t>
            </a:r>
            <a:r>
              <a:rPr lang="en-CA" dirty="0" err="1"/>
              <a:t>oi.beverage_name</a:t>
            </a:r>
            <a:r>
              <a:rPr lang="en-CA" dirty="0"/>
              <a:t> = b.name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m.price</a:t>
            </a:r>
            <a:r>
              <a:rPr lang="en-CA" dirty="0"/>
              <a:t>, (</a:t>
            </a:r>
            <a:r>
              <a:rPr lang="en-CA" dirty="0" err="1"/>
              <a:t>oi.quantity</a:t>
            </a:r>
            <a:r>
              <a:rPr lang="en-CA" dirty="0"/>
              <a:t> * </a:t>
            </a:r>
            <a:r>
              <a:rPr lang="en-CA" dirty="0" err="1"/>
              <a:t>m.price</a:t>
            </a:r>
            <a:r>
              <a:rPr lang="en-CA" dirty="0"/>
              <a:t>) AS total, 'main'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mains m ON </a:t>
            </a:r>
            <a:r>
              <a:rPr lang="en-CA" dirty="0" err="1"/>
              <a:t>oi.main_name</a:t>
            </a:r>
            <a:r>
              <a:rPr lang="en-CA" dirty="0"/>
              <a:t> = m.name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a.price</a:t>
            </a:r>
            <a:r>
              <a:rPr lang="en-CA" dirty="0"/>
              <a:t>, (</a:t>
            </a:r>
            <a:r>
              <a:rPr lang="en-CA" dirty="0" err="1"/>
              <a:t>oi.quantity</a:t>
            </a:r>
            <a:r>
              <a:rPr lang="en-CA" dirty="0"/>
              <a:t> * </a:t>
            </a:r>
            <a:r>
              <a:rPr lang="en-CA" dirty="0" err="1"/>
              <a:t>a.price</a:t>
            </a:r>
            <a:r>
              <a:rPr lang="en-CA" dirty="0"/>
              <a:t>) AS total, 'appetizer'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appetizers a ON </a:t>
            </a:r>
            <a:r>
              <a:rPr lang="en-CA" dirty="0" err="1"/>
              <a:t>oi.appetizer_name</a:t>
            </a:r>
            <a:r>
              <a:rPr lang="en-CA" dirty="0"/>
              <a:t> = a.name;</a:t>
            </a:r>
          </a:p>
        </p:txBody>
      </p:sp>
    </p:spTree>
    <p:extLst>
      <p:ext uri="{BB962C8B-B14F-4D97-AF65-F5344CB8AC3E}">
        <p14:creationId xmlns:p14="http://schemas.microsoft.com/office/powerpoint/2010/main" val="107829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lnSpcReduction="1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Data Normalization</a:t>
            </a:r>
          </a:p>
          <a:p>
            <a:pPr marL="514350" indent="-514350">
              <a:buFont typeface="+mj-lt"/>
              <a:buAutoNum type="arabicPeriod"/>
            </a:pPr>
            <a:r>
              <a:rPr lang="en-US" dirty="0"/>
              <a:t>Failure Scenario</a:t>
            </a:r>
          </a:p>
          <a:p>
            <a:pPr marL="514350" indent="-514350">
              <a:buFont typeface="+mj-lt"/>
              <a:buAutoNum type="arabicPeriod"/>
            </a:pPr>
            <a:r>
              <a:rPr lang="en-US" dirty="0"/>
              <a:t>AI Integration</a:t>
            </a:r>
          </a:p>
        </p:txBody>
      </p:sp>
    </p:spTree>
    <p:extLst>
      <p:ext uri="{BB962C8B-B14F-4D97-AF65-F5344CB8AC3E}">
        <p14:creationId xmlns:p14="http://schemas.microsoft.com/office/powerpoint/2010/main" val="193655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a:t>Exploratory Analysis for BI Revenue</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dirty="0"/>
                        <a:t>Recommended Scenarios</a:t>
                      </a:r>
                      <a:endParaRPr lang="en-CA" sz="800" dirty="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a:t>Exploratory Analysis for BI Revenue</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a:t>Exploratory Analysis for BI Revenue Dashboard</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3"/>
          <a:stretch>
            <a:fillRect/>
          </a:stretch>
        </p:blipFill>
        <p:spPr>
          <a:xfrm>
            <a:off x="4197311" y="2133600"/>
            <a:ext cx="5699203" cy="3778250"/>
          </a:xfrm>
          <a:prstGeom prst="rect">
            <a:avLst/>
          </a:prstGeom>
        </p:spPr>
      </p:pic>
      <p:sp>
        <p:nvSpPr>
          <p:cNvPr id="4" name="TextBox 3">
            <a:extLst>
              <a:ext uri="{FF2B5EF4-FFF2-40B4-BE49-F238E27FC236}">
                <a16:creationId xmlns:a16="http://schemas.microsoft.com/office/drawing/2014/main" id="{BD84B306-6674-373D-A0D3-F9E621F9BB96}"/>
              </a:ext>
            </a:extLst>
          </p:cNvPr>
          <p:cNvSpPr txBox="1"/>
          <p:nvPr/>
        </p:nvSpPr>
        <p:spPr>
          <a:xfrm>
            <a:off x="2672862" y="6049224"/>
            <a:ext cx="6100262" cy="369332"/>
          </a:xfrm>
          <a:prstGeom prst="rect">
            <a:avLst/>
          </a:prstGeom>
          <a:noFill/>
        </p:spPr>
        <p:txBody>
          <a:bodyPr wrap="square">
            <a:spAutoFit/>
          </a:bodyPr>
          <a:lstStyle/>
          <a:p>
            <a:r>
              <a:rPr lang="en-US" dirty="0"/>
              <a:t>SQL shown in vs code</a:t>
            </a:r>
            <a:endParaRPr lang="en-CA" dirty="0"/>
          </a:p>
        </p:txBody>
      </p:sp>
    </p:spTree>
    <p:extLst>
      <p:ext uri="{BB962C8B-B14F-4D97-AF65-F5344CB8AC3E}">
        <p14:creationId xmlns:p14="http://schemas.microsoft.com/office/powerpoint/2010/main" val="631597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(for this case study assuming 2 years max)</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85000" lnSpcReduction="20000"/>
          </a:bodyPr>
          <a:lstStyle/>
          <a:p>
            <a:r>
              <a:rPr lang="en-US" dirty="0"/>
              <a:t>working with couriers to develop data contracts</a:t>
            </a:r>
          </a:p>
          <a:p>
            <a:r>
              <a:rPr lang="en-US" dirty="0"/>
              <a:t>Service Level Agreement(SLA)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1157</TotalTime>
  <Words>4454</Words>
  <Application>Microsoft Office PowerPoint</Application>
  <PresentationFormat>Widescreen</PresentationFormat>
  <Paragraphs>627</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Courier New</vt:lpstr>
      <vt:lpstr>Wingdings 3</vt:lpstr>
      <vt:lpstr>Wisp</vt:lpstr>
      <vt:lpstr>InsightEats Case Study </vt:lpstr>
      <vt:lpstr>About Me</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Pipeline Example - Data Ingestion </vt:lpstr>
      <vt:lpstr>Pipeline Example - Data Ingestion - REST API (JSON Format input)  </vt:lpstr>
      <vt:lpstr>Pipeline Example - Data Ingestion - REST API (JSON Format input)  </vt:lpstr>
      <vt:lpstr>Pipeline Example - Data Ingestion - Kafka </vt:lpstr>
      <vt:lpstr>Pipeline Example - Data Ingestion - Kafka </vt:lpstr>
      <vt:lpstr>Pipeline Example - Data Ingestion - FTP (CSV or YAML) </vt:lpstr>
      <vt:lpstr>Pipeline Example - Data Ingestion - FTP(CSV or YAML) </vt:lpstr>
      <vt:lpstr>Pipeline Example - Data Ingestion - FTP(CSV or YAML) - pseudocode</vt:lpstr>
      <vt:lpstr>DAG Workflow- Data transformation pseudocode</vt:lpstr>
      <vt:lpstr>Data Normalization</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Exploratory Analysis for BI Revenue</vt:lpstr>
      <vt:lpstr>Exploratory Analysis for BI Revenue</vt:lpstr>
      <vt:lpstr>Exploratory Analysis for BI Revenue Dashboard</vt:lpstr>
      <vt:lpstr>AI Integration</vt:lpstr>
      <vt:lpstr>AI Integration - Steps</vt:lpstr>
      <vt:lpstr>AI Integration - Steps</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23</cp:revision>
  <dcterms:created xsi:type="dcterms:W3CDTF">2025-10-26T19:31:48Z</dcterms:created>
  <dcterms:modified xsi:type="dcterms:W3CDTF">2025-10-28T02:06:35Z</dcterms:modified>
</cp:coreProperties>
</file>