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540000" y="126000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540000" y="332748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54000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66744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54000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62388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70776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54000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62388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70776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 name="PlaceHolder 2"/>
          <p:cNvSpPr>
            <a:spLocks noGrp="1"/>
          </p:cNvSpPr>
          <p:nvPr>
            <p:ph type="subTitle"/>
          </p:nvPr>
        </p:nvSpPr>
        <p:spPr>
          <a:xfrm>
            <a:off x="540000" y="276480"/>
            <a:ext cx="248040" cy="5925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 name="PlaceHolder 2"/>
          <p:cNvSpPr>
            <a:spLocks noGrp="1"/>
          </p:cNvSpPr>
          <p:nvPr>
            <p:ph/>
          </p:nvPr>
        </p:nvSpPr>
        <p:spPr>
          <a:xfrm>
            <a:off x="540000" y="1260000"/>
            <a:ext cx="24804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54000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51" name="PlaceHolder 3"/>
          <p:cNvSpPr>
            <a:spLocks noGrp="1"/>
          </p:cNvSpPr>
          <p:nvPr>
            <p:ph/>
          </p:nvPr>
        </p:nvSpPr>
        <p:spPr>
          <a:xfrm>
            <a:off x="66744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40000" y="180000"/>
            <a:ext cx="8278200" cy="2913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66744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57" name="PlaceHolder 4"/>
          <p:cNvSpPr>
            <a:spLocks noGrp="1"/>
          </p:cNvSpPr>
          <p:nvPr>
            <p:ph/>
          </p:nvPr>
        </p:nvSpPr>
        <p:spPr>
          <a:xfrm>
            <a:off x="54000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540000" y="276480"/>
            <a:ext cx="248040" cy="5925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54000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66744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540000" y="332748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540000" y="126000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540000" y="332748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2" name="PlaceHolder 4"/>
          <p:cNvSpPr>
            <a:spLocks noGrp="1"/>
          </p:cNvSpPr>
          <p:nvPr>
            <p:ph/>
          </p:nvPr>
        </p:nvSpPr>
        <p:spPr>
          <a:xfrm>
            <a:off x="54000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3" name="PlaceHolder 5"/>
          <p:cNvSpPr>
            <a:spLocks noGrp="1"/>
          </p:cNvSpPr>
          <p:nvPr>
            <p:ph/>
          </p:nvPr>
        </p:nvSpPr>
        <p:spPr>
          <a:xfrm>
            <a:off x="66744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54000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62388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7" name="PlaceHolder 4"/>
          <p:cNvSpPr>
            <a:spLocks noGrp="1"/>
          </p:cNvSpPr>
          <p:nvPr>
            <p:ph/>
          </p:nvPr>
        </p:nvSpPr>
        <p:spPr>
          <a:xfrm>
            <a:off x="707760" y="126000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8" name="PlaceHolder 5"/>
          <p:cNvSpPr>
            <a:spLocks noGrp="1"/>
          </p:cNvSpPr>
          <p:nvPr>
            <p:ph/>
          </p:nvPr>
        </p:nvSpPr>
        <p:spPr>
          <a:xfrm>
            <a:off x="54000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79" name="PlaceHolder 6"/>
          <p:cNvSpPr>
            <a:spLocks noGrp="1"/>
          </p:cNvSpPr>
          <p:nvPr>
            <p:ph/>
          </p:nvPr>
        </p:nvSpPr>
        <p:spPr>
          <a:xfrm>
            <a:off x="62388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80" name="PlaceHolder 7"/>
          <p:cNvSpPr>
            <a:spLocks noGrp="1"/>
          </p:cNvSpPr>
          <p:nvPr>
            <p:ph/>
          </p:nvPr>
        </p:nvSpPr>
        <p:spPr>
          <a:xfrm>
            <a:off x="707760" y="3327480"/>
            <a:ext cx="795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40000" y="1260000"/>
            <a:ext cx="24804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4000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66744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40000" y="180000"/>
            <a:ext cx="8278200" cy="2913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66744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54000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540000" y="1260000"/>
            <a:ext cx="120960" cy="3958200"/>
          </a:xfrm>
          <a:prstGeom prst="rect">
            <a:avLst/>
          </a:prstGeom>
          <a:noFill/>
          <a:ln w="0">
            <a:noFill/>
          </a:ln>
        </p:spPr>
        <p:txBody>
          <a:bodyPr lIns="0" rIns="0" tIns="0" bIns="0" anchor="t">
            <a:normAutofit fontScale="51000"/>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67440" y="332748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54000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67440" y="1260000"/>
            <a:ext cx="120960" cy="1887840"/>
          </a:xfrm>
          <a:prstGeom prst="rect">
            <a:avLst/>
          </a:prstGeom>
          <a:noFill/>
          <a:ln w="0">
            <a:noFill/>
          </a:ln>
        </p:spPr>
        <p:txBody>
          <a:bodyPr lIns="0" rIns="0" tIns="0" bIns="0" anchor="t">
            <a:normAutofit fontScale="24000"/>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540000" y="3327480"/>
            <a:ext cx="248040" cy="1887840"/>
          </a:xfrm>
          <a:prstGeom prst="rect">
            <a:avLst/>
          </a:prstGeom>
          <a:noFill/>
          <a:ln w="0">
            <a:noFill/>
          </a:ln>
        </p:spPr>
        <p:txBody>
          <a:bodyPr lIns="0" rIns="0" tIns="0" bIns="0" anchor="t">
            <a:normAutofit fontScale="33000"/>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000" y="1440000"/>
            <a:ext cx="9120600" cy="1438200"/>
          </a:xfrm>
          <a:prstGeom prst="rect">
            <a:avLst/>
          </a:prstGeom>
          <a:ln w="25200">
            <a:noFill/>
          </a:ln>
        </p:spPr>
      </p:pic>
      <p:sp>
        <p:nvSpPr>
          <p:cNvPr id="1"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8640"/>
            <a:ext cx="10078200" cy="905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40" name="" descr=""/>
          <p:cNvPicPr/>
          <p:nvPr/>
        </p:nvPicPr>
        <p:blipFill>
          <a:blip r:embed="rId2"/>
          <a:stretch/>
        </p:blipFill>
        <p:spPr>
          <a:xfrm>
            <a:off x="8820000" y="90000"/>
            <a:ext cx="754200" cy="718200"/>
          </a:xfrm>
          <a:prstGeom prst="rect">
            <a:avLst/>
          </a:prstGeom>
          <a:ln w="25200">
            <a:noFill/>
          </a:ln>
        </p:spPr>
      </p:pic>
      <p:pic>
        <p:nvPicPr>
          <p:cNvPr id="41" name="" descr=""/>
          <p:cNvPicPr/>
          <p:nvPr/>
        </p:nvPicPr>
        <p:blipFill>
          <a:blip r:embed="rId3"/>
          <a:stretch/>
        </p:blipFill>
        <p:spPr>
          <a:xfrm>
            <a:off x="180000" y="5220000"/>
            <a:ext cx="9718200" cy="178200"/>
          </a:xfrm>
          <a:prstGeom prst="rect">
            <a:avLst/>
          </a:prstGeom>
          <a:ln w="25200">
            <a:noFill/>
          </a:ln>
        </p:spPr>
      </p:pic>
      <p:sp>
        <p:nvSpPr>
          <p:cNvPr id="4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2"/>
          <p:cNvSpPr>
            <a:spLocks noGrp="1"/>
          </p:cNvSpPr>
          <p:nvPr>
            <p:ph type="body"/>
          </p:nvPr>
        </p:nvSpPr>
        <p:spPr>
          <a:xfrm>
            <a:off x="540000" y="1260000"/>
            <a:ext cx="248040" cy="3958200"/>
          </a:xfrm>
          <a:prstGeom prst="rect">
            <a:avLst/>
          </a:prstGeom>
          <a:noFill/>
          <a:ln w="0">
            <a:noFill/>
          </a:ln>
        </p:spPr>
        <p:txBody>
          <a:bodyPr lIns="0" rIns="0" tIns="0" bIns="0" anchor="t">
            <a:normAutofit fontScale="15000"/>
          </a:bodyPr>
          <a:p>
            <a:pPr marL="64800" indent="-486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129600" indent="-486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94400" indent="-432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259200" indent="-324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324000" indent="-324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388800" indent="-324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453600" indent="-324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3"/>
          <p:cNvSpPr>
            <a:spLocks noGrp="1"/>
          </p:cNvSpPr>
          <p:nvPr>
            <p:ph type="body"/>
          </p:nvPr>
        </p:nvSpPr>
        <p:spPr>
          <a:xfrm>
            <a:off x="801360" y="1260000"/>
            <a:ext cx="248040" cy="3958200"/>
          </a:xfrm>
          <a:prstGeom prst="rect">
            <a:avLst/>
          </a:prstGeom>
          <a:noFill/>
          <a:ln w="0">
            <a:noFill/>
          </a:ln>
        </p:spPr>
        <p:txBody>
          <a:bodyPr lIns="0" rIns="0" tIns="0" bIns="0" anchor="t">
            <a:normAutofit fontScale="15000"/>
          </a:bodyPr>
          <a:p>
            <a:pPr marL="64800" indent="-486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129600" indent="-486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94400" indent="-432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259200" indent="-324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324000" indent="-324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388800" indent="-324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453600" indent="-324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40000" y="1620000"/>
            <a:ext cx="7558200" cy="98820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8000"/>
                </a:solidFill>
                <a:highlight>
                  <a:srgbClr val="ffffff"/>
                </a:highlight>
                <a:latin typeface="Arial"/>
              </a:rPr>
              <a:t>LiRo Machine-Learning Romanian NLP Hackathon</a:t>
            </a:r>
            <a:endParaRPr b="0" lang="en-US" sz="3300" spc="-1" strike="noStrike">
              <a:solidFill>
                <a:srgbClr val="000000"/>
              </a:solidFill>
              <a:latin typeface="Arial"/>
            </a:endParaRPr>
          </a:p>
        </p:txBody>
      </p:sp>
      <p:sp>
        <p:nvSpPr>
          <p:cNvPr id="82" name=""/>
          <p:cNvSpPr/>
          <p:nvPr/>
        </p:nvSpPr>
        <p:spPr>
          <a:xfrm>
            <a:off x="2743200" y="2971800"/>
            <a:ext cx="5256000" cy="1112400"/>
          </a:xfrm>
          <a:prstGeom prst="rect">
            <a:avLst/>
          </a:prstGeom>
          <a:noFill/>
          <a:ln w="2520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Presentation by AYAYA:</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Constantin Gabriel-Adrian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Sociu Daniel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spcBef>
                <a:spcPts val="1057"/>
              </a:spcBef>
              <a:buNone/>
              <a:tabLst>
                <a:tab algn="l" pos="0"/>
              </a:tabLst>
            </a:pPr>
            <a:r>
              <a:rPr b="0" lang="en-US" sz="2700" spc="-1" strike="noStrike">
                <a:solidFill>
                  <a:srgbClr val="ff6600"/>
                </a:solidFill>
                <a:latin typeface="Arial"/>
              </a:rPr>
              <a:t>Training via Feature extraction</a:t>
            </a:r>
            <a:endParaRPr b="0" lang="en-US" sz="2700" spc="-1" strike="noStrike">
              <a:solidFill>
                <a:srgbClr val="000000"/>
              </a:solidFill>
              <a:latin typeface="Arial"/>
            </a:endParaRPr>
          </a:p>
        </p:txBody>
      </p:sp>
      <p:sp>
        <p:nvSpPr>
          <p:cNvPr id="104" name="PlaceHolder 2"/>
          <p:cNvSpPr>
            <a:spLocks noGrp="1"/>
          </p:cNvSpPr>
          <p:nvPr>
            <p:ph/>
          </p:nvPr>
        </p:nvSpPr>
        <p:spPr>
          <a:xfrm>
            <a:off x="532800" y="1095120"/>
            <a:ext cx="9288000" cy="395820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Given the fact that the aforementioned model was trained on an entirely different task &amp; dataset, we had to faind a way to adapt it to out challenge.</a:t>
            </a:r>
            <a:endParaRPr b="0" lang="en-US" sz="2200" spc="-1" strike="noStrike">
              <a:solidFill>
                <a:srgbClr val="000000"/>
              </a:solidFill>
              <a:latin typeface="Arial"/>
            </a:endParaRPr>
          </a:p>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Thus, in the literature there are 2 main approaches:</a:t>
            </a:r>
            <a:endParaRPr b="0" lang="en-US" sz="22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000" spc="-1" strike="noStrike">
                <a:solidFill>
                  <a:srgbClr val="000000"/>
                </a:solidFill>
                <a:latin typeface="Arial"/>
              </a:rPr>
              <a:t>Continue model training using the pretrained weights as the starting point</a:t>
            </a:r>
            <a:endParaRPr b="0" lang="en-US" sz="20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000" spc="-1" strike="noStrike">
                <a:solidFill>
                  <a:srgbClr val="000000"/>
                </a:solidFill>
                <a:latin typeface="Arial"/>
              </a:rPr>
              <a:t>Feature Extraction – freeze embedding layers in order to preserve model’s capacity to represent feature’s data in latent space</a:t>
            </a:r>
            <a:endParaRPr b="0" lang="en-US" sz="2000" spc="-1" strike="noStrike">
              <a:solidFill>
                <a:srgbClr val="000000"/>
              </a:solidFill>
              <a:latin typeface="Arial"/>
            </a:endParaRPr>
          </a:p>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We explored the option of retraining some layers (mainly classifier layers) of the model in order to fine-tune our soultion.</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marL="432000" indent="0" algn="ctr">
              <a:lnSpc>
                <a:spcPct val="100000"/>
              </a:lnSpc>
              <a:spcBef>
                <a:spcPts val="1057"/>
              </a:spcBef>
              <a:buNone/>
              <a:tabLst>
                <a:tab algn="l" pos="0"/>
              </a:tabLst>
            </a:pPr>
            <a:r>
              <a:rPr b="0" lang="en-US" sz="2700" spc="-1" strike="noStrike">
                <a:solidFill>
                  <a:srgbClr val="ff6600"/>
                </a:solidFill>
                <a:latin typeface="Arial"/>
              </a:rPr>
              <a:t>Final results</a:t>
            </a:r>
            <a:endParaRPr b="0" lang="en-US" sz="2700" spc="-1" strike="noStrike">
              <a:solidFill>
                <a:srgbClr val="000000"/>
              </a:solidFill>
              <a:latin typeface="Arial"/>
            </a:endParaRPr>
          </a:p>
        </p:txBody>
      </p:sp>
      <p:pic>
        <p:nvPicPr>
          <p:cNvPr id="106" name="" descr=""/>
          <p:cNvPicPr/>
          <p:nvPr/>
        </p:nvPicPr>
        <p:blipFill>
          <a:blip r:embed="rId1"/>
          <a:stretch/>
        </p:blipFill>
        <p:spPr>
          <a:xfrm>
            <a:off x="1415880" y="1730520"/>
            <a:ext cx="7264800" cy="2212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marL="432000" indent="0" algn="ctr">
              <a:lnSpc>
                <a:spcPct val="100000"/>
              </a:lnSpc>
              <a:spcBef>
                <a:spcPts val="1057"/>
              </a:spcBef>
              <a:buNone/>
              <a:tabLst>
                <a:tab algn="l" pos="0"/>
              </a:tabLst>
            </a:pPr>
            <a:r>
              <a:rPr b="0" lang="en-US" sz="2700" spc="-1" strike="noStrike">
                <a:solidFill>
                  <a:srgbClr val="ff6600"/>
                </a:solidFill>
                <a:latin typeface="Arial"/>
              </a:rPr>
              <a:t>Accuracy and loss</a:t>
            </a:r>
            <a:endParaRPr b="0" lang="en-US" sz="2700" spc="-1" strike="noStrike">
              <a:solidFill>
                <a:srgbClr val="000000"/>
              </a:solidFill>
              <a:latin typeface="Arial"/>
            </a:endParaRPr>
          </a:p>
        </p:txBody>
      </p:sp>
      <p:pic>
        <p:nvPicPr>
          <p:cNvPr id="108" name="" descr=""/>
          <p:cNvPicPr/>
          <p:nvPr/>
        </p:nvPicPr>
        <p:blipFill>
          <a:blip r:embed="rId1"/>
          <a:stretch/>
        </p:blipFill>
        <p:spPr>
          <a:xfrm>
            <a:off x="300600" y="1447920"/>
            <a:ext cx="4343040" cy="2895120"/>
          </a:xfrm>
          <a:prstGeom prst="rect">
            <a:avLst/>
          </a:prstGeom>
          <a:ln w="0">
            <a:noFill/>
          </a:ln>
        </p:spPr>
      </p:pic>
      <p:pic>
        <p:nvPicPr>
          <p:cNvPr id="109" name="" descr=""/>
          <p:cNvPicPr/>
          <p:nvPr/>
        </p:nvPicPr>
        <p:blipFill>
          <a:blip r:embed="rId2"/>
          <a:stretch/>
        </p:blipFill>
        <p:spPr>
          <a:xfrm>
            <a:off x="4872600" y="1371600"/>
            <a:ext cx="4572360" cy="3048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40000" y="0"/>
            <a:ext cx="8278200" cy="628200"/>
          </a:xfrm>
          <a:prstGeom prst="rect">
            <a:avLst/>
          </a:prstGeom>
          <a:noFill/>
          <a:ln w="0">
            <a:noFill/>
          </a:ln>
        </p:spPr>
        <p:txBody>
          <a:bodyPr lIns="0" rIns="0" tIns="0" bIns="0" anchor="ctr">
            <a:noAutofit/>
          </a:bodyPr>
          <a:p>
            <a:pPr indent="0" algn="ctr">
              <a:lnSpc>
                <a:spcPct val="100000"/>
              </a:lnSpc>
              <a:spcBef>
                <a:spcPts val="1057"/>
              </a:spcBef>
              <a:buNone/>
              <a:tabLst>
                <a:tab algn="l" pos="0"/>
              </a:tabLst>
            </a:pPr>
            <a:r>
              <a:rPr b="0" lang="en-US" sz="2700" spc="-1" strike="noStrike">
                <a:solidFill>
                  <a:srgbClr val="ff6600"/>
                </a:solidFill>
                <a:latin typeface="Arial"/>
              </a:rPr>
              <a:t>Confusion matrix</a:t>
            </a:r>
            <a:endParaRPr b="0" lang="en-US" sz="2700" spc="-1" strike="noStrike">
              <a:solidFill>
                <a:srgbClr val="000000"/>
              </a:solidFill>
              <a:latin typeface="Arial"/>
            </a:endParaRPr>
          </a:p>
        </p:txBody>
      </p:sp>
      <p:pic>
        <p:nvPicPr>
          <p:cNvPr id="111" name="" descr=""/>
          <p:cNvPicPr/>
          <p:nvPr/>
        </p:nvPicPr>
        <p:blipFill>
          <a:blip r:embed="rId1"/>
          <a:stretch/>
        </p:blipFill>
        <p:spPr>
          <a:xfrm>
            <a:off x="2057400" y="494640"/>
            <a:ext cx="5767560" cy="4762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64000" y="21132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Thank you !</a:t>
            </a:r>
            <a:endParaRPr b="0" lang="en-US"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Task description</a:t>
            </a:r>
            <a:endParaRPr b="0" lang="en-US" sz="2700" spc="-1" strike="noStrike">
              <a:solidFill>
                <a:srgbClr val="000000"/>
              </a:solidFill>
              <a:latin typeface="Arial"/>
            </a:endParaRPr>
          </a:p>
        </p:txBody>
      </p:sp>
      <p:sp>
        <p:nvSpPr>
          <p:cNvPr id="84" name="PlaceHolder 2"/>
          <p:cNvSpPr>
            <a:spLocks noGrp="1"/>
          </p:cNvSpPr>
          <p:nvPr>
            <p:ph/>
          </p:nvPr>
        </p:nvSpPr>
        <p:spPr>
          <a:xfrm>
            <a:off x="540000" y="1260000"/>
            <a:ext cx="9059400" cy="395820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There were multiple tasks to choose from at this hackathon:</a:t>
            </a:r>
            <a:endParaRPr b="0" lang="en-US" sz="22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1800" spc="-1" strike="noStrike">
                <a:solidFill>
                  <a:srgbClr val="000000"/>
                </a:solidFill>
                <a:latin typeface="Arial"/>
              </a:rPr>
              <a:t>Named Entity Recognition</a:t>
            </a:r>
            <a:endParaRPr b="0" lang="en-US" sz="18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1800" spc="-1" strike="noStrike">
                <a:solidFill>
                  <a:srgbClr val="000000"/>
                </a:solidFill>
                <a:latin typeface="Arial"/>
              </a:rPr>
              <a:t>Emotion Detection from Tweets</a:t>
            </a:r>
            <a:endParaRPr b="0" lang="en-US" sz="18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1800" spc="-1" strike="noStrike">
                <a:solidFill>
                  <a:srgbClr val="000000"/>
                </a:solidFill>
                <a:latin typeface="Arial"/>
              </a:rPr>
              <a:t>Semantic Text Similarity</a:t>
            </a:r>
            <a:endParaRPr b="0" lang="en-US" sz="18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1800" spc="-1" strike="noStrike">
                <a:solidFill>
                  <a:srgbClr val="000000"/>
                </a:solidFill>
                <a:latin typeface="Arial"/>
              </a:rPr>
              <a:t>Sentence Segmentation</a:t>
            </a:r>
            <a:endParaRPr b="0" lang="en-US" sz="18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1800" spc="-1" strike="noStrike">
                <a:solidFill>
                  <a:srgbClr val="000000"/>
                </a:solidFill>
                <a:latin typeface="Arial"/>
              </a:rPr>
              <a:t>Diacritic Restoration</a:t>
            </a:r>
            <a:endParaRPr b="0" lang="en-US" sz="1800" spc="-1" strike="noStrike">
              <a:solidFill>
                <a:srgbClr val="000000"/>
              </a:solidFill>
              <a:latin typeface="Arial"/>
            </a:endParaRPr>
          </a:p>
          <a:p>
            <a:pPr marL="432000" indent="-324000">
              <a:lnSpc>
                <a:spcPct val="100000"/>
              </a:lnSpc>
              <a:spcBef>
                <a:spcPts val="1417"/>
              </a:spcBef>
              <a:buClr>
                <a:srgbClr val="ff6600"/>
              </a:buClr>
              <a:buSzPct val="45000"/>
              <a:buFont typeface="Wingdings" charset="2"/>
              <a:buChar char=""/>
            </a:pPr>
            <a:r>
              <a:rPr b="0" lang="en-US" sz="2200" spc="-1" strike="noStrike">
                <a:solidFill>
                  <a:srgbClr val="000000"/>
                </a:solidFill>
                <a:latin typeface="Arial"/>
              </a:rPr>
              <a:t>We chose task 1 - NER as our task and began the exploration of the dataset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Dataset exploration</a:t>
            </a:r>
            <a:endParaRPr b="0" lang="en-US" sz="2700" spc="-1" strike="noStrike">
              <a:solidFill>
                <a:srgbClr val="000000"/>
              </a:solidFill>
              <a:latin typeface="Arial"/>
            </a:endParaRPr>
          </a:p>
        </p:txBody>
      </p:sp>
      <p:sp>
        <p:nvSpPr>
          <p:cNvPr id="86" name="PlaceHolder 2"/>
          <p:cNvSpPr>
            <a:spLocks noGrp="1"/>
          </p:cNvSpPr>
          <p:nvPr>
            <p:ph/>
          </p:nvPr>
        </p:nvSpPr>
        <p:spPr>
          <a:xfrm>
            <a:off x="540000" y="1260000"/>
            <a:ext cx="9059400" cy="3958200"/>
          </a:xfrm>
          <a:prstGeom prst="rect">
            <a:avLst/>
          </a:prstGeom>
          <a:noFill/>
          <a:ln w="0">
            <a:noFill/>
          </a:ln>
        </p:spPr>
        <p:txBody>
          <a:bodyPr lIns="0" rIns="0" tIns="0" bIns="0" anchor="t">
            <a:normAutofit fontScale="99000"/>
          </a:bodyPr>
          <a:p>
            <a:pPr marL="427680" indent="-32076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The dataset that we had to use for this task was RONECv2. It contains sentences tat are splitted into tokens (usually words on punctuation symbols). Each of these tokens can be part of a certain class represented in BIO2 format (B-class, I-class, O class). The classes that we hat to work it were:</a:t>
            </a:r>
            <a:endParaRPr b="0" lang="en-US" sz="2200" spc="-1" strike="noStrike">
              <a:solidFill>
                <a:srgbClr val="000000"/>
              </a:solidFill>
              <a:latin typeface="Arial"/>
            </a:endParaRPr>
          </a:p>
          <a:p>
            <a:pPr marL="427680" indent="0">
              <a:lnSpc>
                <a:spcPct val="100000"/>
              </a:lnSpc>
              <a:spcBef>
                <a:spcPts val="1057"/>
              </a:spcBef>
              <a:buNone/>
              <a:tabLst>
                <a:tab algn="l" pos="0"/>
              </a:tabLst>
            </a:pPr>
            <a:endParaRPr b="0" lang="en-US" sz="2400" spc="-1" strike="noStrike">
              <a:solidFill>
                <a:srgbClr val="000000"/>
              </a:solidFill>
              <a:latin typeface="Arial"/>
            </a:endParaRPr>
          </a:p>
          <a:p>
            <a:pPr marL="427680" indent="0">
              <a:lnSpc>
                <a:spcPct val="100000"/>
              </a:lnSpc>
              <a:spcBef>
                <a:spcPts val="1057"/>
              </a:spcBef>
              <a:buNone/>
              <a:tabLst>
                <a:tab algn="l" pos="0"/>
              </a:tabLst>
            </a:pPr>
            <a:endParaRPr b="0" lang="en-US" sz="2400" spc="-1" strike="noStrike">
              <a:solidFill>
                <a:srgbClr val="000000"/>
              </a:solidFill>
              <a:latin typeface="Arial"/>
            </a:endParaRPr>
          </a:p>
          <a:p>
            <a:pPr marL="427680" indent="0">
              <a:lnSpc>
                <a:spcPct val="100000"/>
              </a:lnSpc>
              <a:spcBef>
                <a:spcPts val="1057"/>
              </a:spcBef>
              <a:buNone/>
              <a:tabLst>
                <a:tab algn="l" pos="0"/>
              </a:tabLst>
            </a:pPr>
            <a:endParaRPr b="0" lang="en-US" sz="2400" spc="-1" strike="noStrike">
              <a:solidFill>
                <a:srgbClr val="000000"/>
              </a:solidFill>
              <a:latin typeface="Arial"/>
            </a:endParaRPr>
          </a:p>
          <a:p>
            <a:pPr marL="427680" indent="-320760">
              <a:lnSpc>
                <a:spcPct val="100000"/>
              </a:lnSpc>
              <a:spcBef>
                <a:spcPts val="1057"/>
              </a:spcBef>
              <a:buClr>
                <a:srgbClr val="ff6600"/>
              </a:buClr>
              <a:buSzPct val="45000"/>
              <a:buFont typeface="Wingdings" charset="2"/>
              <a:buChar char=""/>
              <a:tabLst>
                <a:tab algn="l" pos="0"/>
              </a:tabLst>
            </a:pPr>
            <a:r>
              <a:rPr b="0" lang="en-US" sz="2200" spc="-1" strike="noStrike">
                <a:solidFill>
                  <a:srgbClr val="000000"/>
                </a:solidFill>
                <a:latin typeface="Arial"/>
              </a:rPr>
              <a:t>Thus, taking into consideration the BIO2 format, the model must predict 31 classes.</a:t>
            </a:r>
            <a:r>
              <a:rPr b="0" lang="en-US" sz="2000" spc="-1" strike="noStrike">
                <a:solidFill>
                  <a:srgbClr val="000000"/>
                </a:solidFill>
                <a:latin typeface="Arial"/>
              </a:rPr>
              <a:t> </a:t>
            </a:r>
            <a:endParaRPr b="0" lang="en-US" sz="2000" spc="-1" strike="noStrike">
              <a:solidFill>
                <a:srgbClr val="000000"/>
              </a:solidFill>
              <a:latin typeface="Arial"/>
            </a:endParaRPr>
          </a:p>
        </p:txBody>
      </p:sp>
      <p:graphicFrame>
        <p:nvGraphicFramePr>
          <p:cNvPr id="87" name=""/>
          <p:cNvGraphicFramePr/>
          <p:nvPr/>
        </p:nvGraphicFramePr>
        <p:xfrm>
          <a:off x="2799720" y="2939760"/>
          <a:ext cx="4258440" cy="1373040"/>
        </p:xfrm>
        <a:graphic>
          <a:graphicData uri="http://schemas.openxmlformats.org/drawingml/2006/table">
            <a:tbl>
              <a:tblPr/>
              <a:tblGrid>
                <a:gridCol w="1419480"/>
                <a:gridCol w="1419480"/>
                <a:gridCol w="1419840"/>
              </a:tblGrid>
              <a:tr h="191520">
                <a:tc>
                  <a:txBody>
                    <a:bodyPr lIns="90000" rIns="90000" anchor="t">
                      <a:noAutofit/>
                    </a:bodyPr>
                    <a:p>
                      <a:pPr>
                        <a:lnSpc>
                          <a:spcPct val="100000"/>
                        </a:lnSpc>
                      </a:pPr>
                      <a:r>
                        <a:rPr b="0" lang="en-US" sz="1000" spc="-1" strike="noStrike">
                          <a:solidFill>
                            <a:srgbClr val="000000"/>
                          </a:solidFill>
                          <a:latin typeface="Arial"/>
                        </a:rPr>
                        <a:t>PERSON</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US" sz="1000" spc="-1" strike="noStrike">
                          <a:solidFill>
                            <a:srgbClr val="000000"/>
                          </a:solidFill>
                          <a:latin typeface="Arial"/>
                        </a:rPr>
                        <a:t>GPE</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US" sz="1000" spc="-1" strike="noStrike">
                          <a:solidFill>
                            <a:srgbClr val="000000"/>
                          </a:solidFill>
                          <a:latin typeface="Arial"/>
                        </a:rPr>
                        <a:t>LOC</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71440">
                <a:tc>
                  <a:txBody>
                    <a:bodyPr lIns="90000" rIns="90000" anchor="t">
                      <a:noAutofit/>
                    </a:bodyPr>
                    <a:p>
                      <a:pPr>
                        <a:lnSpc>
                          <a:spcPct val="100000"/>
                        </a:lnSpc>
                      </a:pPr>
                      <a:r>
                        <a:rPr b="0" lang="en-US" sz="1000" spc="-1" strike="noStrike">
                          <a:solidFill>
                            <a:srgbClr val="000000"/>
                          </a:solidFill>
                          <a:latin typeface="Arial"/>
                        </a:rPr>
                        <a:t>ORG</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US" sz="1000" spc="-1" strike="noStrike">
                          <a:solidFill>
                            <a:srgbClr val="000000"/>
                          </a:solidFill>
                          <a:latin typeface="Arial"/>
                        </a:rPr>
                        <a:t>LANGUAGE</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US" sz="1000" spc="-1" strike="noStrike">
                          <a:solidFill>
                            <a:srgbClr val="000000"/>
                          </a:solidFill>
                          <a:latin typeface="Arial"/>
                        </a:rPr>
                        <a:t>NAT_REL_POL</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nchor="t">
                      <a:noAutofit/>
                    </a:bodyPr>
                    <a:p>
                      <a:pPr>
                        <a:lnSpc>
                          <a:spcPct val="100000"/>
                        </a:lnSpc>
                      </a:pPr>
                      <a:r>
                        <a:rPr b="0" lang="en-US" sz="1000" spc="-1" strike="noStrike">
                          <a:solidFill>
                            <a:srgbClr val="000000"/>
                          </a:solidFill>
                          <a:latin typeface="Arial"/>
                        </a:rPr>
                        <a:t>DATETIME</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000" spc="-1" strike="noStrike">
                          <a:solidFill>
                            <a:srgbClr val="000000"/>
                          </a:solidFill>
                          <a:latin typeface="Arial"/>
                        </a:rPr>
                        <a:t>PERIOD</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000" spc="-1" strike="noStrike">
                          <a:solidFill>
                            <a:srgbClr val="000000"/>
                          </a:solidFill>
                          <a:latin typeface="Arial"/>
                        </a:rPr>
                        <a:t>QUANTITY</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9280">
                <a:tc>
                  <a:txBody>
                    <a:bodyPr lIns="90000" rIns="90000" anchor="t">
                      <a:noAutofit/>
                    </a:bodyPr>
                    <a:p>
                      <a:pPr>
                        <a:lnSpc>
                          <a:spcPct val="100000"/>
                        </a:lnSpc>
                      </a:pPr>
                      <a:r>
                        <a:rPr b="0" lang="en-US" sz="1000" spc="-1" strike="noStrike">
                          <a:solidFill>
                            <a:srgbClr val="000000"/>
                          </a:solidFill>
                          <a:latin typeface="Arial"/>
                        </a:rPr>
                        <a:t>MONEY</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US" sz="1000" spc="-1" strike="noStrike">
                          <a:solidFill>
                            <a:srgbClr val="000000"/>
                          </a:solidFill>
                          <a:latin typeface="Arial"/>
                        </a:rPr>
                        <a:t>NUMERIC</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US" sz="1000" spc="-1" strike="noStrike">
                          <a:solidFill>
                            <a:srgbClr val="000000"/>
                          </a:solidFill>
                          <a:latin typeface="Arial"/>
                        </a:rPr>
                        <a:t>ORDINAL</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6240">
                <a:tc>
                  <a:txBody>
                    <a:bodyPr lIns="90000" rIns="90000" anchor="t">
                      <a:noAutofit/>
                    </a:bodyPr>
                    <a:p>
                      <a:pPr>
                        <a:lnSpc>
                          <a:spcPct val="100000"/>
                        </a:lnSpc>
                      </a:pPr>
                      <a:r>
                        <a:rPr b="0" lang="en-US" sz="1000" spc="-1" strike="noStrike">
                          <a:solidFill>
                            <a:srgbClr val="000000"/>
                          </a:solidFill>
                          <a:latin typeface="Arial"/>
                        </a:rPr>
                        <a:t>FACILITY</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000" spc="-1" strike="noStrike">
                          <a:solidFill>
                            <a:srgbClr val="000000"/>
                          </a:solidFill>
                          <a:latin typeface="Arial"/>
                        </a:rPr>
                        <a:t>WORK_OF_ART</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000" spc="-1" strike="noStrike">
                          <a:solidFill>
                            <a:srgbClr val="000000"/>
                          </a:solidFill>
                          <a:latin typeface="Arial"/>
                        </a:rPr>
                        <a:t>EVENT</a:t>
                      </a:r>
                      <a:endParaRPr b="0" lang="en-US" sz="1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Main approach</a:t>
            </a:r>
            <a:endParaRPr b="0" lang="en-US" sz="2700" spc="-1" strike="noStrike">
              <a:solidFill>
                <a:srgbClr val="000000"/>
              </a:solidFill>
              <a:latin typeface="Arial"/>
            </a:endParaRPr>
          </a:p>
        </p:txBody>
      </p:sp>
      <p:sp>
        <p:nvSpPr>
          <p:cNvPr id="89" name="PlaceHolder 2"/>
          <p:cNvSpPr>
            <a:spLocks noGrp="1"/>
          </p:cNvSpPr>
          <p:nvPr>
            <p:ph/>
          </p:nvPr>
        </p:nvSpPr>
        <p:spPr>
          <a:xfrm>
            <a:off x="540000" y="1260000"/>
            <a:ext cx="9059400" cy="395820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Considering the fact that we have to solve a token classification task into categories we had a few main steps to follow:</a:t>
            </a:r>
            <a:endParaRPr b="0" lang="en-US" sz="22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000" spc="-1" strike="noStrike">
                <a:solidFill>
                  <a:srgbClr val="000000"/>
                </a:solidFill>
                <a:latin typeface="Arial"/>
              </a:rPr>
              <a:t>We obtain the embeddings for each token to later on use a classifier to properly classify them.</a:t>
            </a:r>
            <a:endParaRPr b="0" lang="en-US" sz="20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000" spc="-1" strike="noStrike">
                <a:solidFill>
                  <a:srgbClr val="000000"/>
                </a:solidFill>
                <a:latin typeface="Arial"/>
              </a:rPr>
              <a:t>Train a transformer model for the classification of our embedded tokens</a:t>
            </a:r>
            <a:endParaRPr b="0" lang="en-US" sz="20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000" spc="-1" strike="noStrike">
                <a:solidFill>
                  <a:srgbClr val="000000"/>
                </a:solidFill>
                <a:latin typeface="Arial"/>
              </a:rPr>
              <a:t>Predict on the test data</a:t>
            </a:r>
            <a:endParaRPr b="0" lang="en-US" sz="2000" spc="-1" strike="noStrike">
              <a:solidFill>
                <a:srgbClr val="000000"/>
              </a:solidFill>
              <a:latin typeface="Arial"/>
            </a:endParaRPr>
          </a:p>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Therefore in the following slides we will present some implementation details and the obtained results.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BERT</a:t>
            </a:r>
            <a:endParaRPr b="0" lang="en-US" sz="2700" spc="-1" strike="noStrike">
              <a:solidFill>
                <a:srgbClr val="000000"/>
              </a:solidFill>
              <a:latin typeface="Arial"/>
            </a:endParaRPr>
          </a:p>
        </p:txBody>
      </p:sp>
      <p:sp>
        <p:nvSpPr>
          <p:cNvPr id="91" name="PlaceHolder 2"/>
          <p:cNvSpPr>
            <a:spLocks noGrp="1"/>
          </p:cNvSpPr>
          <p:nvPr>
            <p:ph/>
          </p:nvPr>
        </p:nvSpPr>
        <p:spPr>
          <a:xfrm>
            <a:off x="540000" y="1260000"/>
            <a:ext cx="9059400" cy="395820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To train the classifier, we must process the tokens such that the data will be represented in numerical form. Thus, we used BERT transformer to transform the tokens because:</a:t>
            </a:r>
            <a:endParaRPr b="0" lang="en-US" sz="22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200" spc="-1" strike="noStrike">
                <a:solidFill>
                  <a:srgbClr val="000000"/>
                </a:solidFill>
                <a:latin typeface="Arial"/>
              </a:rPr>
              <a:t>Takes into account the context of the sentence </a:t>
            </a:r>
            <a:endParaRPr b="0" lang="en-US" sz="2200" spc="-1" strike="noStrike">
              <a:solidFill>
                <a:srgbClr val="000000"/>
              </a:solidFill>
              <a:latin typeface="Arial"/>
            </a:endParaRPr>
          </a:p>
          <a:p>
            <a:pPr lvl="1" marL="864000" indent="-324000">
              <a:lnSpc>
                <a:spcPct val="100000"/>
              </a:lnSpc>
              <a:spcBef>
                <a:spcPts val="1134"/>
              </a:spcBef>
              <a:buClr>
                <a:srgbClr val="000000"/>
              </a:buClr>
              <a:buFont typeface="StarSymbol"/>
              <a:buAutoNum type="arabicParenR"/>
            </a:pPr>
            <a:r>
              <a:rPr b="0" lang="en-US" sz="2200" spc="-1" strike="noStrike">
                <a:solidFill>
                  <a:srgbClr val="000000"/>
                </a:solidFill>
                <a:latin typeface="Arial"/>
              </a:rPr>
              <a:t>It's pretrained on a dataset of considerable size (15GB – the Romanian variant)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buNone/>
              <a:tabLst>
                <a:tab algn="l" pos="0"/>
              </a:tabLst>
            </a:pPr>
            <a:r>
              <a:rPr b="0" lang="en-US" sz="2700" spc="-1" strike="noStrike">
                <a:solidFill>
                  <a:srgbClr val="ff6600"/>
                </a:solidFill>
                <a:latin typeface="Arial"/>
              </a:rPr>
              <a:t>Step by step implementation of solution</a:t>
            </a:r>
            <a:endParaRPr b="0" lang="en-US" sz="2700" spc="-1" strike="noStrike">
              <a:solidFill>
                <a:srgbClr val="000000"/>
              </a:solidFill>
              <a:latin typeface="Arial"/>
            </a:endParaRPr>
          </a:p>
        </p:txBody>
      </p:sp>
      <p:sp>
        <p:nvSpPr>
          <p:cNvPr id="93" name="PlaceHolder 2"/>
          <p:cNvSpPr>
            <a:spLocks noGrp="1"/>
          </p:cNvSpPr>
          <p:nvPr>
            <p:ph/>
          </p:nvPr>
        </p:nvSpPr>
        <p:spPr>
          <a:xfrm>
            <a:off x="457200" y="1260000"/>
            <a:ext cx="9084240" cy="3958200"/>
          </a:xfrm>
          <a:prstGeom prst="rect">
            <a:avLst/>
          </a:prstGeom>
          <a:noFill/>
          <a:ln w="0">
            <a:noFill/>
          </a:ln>
        </p:spPr>
        <p:txBody>
          <a:bodyPr lIns="0" rIns="0" tIns="0" bIns="0" anchor="t">
            <a:normAutofit/>
          </a:bodyPr>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Input token size of 128 ( + padding if necessary)</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Replaced special characters via regex (such as “\n” with “n”)</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Implemented main model class with functions for train/test/split</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Implemented dataset classes in orter to instantiate dataloaders</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Mitigated unbalanced dataset problem</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Loaded the pretrain model with AutoModelForTokenClassification(bert-base-romanian-cased-v1)</a:t>
            </a:r>
            <a:endParaRPr b="0" lang="en-US" sz="2200" spc="-1" strike="noStrike">
              <a:solidFill>
                <a:srgbClr val="000000"/>
              </a:solidFill>
              <a:latin typeface="Arial"/>
            </a:endParaRPr>
          </a:p>
          <a:p>
            <a:pPr marL="520200" indent="-390240">
              <a:lnSpc>
                <a:spcPct val="100000"/>
              </a:lnSpc>
              <a:spcBef>
                <a:spcPts val="1057"/>
              </a:spcBef>
              <a:buClr>
                <a:srgbClr val="ff6600"/>
              </a:buClr>
              <a:buSzPct val="45000"/>
              <a:buFont typeface="Wingdings" charset="2"/>
              <a:buChar char=""/>
            </a:pPr>
            <a:r>
              <a:rPr b="0" lang="en-US" sz="2200" spc="-1" strike="noStrike">
                <a:solidFill>
                  <a:srgbClr val="000000"/>
                </a:solidFill>
                <a:latin typeface="Arial"/>
              </a:rPr>
              <a:t>Training &amp; prediction using feature extraction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180000"/>
            <a:ext cx="8278200" cy="628200"/>
          </a:xfrm>
          <a:prstGeom prst="rect">
            <a:avLst/>
          </a:prstGeom>
          <a:noFill/>
          <a:ln w="0">
            <a:noFill/>
          </a:ln>
        </p:spPr>
        <p:txBody>
          <a:bodyPr lIns="0" rIns="0" tIns="0" bIns="0" anchor="ctr">
            <a:noAutofit/>
          </a:bodyPr>
          <a:p>
            <a:pPr indent="0" algn="ctr">
              <a:lnSpc>
                <a:spcPct val="100000"/>
              </a:lnSpc>
              <a:spcBef>
                <a:spcPts val="1057"/>
              </a:spcBef>
              <a:buNone/>
              <a:tabLst>
                <a:tab algn="l" pos="0"/>
              </a:tabLst>
            </a:pPr>
            <a:r>
              <a:rPr b="0" lang="en-US" sz="2700" spc="-1" strike="noStrike">
                <a:solidFill>
                  <a:srgbClr val="ff6600"/>
                </a:solidFill>
                <a:latin typeface="Arial"/>
              </a:rPr>
              <a:t>Tokenization &amp; padding</a:t>
            </a:r>
            <a:endParaRPr b="0" lang="en-US" sz="2700" spc="-1" strike="noStrike">
              <a:solidFill>
                <a:srgbClr val="000000"/>
              </a:solidFill>
              <a:latin typeface="Arial"/>
            </a:endParaRPr>
          </a:p>
        </p:txBody>
      </p:sp>
      <p:sp>
        <p:nvSpPr>
          <p:cNvPr id="95" name="PlaceHolder 2"/>
          <p:cNvSpPr>
            <a:spLocks noGrp="1"/>
          </p:cNvSpPr>
          <p:nvPr>
            <p:ph/>
          </p:nvPr>
        </p:nvSpPr>
        <p:spPr>
          <a:xfrm>
            <a:off x="540000" y="1260000"/>
            <a:ext cx="9289080" cy="3958200"/>
          </a:xfrm>
          <a:prstGeom prst="rect">
            <a:avLst/>
          </a:prstGeom>
          <a:noFill/>
          <a:ln w="0">
            <a:noFill/>
          </a:ln>
        </p:spPr>
        <p:txBody>
          <a:bodyPr lIns="0" rIns="0" tIns="0" bIns="0" anchor="t">
            <a:normAutofit/>
          </a:bodyPr>
          <a:p>
            <a:pPr marL="459360" indent="-344520">
              <a:lnSpc>
                <a:spcPct val="100000"/>
              </a:lnSpc>
              <a:spcBef>
                <a:spcPts val="1057"/>
              </a:spcBef>
              <a:buClr>
                <a:srgbClr val="ff6600"/>
              </a:buClr>
              <a:buSzPct val="45000"/>
              <a:buFont typeface="Wingdings" charset="2"/>
              <a:buChar char=""/>
            </a:pPr>
            <a:r>
              <a:rPr b="0" lang="en-US" sz="2000" spc="-1" strike="noStrike">
                <a:solidFill>
                  <a:srgbClr val="000000"/>
                </a:solidFill>
                <a:latin typeface="Arial"/>
              </a:rPr>
              <a:t>Considering we have sentences of different lengths (number of tokens), and that we are using a transformer, we have to make each sentence a specific length.</a:t>
            </a:r>
            <a:endParaRPr b="0" lang="en-US" sz="2000" spc="-1" strike="noStrike">
              <a:solidFill>
                <a:srgbClr val="000000"/>
              </a:solidFill>
              <a:latin typeface="Arial"/>
            </a:endParaRPr>
          </a:p>
          <a:p>
            <a:pPr marL="459360" indent="-344520">
              <a:lnSpc>
                <a:spcPct val="100000"/>
              </a:lnSpc>
              <a:spcBef>
                <a:spcPts val="1057"/>
              </a:spcBef>
              <a:buClr>
                <a:srgbClr val="ff6600"/>
              </a:buClr>
              <a:buSzPct val="45000"/>
              <a:buFont typeface="Wingdings" charset="2"/>
              <a:buChar char=""/>
            </a:pPr>
            <a:r>
              <a:rPr b="0" lang="en-US" sz="2000" spc="-1" strike="noStrike">
                <a:solidFill>
                  <a:srgbClr val="000000"/>
                </a:solidFill>
                <a:latin typeface="Arial"/>
              </a:rPr>
              <a:t>We decided to have each sentence with 128 tokens, therefore we either split it (if it is longer) or we pad it.</a:t>
            </a:r>
            <a:endParaRPr b="0" lang="en-US" sz="2000" spc="-1" strike="noStrike">
              <a:solidFill>
                <a:srgbClr val="000000"/>
              </a:solidFill>
              <a:latin typeface="Arial"/>
            </a:endParaRPr>
          </a:p>
          <a:p>
            <a:pPr marL="459360" indent="-344520">
              <a:lnSpc>
                <a:spcPct val="100000"/>
              </a:lnSpc>
              <a:spcBef>
                <a:spcPts val="1057"/>
              </a:spcBef>
              <a:buClr>
                <a:srgbClr val="ff6600"/>
              </a:buClr>
              <a:buSzPct val="45000"/>
              <a:buFont typeface="Wingdings" charset="2"/>
              <a:buChar char=""/>
            </a:pPr>
            <a:r>
              <a:rPr b="0" lang="en-US" sz="2000" spc="-1" strike="noStrike">
                <a:solidFill>
                  <a:srgbClr val="000000"/>
                </a:solidFill>
                <a:latin typeface="Arial"/>
              </a:rPr>
              <a:t>To be mentioned that the tokenizer used splits some tokens with multiple sub-tokens, which should not be learned by the transformer, therefore we assigned them a special label (-100).</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10880"/>
            <a:ext cx="8278200" cy="766800"/>
          </a:xfrm>
          <a:prstGeom prst="rect">
            <a:avLst/>
          </a:prstGeom>
          <a:noFill/>
          <a:ln w="0">
            <a:noFill/>
          </a:ln>
        </p:spPr>
        <p:txBody>
          <a:bodyPr lIns="0" rIns="0" tIns="0" bIns="0" anchor="ctr">
            <a:noAutofit/>
          </a:bodyPr>
          <a:p>
            <a:pPr indent="0" algn="ctr">
              <a:lnSpc>
                <a:spcPct val="100000"/>
              </a:lnSpc>
              <a:spcBef>
                <a:spcPts val="1057"/>
              </a:spcBef>
              <a:buNone/>
              <a:tabLst>
                <a:tab algn="l" pos="0"/>
              </a:tabLst>
            </a:pPr>
            <a:r>
              <a:rPr b="0" lang="en-US" sz="2700" spc="-1" strike="noStrike">
                <a:solidFill>
                  <a:srgbClr val="ff6600"/>
                </a:solidFill>
                <a:latin typeface="Arial"/>
              </a:rPr>
              <a:t>Mitigation of the unbalanced dataset problem</a:t>
            </a:r>
            <a:endParaRPr b="0" lang="en-US" sz="2700" spc="-1" strike="noStrike">
              <a:solidFill>
                <a:srgbClr val="000000"/>
              </a:solidFill>
              <a:latin typeface="Arial"/>
            </a:endParaRPr>
          </a:p>
        </p:txBody>
      </p:sp>
      <p:sp>
        <p:nvSpPr>
          <p:cNvPr id="97" name="PlaceHolder 2"/>
          <p:cNvSpPr>
            <a:spLocks noGrp="1"/>
          </p:cNvSpPr>
          <p:nvPr>
            <p:ph/>
          </p:nvPr>
        </p:nvSpPr>
        <p:spPr>
          <a:xfrm>
            <a:off x="457200" y="914400"/>
            <a:ext cx="9288000" cy="4342680"/>
          </a:xfrm>
          <a:prstGeom prst="rect">
            <a:avLst/>
          </a:prstGeom>
          <a:noFill/>
          <a:ln w="0">
            <a:noFill/>
          </a:ln>
        </p:spPr>
        <p:txBody>
          <a:bodyPr lIns="0" rIns="0" tIns="0" bIns="0" anchor="t">
            <a:normAutofit fontScale="96000"/>
          </a:bodyPr>
          <a:p>
            <a:pPr marL="414720" indent="-311040">
              <a:lnSpc>
                <a:spcPct val="100000"/>
              </a:lnSpc>
              <a:spcBef>
                <a:spcPts val="1057"/>
              </a:spcBef>
              <a:buClr>
                <a:srgbClr val="ff6600"/>
              </a:buClr>
              <a:buSzPct val="45000"/>
              <a:buFont typeface="Wingdings" charset="2"/>
              <a:buChar char=""/>
            </a:pPr>
            <a:r>
              <a:rPr b="0" lang="en-US" sz="1600" spc="-1" strike="noStrike">
                <a:solidFill>
                  <a:srgbClr val="000000"/>
                </a:solidFill>
                <a:latin typeface="Arial"/>
              </a:rPr>
              <a:t>The number of token occurences for each class varries vastly. There are big differences between them that will introduce a bias in the model. Below we can see the distribution of classes:</a:t>
            </a: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0">
              <a:lnSpc>
                <a:spcPct val="100000"/>
              </a:lnSpc>
              <a:spcBef>
                <a:spcPts val="1057"/>
              </a:spcBef>
              <a:buNone/>
              <a:tabLst>
                <a:tab algn="l" pos="0"/>
              </a:tabLst>
            </a:pPr>
            <a:endParaRPr b="0" lang="en-US" sz="1600" spc="-1" strike="noStrike">
              <a:solidFill>
                <a:srgbClr val="000000"/>
              </a:solidFill>
              <a:latin typeface="Arial"/>
            </a:endParaRPr>
          </a:p>
          <a:p>
            <a:pPr marL="414720" indent="-311040">
              <a:lnSpc>
                <a:spcPct val="100000"/>
              </a:lnSpc>
              <a:spcBef>
                <a:spcPts val="1057"/>
              </a:spcBef>
              <a:buClr>
                <a:srgbClr val="ff6600"/>
              </a:buClr>
              <a:buSzPct val="45000"/>
              <a:buFont typeface="Wingdings" charset="2"/>
              <a:buChar char=""/>
              <a:tabLst>
                <a:tab algn="l" pos="0"/>
              </a:tabLst>
            </a:pPr>
            <a:r>
              <a:rPr b="0" lang="en-US" sz="1600" spc="-1" strike="noStrike">
                <a:solidFill>
                  <a:srgbClr val="000000"/>
                </a:solidFill>
                <a:latin typeface="Arial"/>
              </a:rPr>
              <a:t>In order to counter balance this, we used compute_class_weight from sklearn to assign weight to each class when computing the loss function</a:t>
            </a:r>
            <a:endParaRPr b="0" lang="en-US" sz="1600" spc="-1" strike="noStrike">
              <a:solidFill>
                <a:srgbClr val="000000"/>
              </a:solidFill>
              <a:latin typeface="Arial"/>
            </a:endParaRPr>
          </a:p>
        </p:txBody>
      </p:sp>
      <p:graphicFrame>
        <p:nvGraphicFramePr>
          <p:cNvPr id="98" name=""/>
          <p:cNvGraphicFramePr/>
          <p:nvPr/>
        </p:nvGraphicFramePr>
        <p:xfrm>
          <a:off x="824040" y="1415520"/>
          <a:ext cx="3650760" cy="3129840"/>
        </p:xfrm>
        <a:graphic>
          <a:graphicData uri="http://schemas.openxmlformats.org/drawingml/2006/table">
            <a:tbl>
              <a:tblPr/>
              <a:tblGrid>
                <a:gridCol w="1825920"/>
                <a:gridCol w="1825200"/>
              </a:tblGrid>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Class</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Occurences</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PERSON</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19167</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GPE</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8193</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LOC</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1824</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ORG</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5688</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LANGUAGE</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342</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NAT_REL_POL</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3673</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DATETIME</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6960</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nchor="t">
                      <a:noAutofit/>
                    </a:bodyPr>
                    <a:p>
                      <a:pPr algn="ctr">
                        <a:lnSpc>
                          <a:spcPct val="100000"/>
                        </a:lnSpc>
                        <a:tabLst>
                          <a:tab algn="l" pos="408240"/>
                        </a:tabLst>
                      </a:pPr>
                      <a:r>
                        <a:rPr b="0" lang="en-US" sz="1500" spc="-1" strike="noStrike">
                          <a:solidFill>
                            <a:srgbClr val="000000"/>
                          </a:solidFill>
                          <a:latin typeface="Arial"/>
                        </a:rPr>
                        <a:t>PERIOD</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862</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99" name=""/>
          <p:cNvGraphicFramePr/>
          <p:nvPr/>
        </p:nvGraphicFramePr>
        <p:xfrm>
          <a:off x="4705920" y="1440720"/>
          <a:ext cx="4449600" cy="2805120"/>
        </p:xfrm>
        <a:graphic>
          <a:graphicData uri="http://schemas.openxmlformats.org/drawingml/2006/table">
            <a:tbl>
              <a:tblPr/>
              <a:tblGrid>
                <a:gridCol w="2224800"/>
                <a:gridCol w="2225160"/>
              </a:tblGrid>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Class</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Occurences</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QUANTITY</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1161</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MONEY</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1041</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NUMERIC</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5734</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ORDINAL</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1377</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FACILITY</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840</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WORK_OF_ART</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1157</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0640">
                <a:tc>
                  <a:txBody>
                    <a:bodyPr lIns="90000" rIns="90000" anchor="t">
                      <a:noAutofit/>
                    </a:bodyPr>
                    <a:p>
                      <a:pPr algn="ctr">
                        <a:lnSpc>
                          <a:spcPct val="100000"/>
                        </a:lnSpc>
                        <a:tabLst>
                          <a:tab algn="l" pos="408240"/>
                        </a:tabLst>
                      </a:pPr>
                      <a:r>
                        <a:rPr b="0" lang="en-US" sz="1500" spc="-1" strike="noStrike">
                          <a:solidFill>
                            <a:srgbClr val="000000"/>
                          </a:solidFill>
                          <a:latin typeface="Arial"/>
                        </a:rPr>
                        <a:t>EVENT</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tabLst>
                          <a:tab algn="l" pos="408240"/>
                        </a:tabLst>
                      </a:pPr>
                      <a:r>
                        <a:rPr b="0" lang="en-US" sz="1500" spc="-1" strike="noStrike">
                          <a:solidFill>
                            <a:srgbClr val="000000"/>
                          </a:solidFill>
                          <a:latin typeface="Arial"/>
                        </a:rPr>
                        <a:t>826</a:t>
                      </a:r>
                      <a:endParaRPr b="0" lang="en-US"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110520"/>
            <a:ext cx="8278200" cy="766800"/>
          </a:xfrm>
          <a:prstGeom prst="rect">
            <a:avLst/>
          </a:prstGeom>
          <a:noFill/>
          <a:ln w="0">
            <a:noFill/>
          </a:ln>
        </p:spPr>
        <p:txBody>
          <a:bodyPr lIns="0" rIns="0" tIns="0" bIns="0" anchor="ctr">
            <a:noAutofit/>
          </a:bodyPr>
          <a:p>
            <a:pPr indent="0" algn="ctr">
              <a:lnSpc>
                <a:spcPct val="100000"/>
              </a:lnSpc>
              <a:spcBef>
                <a:spcPts val="1057"/>
              </a:spcBef>
              <a:buNone/>
              <a:tabLst>
                <a:tab algn="l" pos="0"/>
              </a:tabLst>
            </a:pPr>
            <a:r>
              <a:rPr b="0" lang="en-US" sz="2700" spc="-1" strike="noStrike">
                <a:solidFill>
                  <a:srgbClr val="ff6600"/>
                </a:solidFill>
                <a:latin typeface="Arial"/>
              </a:rPr>
              <a:t>Training and validation</a:t>
            </a:r>
            <a:endParaRPr b="0" lang="en-US" sz="2700" spc="-1" strike="noStrike">
              <a:solidFill>
                <a:srgbClr val="000000"/>
              </a:solidFill>
              <a:latin typeface="Arial"/>
            </a:endParaRPr>
          </a:p>
        </p:txBody>
      </p:sp>
      <p:sp>
        <p:nvSpPr>
          <p:cNvPr id="101" name="PlaceHolder 2"/>
          <p:cNvSpPr>
            <a:spLocks noGrp="1"/>
          </p:cNvSpPr>
          <p:nvPr>
            <p:ph/>
          </p:nvPr>
        </p:nvSpPr>
        <p:spPr>
          <a:xfrm>
            <a:off x="540000" y="1260000"/>
            <a:ext cx="9060480" cy="3958200"/>
          </a:xfrm>
          <a:prstGeom prst="rect">
            <a:avLst/>
          </a:prstGeom>
          <a:noFill/>
          <a:ln w="0">
            <a:noFill/>
          </a:ln>
        </p:spPr>
        <p:txBody>
          <a:bodyPr lIns="0" rIns="0" tIns="0" bIns="0" anchor="t">
            <a:normAutofit/>
          </a:bodyPr>
          <a:p>
            <a:pPr marL="469440" indent="-352080">
              <a:lnSpc>
                <a:spcPct val="100000"/>
              </a:lnSpc>
              <a:spcBef>
                <a:spcPts val="1057"/>
              </a:spcBef>
              <a:buClr>
                <a:srgbClr val="ff6600"/>
              </a:buClr>
              <a:buSzPct val="45000"/>
              <a:buFont typeface="Wingdings" charset="2"/>
              <a:buChar char=""/>
            </a:pPr>
            <a:r>
              <a:rPr b="0" lang="en-US" sz="2400" spc="-1" strike="noStrike">
                <a:solidFill>
                  <a:srgbClr val="000000"/>
                </a:solidFill>
                <a:latin typeface="Arial"/>
              </a:rPr>
              <a:t>The training and evaluation of the model was done in 10/15 epochs.</a:t>
            </a:r>
            <a:endParaRPr b="0" lang="en-US" sz="2400" spc="-1" strike="noStrike">
              <a:solidFill>
                <a:srgbClr val="000000"/>
              </a:solidFill>
              <a:latin typeface="Arial"/>
            </a:endParaRPr>
          </a:p>
          <a:p>
            <a:pPr marL="469440" indent="-352080">
              <a:lnSpc>
                <a:spcPct val="100000"/>
              </a:lnSpc>
              <a:spcBef>
                <a:spcPts val="1057"/>
              </a:spcBef>
              <a:buClr>
                <a:srgbClr val="ff6600"/>
              </a:buClr>
              <a:buSzPct val="45000"/>
              <a:buFont typeface="Wingdings" charset="2"/>
              <a:buChar char=""/>
            </a:pPr>
            <a:r>
              <a:rPr b="0" lang="en-US" sz="2400" spc="-1" strike="noStrike">
                <a:solidFill>
                  <a:srgbClr val="000000"/>
                </a:solidFill>
                <a:latin typeface="Arial"/>
              </a:rPr>
              <a:t>Using the dataloader the data was split in batches of size 64.</a:t>
            </a:r>
            <a:endParaRPr b="0" lang="en-US" sz="2400" spc="-1" strike="noStrike">
              <a:solidFill>
                <a:srgbClr val="000000"/>
              </a:solidFill>
              <a:latin typeface="Arial"/>
            </a:endParaRPr>
          </a:p>
          <a:p>
            <a:pPr marL="469440" indent="-352080">
              <a:lnSpc>
                <a:spcPct val="100000"/>
              </a:lnSpc>
              <a:spcBef>
                <a:spcPts val="1057"/>
              </a:spcBef>
              <a:buClr>
                <a:srgbClr val="ff6600"/>
              </a:buClr>
              <a:buSzPct val="45000"/>
              <a:buFont typeface="Wingdings" charset="2"/>
              <a:buChar char=""/>
            </a:pPr>
            <a:r>
              <a:rPr b="0" lang="en-US" sz="2400" spc="-1" strike="noStrike">
                <a:solidFill>
                  <a:srgbClr val="000000"/>
                </a:solidFill>
                <a:latin typeface="Arial"/>
              </a:rPr>
              <a:t>For the evaluation we used a validation set given by them.</a:t>
            </a:r>
            <a:endParaRPr b="0" lang="en-US" sz="2400" spc="-1" strike="noStrike">
              <a:solidFill>
                <a:srgbClr val="000000"/>
              </a:solidFill>
              <a:latin typeface="Arial"/>
            </a:endParaRPr>
          </a:p>
          <a:p>
            <a:pPr marL="469440" indent="-352080">
              <a:lnSpc>
                <a:spcPct val="100000"/>
              </a:lnSpc>
              <a:spcBef>
                <a:spcPts val="1057"/>
              </a:spcBef>
              <a:buClr>
                <a:srgbClr val="ff6600"/>
              </a:buClr>
              <a:buSzPct val="45000"/>
              <a:buFont typeface="Wingdings" charset="2"/>
              <a:buChar char=""/>
            </a:pPr>
            <a:r>
              <a:rPr b="0" lang="en-US" sz="2400" spc="-1" strike="noStrike">
                <a:solidFill>
                  <a:srgbClr val="000000"/>
                </a:solidFill>
                <a:latin typeface="Arial"/>
              </a:rPr>
              <a:t>As transformer model we used BERT pretrained on the romanian language, upon which we made some modifications</a:t>
            </a:r>
            <a:endParaRPr b="0" lang="en-US" sz="2400" spc="-1" strike="noStrike">
              <a:solidFill>
                <a:srgbClr val="000000"/>
              </a:solidFill>
              <a:latin typeface="Arial"/>
            </a:endParaRPr>
          </a:p>
        </p:txBody>
      </p:sp>
      <p:sp>
        <p:nvSpPr>
          <p:cNvPr id="102" name=""/>
          <p:cNvSpPr/>
          <p:nvPr/>
        </p:nvSpPr>
        <p:spPr>
          <a:xfrm>
            <a:off x="914400" y="5341320"/>
            <a:ext cx="7999200" cy="600480"/>
          </a:xfrm>
          <a:prstGeom prst="rect">
            <a:avLst/>
          </a:prstGeom>
          <a:noFill/>
          <a:ln w="2520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TotalTime>
  <Application>LibreOffice/7.4.3.2$Linux_X86_64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2022-04-02T14:46:00Z</dcterms:created>
  <dc:creator/>
  <dc:description/>
  <dc:language>en-US</dc:language>
  <cp:lastModifiedBy/>
  <dcterms:modified xsi:type="dcterms:W3CDTF">2023-01-15T21:40:40Z</dcterms:modified>
  <cp:revision>18</cp:revision>
  <dc:subject/>
  <dc:title>Pencil</dc:title>
</cp:coreProperties>
</file>

<file path=docProps/custom.xml><?xml version="1.0" encoding="utf-8"?>
<Properties xmlns="http://schemas.openxmlformats.org/officeDocument/2006/custom-properties" xmlns:vt="http://schemas.openxmlformats.org/officeDocument/2006/docPropsVTypes"/>
</file>