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0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6" r:id="rId14"/>
    <p:sldId id="268" r:id="rId15"/>
    <p:sldId id="267" r:id="rId16"/>
    <p:sldId id="265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05/09/2023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05/09/2023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7950519a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1" name="Google Shape;211;g87950519a6_0_31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87950519a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29100" cy="4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d5859ed5f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0" name="Google Shape;220;g6d5859ed5f_1_24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6d5859ed5f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29100" cy="4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7950519a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8" name="Google Shape;228;g87950519a6_0_41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87950519a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29100" cy="4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950519a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g87950519a6_0_49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87950519a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29100" cy="4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950519a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g87950519a6_0_49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87950519a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29100" cy="4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179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7950519a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3" name="Google Shape;243;g87950519a6_0_57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87950519a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29100" cy="4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64c048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3" name="Google Shape;243;g6d64c0483f_0_0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6d64c048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29100" cy="4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EFE8A07-BE7E-486B-BB6D-37077AACAD92}" type="datetime1">
              <a:rPr lang="pt-BR" noProof="0" smtClean="0"/>
              <a:t>05/09/2023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9BB7D-2155-48F5-AD4A-A4A3EC901849}" type="datetime1">
              <a:rPr lang="pt-BR" noProof="0" smtClean="0"/>
              <a:t>05/09/2023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1E51A-BD37-4956-ABA8-D4D5FB5F24C2}" type="datetime1">
              <a:rPr lang="pt-BR" noProof="0" smtClean="0"/>
              <a:t>05/09/2023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2710036" y="756707"/>
            <a:ext cx="10893762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>
            <a:off x="2710036" y="2170112"/>
            <a:ext cx="10893762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32"/>
          <p:cNvSpPr txBox="1">
            <a:spLocks noGrp="1"/>
          </p:cNvSpPr>
          <p:nvPr>
            <p:ph type="dt" idx="10"/>
          </p:nvPr>
        </p:nvSpPr>
        <p:spPr>
          <a:xfrm>
            <a:off x="609441" y="6243637"/>
            <a:ext cx="2767879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ftr" idx="11"/>
          </p:nvPr>
        </p:nvSpPr>
        <p:spPr>
          <a:xfrm>
            <a:off x="4164515" y="6248400"/>
            <a:ext cx="3783614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sldNum" idx="12"/>
          </p:nvPr>
        </p:nvSpPr>
        <p:spPr>
          <a:xfrm>
            <a:off x="8735325" y="6243637"/>
            <a:ext cx="2767879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8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486B6-A73D-4B8F-83D6-D9AC60E0479B}" type="datetime1">
              <a:rPr lang="pt-BR" noProof="0" smtClean="0"/>
              <a:t>05/09/2023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BB5E5B-F3F8-4810-8BA6-9A32C99FBA53}" type="datetime1">
              <a:rPr lang="pt-BR" noProof="0" smtClean="0"/>
              <a:t>05/09/2023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325B8-6816-4ECB-949F-F9D65FA27766}" type="datetime1">
              <a:rPr lang="pt-BR" noProof="0" smtClean="0"/>
              <a:t>05/09/2023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AD37B-9B4E-40B8-B2FD-963F90BA8EF4}" type="datetime1">
              <a:rPr lang="pt-BR" noProof="0" smtClean="0"/>
              <a:t>05/09/2023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66B81-3F0F-4225-B123-405B9F5CEABA}" type="datetime1">
              <a:rPr lang="pt-BR" noProof="0" smtClean="0"/>
              <a:t>05/09/2023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6C805-8419-44A5-85BF-5D1C68D15222}" type="datetime1">
              <a:rPr lang="pt-BR" noProof="0" smtClean="0"/>
              <a:t>05/09/2023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6704B-E432-4339-97E3-AB4AC11D2F2E}" type="datetime1">
              <a:rPr lang="pt-BR" noProof="0" smtClean="0"/>
              <a:t>05/09/2023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B3CC04-66F6-41ED-A1FB-ED4B01CF015A}" type="datetime1">
              <a:rPr lang="pt-BR" noProof="0" smtClean="0"/>
              <a:t>05/09/2023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5B82636-8409-46FE-AEF6-9C2E988E9D0B}" type="datetime1">
              <a:rPr lang="pt-BR" noProof="0" smtClean="0"/>
              <a:t>05/09/2023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preprocessing.StandardScaler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ursos.leg.ufpr.br/ML4all/apoio/reamostragem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ursos.leg.ufpr.br/ML4all/apoio/reamostragem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M%C3%A1quina_de_vetores_de_suporte" TargetMode="External"/><Relationship Id="rId3" Type="http://schemas.openxmlformats.org/officeDocument/2006/relationships/hyperlink" Target="https://pt.wikipedia.org/wiki/Python" TargetMode="External"/><Relationship Id="rId7" Type="http://schemas.openxmlformats.org/officeDocument/2006/relationships/hyperlink" Target="https://pt.wikipedia.org/wiki/Clustering" TargetMode="External"/><Relationship Id="rId2" Type="http://schemas.openxmlformats.org/officeDocument/2006/relationships/hyperlink" Target="https://pt.wikipedia.org/wiki/Aprendizado_de_m%C3%A1quin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t.wikipedia.org/wiki/Regress%C3%A3o" TargetMode="External"/><Relationship Id="rId11" Type="http://schemas.openxmlformats.org/officeDocument/2006/relationships/hyperlink" Target="https://pt.wikipedia.org/wiki/SciPy" TargetMode="External"/><Relationship Id="rId5" Type="http://schemas.openxmlformats.org/officeDocument/2006/relationships/hyperlink" Target="https://pt.wikipedia.org/wiki/Classifica%C3%A7%C3%A3o_estat%C3%ADstica" TargetMode="External"/><Relationship Id="rId10" Type="http://schemas.openxmlformats.org/officeDocument/2006/relationships/hyperlink" Target="https://pt.wikipedia.org/wiki/NumPy" TargetMode="External"/><Relationship Id="rId4" Type="http://schemas.openxmlformats.org/officeDocument/2006/relationships/hyperlink" Target="https://pt.wikipedia.org/wiki/Scikit-learn#cite_note-jmlr-3" TargetMode="External"/><Relationship Id="rId9" Type="http://schemas.openxmlformats.org/officeDocument/2006/relationships/hyperlink" Target="https://pt.wikipedia.org/wiki/K-mea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8778311" cy="1684784"/>
          </a:xfrm>
        </p:spPr>
        <p:txBody>
          <a:bodyPr rtlCol="0"/>
          <a:lstStyle/>
          <a:p>
            <a:pPr rtl="0"/>
            <a:r>
              <a:rPr lang="pt-BR" sz="3600" b="1"/>
              <a:t>Aula </a:t>
            </a:r>
            <a:r>
              <a:rPr lang="pt-BR" sz="3600" b="1" smtClean="0"/>
              <a:t>5 </a:t>
            </a:r>
            <a:r>
              <a:rPr lang="pt-BR" sz="3600" b="1" dirty="0"/>
              <a:t>–	Projeto Agricultura familiar</a:t>
            </a:r>
            <a:br>
              <a:rPr lang="pt-BR" sz="3600" b="1" dirty="0"/>
            </a:br>
            <a:r>
              <a:rPr lang="pt-BR" sz="3600" b="1" dirty="0"/>
              <a:t>		Previsão de renda anual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06180" y="4293096"/>
            <a:ext cx="7516442" cy="1116085"/>
          </a:xfrm>
        </p:spPr>
        <p:txBody>
          <a:bodyPr rtlCol="0">
            <a:normAutofit/>
          </a:bodyPr>
          <a:lstStyle/>
          <a:p>
            <a:pPr algn="r" rtl="0"/>
            <a:r>
              <a:rPr lang="pt-BR" sz="2800" dirty="0">
                <a:solidFill>
                  <a:srgbClr val="FF0000"/>
                </a:solidFill>
              </a:rPr>
              <a:t>Prof. Mauricio Duarte</a:t>
            </a:r>
          </a:p>
          <a:p>
            <a:pPr algn="r" rtl="0"/>
            <a:r>
              <a:rPr lang="pt-BR" sz="2800" dirty="0">
                <a:solidFill>
                  <a:srgbClr val="FF0000"/>
                </a:solidFill>
              </a:rPr>
              <a:t>FATEC - Pompéia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9A7348D5-884F-4C69-A653-1769CC972302}"/>
              </a:ext>
            </a:extLst>
          </p:cNvPr>
          <p:cNvSpPr/>
          <p:nvPr/>
        </p:nvSpPr>
        <p:spPr>
          <a:xfrm>
            <a:off x="1134400" y="330874"/>
            <a:ext cx="9145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rgbClr val="FF0000"/>
                </a:solidFill>
              </a:rPr>
              <a:t>Projeto: agricultura familiar, previsão de renda anual</a:t>
            </a:r>
          </a:p>
        </p:txBody>
      </p:sp>
      <p:sp>
        <p:nvSpPr>
          <p:cNvPr id="9" name="Google Shape;119;g6d38327794_0_21">
            <a:extLst>
              <a:ext uri="{FF2B5EF4-FFF2-40B4-BE49-F238E27FC236}">
                <a16:creationId xmlns:a16="http://schemas.microsoft.com/office/drawing/2014/main" xmlns="" id="{3431AA0D-9635-4279-80A0-7ABB2705546B}"/>
              </a:ext>
            </a:extLst>
          </p:cNvPr>
          <p:cNvSpPr txBox="1">
            <a:spLocks/>
          </p:cNvSpPr>
          <p:nvPr/>
        </p:nvSpPr>
        <p:spPr>
          <a:xfrm>
            <a:off x="1113002" y="1019098"/>
            <a:ext cx="9009540" cy="111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2" indent="-28575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Tratamento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dos dados (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pré-processamento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scikit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-learn)</a:t>
            </a:r>
            <a:endParaRPr lang="en-US" sz="3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7;g6d5859ed5f_1_16">
            <a:extLst>
              <a:ext uri="{FF2B5EF4-FFF2-40B4-BE49-F238E27FC236}">
                <a16:creationId xmlns:a16="http://schemas.microsoft.com/office/drawing/2014/main" xmlns="" id="{62AA9D56-1FE6-4A75-A6DA-4E7DB8919763}"/>
              </a:ext>
            </a:extLst>
          </p:cNvPr>
          <p:cNvSpPr txBox="1"/>
          <p:nvPr/>
        </p:nvSpPr>
        <p:spPr>
          <a:xfrm>
            <a:off x="1341884" y="1793889"/>
            <a:ext cx="9009540" cy="292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b="1" dirty="0" err="1">
                <a:solidFill>
                  <a:srgbClr val="0070C0"/>
                </a:solidFill>
              </a:rPr>
              <a:t>Usaremos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</a:p>
          <a:p>
            <a:pPr lvl="0">
              <a:buClr>
                <a:schemeClr val="dk1"/>
              </a:buClr>
              <a:buSzPts val="1100"/>
            </a:pPr>
            <a:endParaRPr lang="en-US" sz="2000" b="1" dirty="0">
              <a:solidFill>
                <a:srgbClr val="0070C0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0070C0"/>
                </a:solidFill>
              </a:rPr>
              <a:t>from </a:t>
            </a:r>
            <a:r>
              <a:rPr lang="en-US" sz="2000" b="1" dirty="0" err="1">
                <a:solidFill>
                  <a:srgbClr val="0070C0"/>
                </a:solidFill>
              </a:rPr>
              <a:t>sklearn.preprocessing</a:t>
            </a:r>
            <a:r>
              <a:rPr lang="en-US" sz="2000" b="1" dirty="0">
                <a:solidFill>
                  <a:srgbClr val="0070C0"/>
                </a:solidFill>
              </a:rPr>
              <a:t> import </a:t>
            </a:r>
            <a:r>
              <a:rPr lang="en-US" sz="2000" b="1" dirty="0" err="1">
                <a:solidFill>
                  <a:srgbClr val="0070C0"/>
                </a:solidFill>
              </a:rPr>
              <a:t>LabelEncoder</a:t>
            </a:r>
            <a:endParaRPr lang="en-US" sz="2000" b="1" dirty="0">
              <a:solidFill>
                <a:srgbClr val="0070C0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2000" b="1" dirty="0">
              <a:solidFill>
                <a:srgbClr val="0070C0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0070C0"/>
                </a:solidFill>
              </a:rPr>
              <a:t>Pois </a:t>
            </a:r>
            <a:r>
              <a:rPr lang="en-US" sz="2000" b="1" dirty="0" err="1">
                <a:solidFill>
                  <a:srgbClr val="0070C0"/>
                </a:solidFill>
              </a:rPr>
              <a:t>ela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pode</a:t>
            </a:r>
            <a:r>
              <a:rPr lang="en-US" sz="2000" b="1" dirty="0">
                <a:solidFill>
                  <a:srgbClr val="0070C0"/>
                </a:solidFill>
              </a:rPr>
              <a:t> sera </a:t>
            </a:r>
            <a:r>
              <a:rPr lang="en-US" sz="2000" b="1" dirty="0" err="1">
                <a:solidFill>
                  <a:srgbClr val="0070C0"/>
                </a:solidFill>
              </a:rPr>
              <a:t>aplicada</a:t>
            </a:r>
            <a:r>
              <a:rPr lang="en-US" sz="2000" b="1" dirty="0">
                <a:solidFill>
                  <a:srgbClr val="0070C0"/>
                </a:solidFill>
              </a:rPr>
              <a:t> para transformer dados (labels) </a:t>
            </a:r>
            <a:r>
              <a:rPr lang="en-US" sz="2000" b="1" dirty="0" err="1">
                <a:solidFill>
                  <a:srgbClr val="0070C0"/>
                </a:solidFill>
              </a:rPr>
              <a:t>não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numéricos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em</a:t>
            </a:r>
            <a:r>
              <a:rPr lang="en-US" sz="2000" b="1" dirty="0">
                <a:solidFill>
                  <a:srgbClr val="0070C0"/>
                </a:solidFill>
              </a:rPr>
              <a:t> dados (labels) </a:t>
            </a:r>
            <a:r>
              <a:rPr lang="en-US" sz="2000" b="1" dirty="0" err="1">
                <a:solidFill>
                  <a:srgbClr val="0070C0"/>
                </a:solidFill>
              </a:rPr>
              <a:t>numéricos</a:t>
            </a:r>
            <a:r>
              <a:rPr lang="en-US" sz="2000" b="1" dirty="0">
                <a:solidFill>
                  <a:srgbClr val="0070C0"/>
                </a:solidFill>
              </a:rPr>
              <a:t>. </a:t>
            </a:r>
          </a:p>
          <a:p>
            <a:pPr lvl="0">
              <a:buClr>
                <a:schemeClr val="dk1"/>
              </a:buClr>
              <a:buSzPts val="1100"/>
            </a:pPr>
            <a:endParaRPr lang="en-US" sz="2000" b="1" dirty="0">
              <a:solidFill>
                <a:srgbClr val="0070C0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0070C0"/>
                </a:solidFill>
              </a:rPr>
              <a:t>Nesta base de dados, </a:t>
            </a:r>
            <a:r>
              <a:rPr lang="en-US" sz="2000" b="1" dirty="0" err="1">
                <a:solidFill>
                  <a:srgbClr val="0070C0"/>
                </a:solidFill>
              </a:rPr>
              <a:t>existem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várias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colunas</a:t>
            </a:r>
            <a:r>
              <a:rPr lang="en-US" sz="2000" b="1" dirty="0">
                <a:solidFill>
                  <a:srgbClr val="0070C0"/>
                </a:solidFill>
              </a:rPr>
              <a:t> com dados </a:t>
            </a:r>
            <a:r>
              <a:rPr lang="en-US" sz="2000" b="1" dirty="0" err="1">
                <a:solidFill>
                  <a:srgbClr val="0070C0"/>
                </a:solidFill>
              </a:rPr>
              <a:t>categóricos</a:t>
            </a:r>
            <a:r>
              <a:rPr lang="en-US" sz="2000" b="1" dirty="0">
                <a:solidFill>
                  <a:srgbClr val="0070C0"/>
                </a:solidFill>
              </a:rPr>
              <a:t>…. que </a:t>
            </a:r>
            <a:r>
              <a:rPr lang="en-US" sz="2000" b="1" dirty="0" err="1">
                <a:solidFill>
                  <a:srgbClr val="0070C0"/>
                </a:solidFill>
              </a:rPr>
              <a:t>precisam</a:t>
            </a:r>
            <a:r>
              <a:rPr lang="en-US" sz="2000" b="1" dirty="0">
                <a:solidFill>
                  <a:srgbClr val="0070C0"/>
                </a:solidFill>
              </a:rPr>
              <a:t> ser  </a:t>
            </a:r>
            <a:r>
              <a:rPr lang="en-US" sz="2000" b="1" dirty="0" err="1">
                <a:solidFill>
                  <a:srgbClr val="0070C0"/>
                </a:solidFill>
              </a:rPr>
              <a:t>transformados</a:t>
            </a:r>
            <a:r>
              <a:rPr lang="en-US" sz="2000" b="1" dirty="0">
                <a:solidFill>
                  <a:srgbClr val="0070C0"/>
                </a:solidFill>
              </a:rPr>
              <a:t>… </a:t>
            </a:r>
            <a:r>
              <a:rPr lang="en-US" sz="2000" b="1" dirty="0" err="1">
                <a:solidFill>
                  <a:srgbClr val="0070C0"/>
                </a:solidFill>
              </a:rPr>
              <a:t>Veja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</a:p>
          <a:p>
            <a:pPr lvl="0">
              <a:buClr>
                <a:schemeClr val="dk1"/>
              </a:buClr>
              <a:buSzPts val="1100"/>
            </a:pPr>
            <a:endParaRPr lang="en-US" sz="2000" b="1" dirty="0">
              <a:solidFill>
                <a:srgbClr val="0070C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rgbClr val="0070C0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0" i="0" u="none" strike="noStrike" cap="none" dirty="0">
              <a:solidFill>
                <a:srgbClr val="0070C0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81;g87950519a6_0_19">
            <a:extLst>
              <a:ext uri="{FF2B5EF4-FFF2-40B4-BE49-F238E27FC236}">
                <a16:creationId xmlns:a16="http://schemas.microsoft.com/office/drawing/2014/main" xmlns="" id="{B7571113-D419-427F-8F53-A0CFEB48A72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49672" y="4879065"/>
            <a:ext cx="9342802" cy="1562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93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9A7348D5-884F-4C69-A653-1769CC972302}"/>
              </a:ext>
            </a:extLst>
          </p:cNvPr>
          <p:cNvSpPr/>
          <p:nvPr/>
        </p:nvSpPr>
        <p:spPr>
          <a:xfrm>
            <a:off x="1134400" y="330874"/>
            <a:ext cx="9145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rgbClr val="FF0000"/>
                </a:solidFill>
              </a:rPr>
              <a:t>Projeto: agricultura familiar, previsão de renda anual</a:t>
            </a:r>
          </a:p>
        </p:txBody>
      </p:sp>
      <p:sp>
        <p:nvSpPr>
          <p:cNvPr id="9" name="Google Shape;119;g6d38327794_0_21">
            <a:extLst>
              <a:ext uri="{FF2B5EF4-FFF2-40B4-BE49-F238E27FC236}">
                <a16:creationId xmlns:a16="http://schemas.microsoft.com/office/drawing/2014/main" xmlns="" id="{3431AA0D-9635-4279-80A0-7ABB2705546B}"/>
              </a:ext>
            </a:extLst>
          </p:cNvPr>
          <p:cNvSpPr txBox="1">
            <a:spLocks/>
          </p:cNvSpPr>
          <p:nvPr/>
        </p:nvSpPr>
        <p:spPr>
          <a:xfrm>
            <a:off x="1113002" y="1019098"/>
            <a:ext cx="9009540" cy="111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2" indent="-28575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Tratamento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dos dados (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pré-processamento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scikit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-learn)</a:t>
            </a:r>
            <a:endParaRPr lang="en-US" sz="3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7;g6d5859ed5f_1_16">
            <a:extLst>
              <a:ext uri="{FF2B5EF4-FFF2-40B4-BE49-F238E27FC236}">
                <a16:creationId xmlns:a16="http://schemas.microsoft.com/office/drawing/2014/main" xmlns="" id="{62AA9D56-1FE6-4A75-A6DA-4E7DB8919763}"/>
              </a:ext>
            </a:extLst>
          </p:cNvPr>
          <p:cNvSpPr txBox="1"/>
          <p:nvPr/>
        </p:nvSpPr>
        <p:spPr>
          <a:xfrm>
            <a:off x="932188" y="1700808"/>
            <a:ext cx="6835089" cy="292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0070C0"/>
                </a:solidFill>
              </a:rPr>
              <a:t>from </a:t>
            </a:r>
            <a:r>
              <a:rPr lang="en-US" sz="2000" b="1" dirty="0" err="1">
                <a:solidFill>
                  <a:srgbClr val="0070C0"/>
                </a:solidFill>
              </a:rPr>
              <a:t>sklearn.preprocessing</a:t>
            </a:r>
            <a:r>
              <a:rPr lang="en-US" sz="2000" b="1" dirty="0">
                <a:solidFill>
                  <a:srgbClr val="0070C0"/>
                </a:solidFill>
              </a:rPr>
              <a:t> import </a:t>
            </a:r>
            <a:r>
              <a:rPr lang="en-US" sz="2000" b="1" dirty="0" err="1">
                <a:solidFill>
                  <a:srgbClr val="0070C0"/>
                </a:solidFill>
              </a:rPr>
              <a:t>LabelEncoder</a:t>
            </a:r>
            <a:endParaRPr lang="en-US" sz="2000" b="1" dirty="0">
              <a:solidFill>
                <a:srgbClr val="0070C0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 err="1">
                <a:solidFill>
                  <a:srgbClr val="0070C0"/>
                </a:solidFill>
              </a:rPr>
              <a:t>label_previsores</a:t>
            </a:r>
            <a:r>
              <a:rPr lang="en-US" sz="2000" b="1" dirty="0">
                <a:solidFill>
                  <a:srgbClr val="0070C0"/>
                </a:solidFill>
              </a:rPr>
              <a:t>=</a:t>
            </a:r>
            <a:r>
              <a:rPr lang="en-US" sz="2000" b="1" dirty="0" err="1">
                <a:solidFill>
                  <a:srgbClr val="0070C0"/>
                </a:solidFill>
              </a:rPr>
              <a:t>LabelEncoder</a:t>
            </a:r>
            <a:r>
              <a:rPr lang="en-US" sz="2000" b="1" dirty="0">
                <a:solidFill>
                  <a:srgbClr val="0070C0"/>
                </a:solidFill>
              </a:rPr>
              <a:t>()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0070C0"/>
                </a:solidFill>
              </a:rPr>
              <a:t>label =</a:t>
            </a:r>
            <a:r>
              <a:rPr lang="en-US" sz="2000" b="1" dirty="0" err="1">
                <a:solidFill>
                  <a:srgbClr val="0070C0"/>
                </a:solidFill>
              </a:rPr>
              <a:t>label_previsores.fit_transform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previsores</a:t>
            </a:r>
            <a:r>
              <a:rPr lang="en-US" sz="2000" b="1" dirty="0">
                <a:solidFill>
                  <a:srgbClr val="0070C0"/>
                </a:solidFill>
              </a:rPr>
              <a:t>[:,1])</a:t>
            </a:r>
          </a:p>
          <a:p>
            <a:pPr lvl="0">
              <a:buClr>
                <a:schemeClr val="dk1"/>
              </a:buClr>
              <a:buSzPts val="1100"/>
            </a:pPr>
            <a:endParaRPr lang="en-US" sz="2000" b="1" dirty="0">
              <a:solidFill>
                <a:srgbClr val="0070C0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2000" b="1" dirty="0">
              <a:solidFill>
                <a:srgbClr val="0070C0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0070C0"/>
                </a:solidFill>
              </a:rPr>
              <a:t>#</a:t>
            </a:r>
            <a:r>
              <a:rPr lang="en-US" sz="2000" b="1" dirty="0" err="1">
                <a:solidFill>
                  <a:srgbClr val="0070C0"/>
                </a:solidFill>
              </a:rPr>
              <a:t>Atualizar</a:t>
            </a:r>
            <a:r>
              <a:rPr lang="en-US" sz="2000" b="1" dirty="0">
                <a:solidFill>
                  <a:srgbClr val="0070C0"/>
                </a:solidFill>
              </a:rPr>
              <a:t> a </a:t>
            </a:r>
            <a:r>
              <a:rPr lang="en-US" sz="2000" b="1" dirty="0" err="1">
                <a:solidFill>
                  <a:srgbClr val="0070C0"/>
                </a:solidFill>
              </a:rPr>
              <a:t>variável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previsores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e </a:t>
            </a:r>
            <a:r>
              <a:rPr lang="en-US" sz="2000" b="1" dirty="0" err="1">
                <a:solidFill>
                  <a:srgbClr val="0070C0"/>
                </a:solidFill>
              </a:rPr>
              <a:t>faça</a:t>
            </a:r>
            <a:r>
              <a:rPr lang="en-US" sz="2000" b="1" dirty="0">
                <a:solidFill>
                  <a:srgbClr val="0070C0"/>
                </a:solidFill>
              </a:rPr>
              <a:t> o </a:t>
            </a:r>
            <a:r>
              <a:rPr lang="en-US" sz="2000" b="1" dirty="0" err="1">
                <a:solidFill>
                  <a:srgbClr val="0070C0"/>
                </a:solidFill>
              </a:rPr>
              <a:t>mesmo</a:t>
            </a:r>
            <a:r>
              <a:rPr lang="en-US" sz="2000" b="1" dirty="0">
                <a:solidFill>
                  <a:srgbClr val="0070C0"/>
                </a:solidFill>
              </a:rPr>
              <a:t> com as </a:t>
            </a:r>
            <a:r>
              <a:rPr lang="en-US" sz="2000" b="1" dirty="0" err="1">
                <a:solidFill>
                  <a:srgbClr val="0070C0"/>
                </a:solidFill>
              </a:rPr>
              <a:t>demais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variáveis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categóricas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rgbClr val="0070C0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0" i="0" u="none" strike="noStrike" cap="none" dirty="0">
              <a:solidFill>
                <a:srgbClr val="0070C0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68;g6d5859ed5f_1_16">
            <a:extLst>
              <a:ext uri="{FF2B5EF4-FFF2-40B4-BE49-F238E27FC236}">
                <a16:creationId xmlns:a16="http://schemas.microsoft.com/office/drawing/2014/main" xmlns="" id="{7224C159-D658-4A14-A246-5C67016C524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668"/>
          <a:stretch/>
        </p:blipFill>
        <p:spPr>
          <a:xfrm>
            <a:off x="8353963" y="3343128"/>
            <a:ext cx="2564985" cy="318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9;g6d5859ed5f_1_16">
            <a:extLst>
              <a:ext uri="{FF2B5EF4-FFF2-40B4-BE49-F238E27FC236}">
                <a16:creationId xmlns:a16="http://schemas.microsoft.com/office/drawing/2014/main" xmlns="" id="{FEF20F06-9177-45E1-9572-8866EDC3B2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6801"/>
          <a:stretch/>
        </p:blipFill>
        <p:spPr>
          <a:xfrm>
            <a:off x="7678588" y="3346024"/>
            <a:ext cx="774943" cy="3183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7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9A7348D5-884F-4C69-A653-1769CC972302}"/>
              </a:ext>
            </a:extLst>
          </p:cNvPr>
          <p:cNvSpPr/>
          <p:nvPr/>
        </p:nvSpPr>
        <p:spPr>
          <a:xfrm>
            <a:off x="1134400" y="330874"/>
            <a:ext cx="9145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rgbClr val="FF0000"/>
                </a:solidFill>
              </a:rPr>
              <a:t>Projeto: agricultura familiar, previsão de renda anual</a:t>
            </a:r>
          </a:p>
        </p:txBody>
      </p:sp>
      <p:sp>
        <p:nvSpPr>
          <p:cNvPr id="9" name="Google Shape;119;g6d38327794_0_21">
            <a:extLst>
              <a:ext uri="{FF2B5EF4-FFF2-40B4-BE49-F238E27FC236}">
                <a16:creationId xmlns:a16="http://schemas.microsoft.com/office/drawing/2014/main" xmlns="" id="{3431AA0D-9635-4279-80A0-7ABB2705546B}"/>
              </a:ext>
            </a:extLst>
          </p:cNvPr>
          <p:cNvSpPr txBox="1">
            <a:spLocks/>
          </p:cNvSpPr>
          <p:nvPr/>
        </p:nvSpPr>
        <p:spPr>
          <a:xfrm>
            <a:off x="1202138" y="980728"/>
            <a:ext cx="9009540" cy="111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2" indent="-28575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Tratamento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dos dados (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pré-processamento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scikit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-learn)</a:t>
            </a:r>
          </a:p>
        </p:txBody>
      </p:sp>
      <p:sp>
        <p:nvSpPr>
          <p:cNvPr id="5" name="Google Shape;189;g6d5859ed5f_1_126">
            <a:extLst>
              <a:ext uri="{FF2B5EF4-FFF2-40B4-BE49-F238E27FC236}">
                <a16:creationId xmlns:a16="http://schemas.microsoft.com/office/drawing/2014/main" xmlns="" id="{DC735EFC-D306-4652-9153-3616A4038780}"/>
              </a:ext>
            </a:extLst>
          </p:cNvPr>
          <p:cNvSpPr txBox="1"/>
          <p:nvPr/>
        </p:nvSpPr>
        <p:spPr>
          <a:xfrm>
            <a:off x="1380022" y="3207776"/>
            <a:ext cx="6010533" cy="111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rgbClr val="123654"/>
                </a:solidFill>
              </a:rPr>
              <a:t>labelencoder_classe</a:t>
            </a:r>
            <a:r>
              <a:rPr lang="en-US" sz="1800" b="1" dirty="0">
                <a:solidFill>
                  <a:srgbClr val="123654"/>
                </a:solidFill>
              </a:rPr>
              <a:t> = </a:t>
            </a:r>
            <a:r>
              <a:rPr lang="en-US" sz="1800" b="1" dirty="0" err="1">
                <a:solidFill>
                  <a:srgbClr val="123654"/>
                </a:solidFill>
              </a:rPr>
              <a:t>LabelEncoder</a:t>
            </a:r>
            <a:r>
              <a:rPr lang="en-US" sz="1800" b="1" dirty="0">
                <a:solidFill>
                  <a:srgbClr val="123654"/>
                </a:solidFill>
              </a:rPr>
              <a:t>()</a:t>
            </a:r>
            <a:endParaRPr sz="1800" b="1" dirty="0">
              <a:solidFill>
                <a:srgbClr val="12365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rgbClr val="123654"/>
                </a:solidFill>
              </a:rPr>
              <a:t>classe</a:t>
            </a:r>
            <a:r>
              <a:rPr lang="en-US" sz="1800" b="1" dirty="0">
                <a:solidFill>
                  <a:srgbClr val="123654"/>
                </a:solidFill>
              </a:rPr>
              <a:t> = </a:t>
            </a:r>
            <a:r>
              <a:rPr lang="en-US" sz="1800" b="1" dirty="0" err="1">
                <a:solidFill>
                  <a:srgbClr val="123654"/>
                </a:solidFill>
              </a:rPr>
              <a:t>labelencoder_classe.fit_transform</a:t>
            </a:r>
            <a:r>
              <a:rPr lang="en-US" sz="1800" b="1" dirty="0">
                <a:solidFill>
                  <a:srgbClr val="123654"/>
                </a:solidFill>
              </a:rPr>
              <a:t>(</a:t>
            </a:r>
            <a:r>
              <a:rPr lang="en-US" sz="1800" b="1" dirty="0" err="1">
                <a:solidFill>
                  <a:srgbClr val="123654"/>
                </a:solidFill>
              </a:rPr>
              <a:t>classe</a:t>
            </a:r>
            <a:r>
              <a:rPr lang="en-US" sz="1800" b="1" dirty="0">
                <a:solidFill>
                  <a:srgbClr val="123654"/>
                </a:solidFill>
              </a:rPr>
              <a:t>)</a:t>
            </a:r>
            <a:endParaRPr sz="1800" b="1" dirty="0">
              <a:solidFill>
                <a:srgbClr val="12365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rgbClr val="12365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Antes de continuar, verifique se de fato os dados  tanto dos previsores quanto da classe foram transformados...</a:t>
            </a:r>
            <a:endParaRPr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90;g6d5859ed5f_1_126">
            <a:extLst>
              <a:ext uri="{FF2B5EF4-FFF2-40B4-BE49-F238E27FC236}">
                <a16:creationId xmlns:a16="http://schemas.microsoft.com/office/drawing/2014/main" xmlns="" id="{48F5BB82-4D0D-4733-BC70-8A6CE7CEE8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90556" y="2134091"/>
            <a:ext cx="3315960" cy="39592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69725FF4-20DB-4060-96A2-480A558D2715}"/>
              </a:ext>
            </a:extLst>
          </p:cNvPr>
          <p:cNvSpPr/>
          <p:nvPr/>
        </p:nvSpPr>
        <p:spPr>
          <a:xfrm>
            <a:off x="1380023" y="2089212"/>
            <a:ext cx="5152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2" indent="-28575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000"/>
              <a:buFont typeface="Arial"/>
              <a:buNone/>
            </a:pPr>
            <a:r>
              <a:rPr lang="en-US" b="1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Faça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 </a:t>
            </a:r>
            <a:r>
              <a:rPr lang="en-US" b="1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tratamento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também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 para a </a:t>
            </a:r>
            <a:r>
              <a:rPr lang="en-US" b="1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variável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classe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junto </a:t>
            </a:r>
            <a:r>
              <a:rPr lang="en-US" b="1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aos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dados </a:t>
            </a:r>
            <a:r>
              <a:rPr lang="en-US" b="1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categóricos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19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9A7348D5-884F-4C69-A653-1769CC972302}"/>
              </a:ext>
            </a:extLst>
          </p:cNvPr>
          <p:cNvSpPr/>
          <p:nvPr/>
        </p:nvSpPr>
        <p:spPr>
          <a:xfrm>
            <a:off x="1134400" y="330874"/>
            <a:ext cx="91450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rgbClr val="FF0000"/>
                </a:solidFill>
              </a:rPr>
              <a:t>Projeto: agricultura familiar, previsão de renda anual</a:t>
            </a:r>
          </a:p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pt-BR" sz="2800" b="1" dirty="0">
              <a:solidFill>
                <a:srgbClr val="FF0000"/>
              </a:solidFill>
            </a:endParaRPr>
          </a:p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800" b="1" dirty="0"/>
              <a:t>Escalonamento dos atributos</a:t>
            </a:r>
          </a:p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9" name="Google Shape;119;g6d38327794_0_21">
            <a:extLst>
              <a:ext uri="{FF2B5EF4-FFF2-40B4-BE49-F238E27FC236}">
                <a16:creationId xmlns:a16="http://schemas.microsoft.com/office/drawing/2014/main" xmlns="" id="{3431AA0D-9635-4279-80A0-7ABB2705546B}"/>
              </a:ext>
            </a:extLst>
          </p:cNvPr>
          <p:cNvSpPr txBox="1">
            <a:spLocks/>
          </p:cNvSpPr>
          <p:nvPr/>
        </p:nvSpPr>
        <p:spPr>
          <a:xfrm>
            <a:off x="1163231" y="2107321"/>
            <a:ext cx="9644802" cy="441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2" indent="-28575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000"/>
              <a:buFont typeface="Arial"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Após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tratamento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dos dados, 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é 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escalonamento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também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realizado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pré-processamento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do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sclkit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-learn. </a:t>
            </a:r>
          </a:p>
          <a:p>
            <a:pPr marL="341312" indent="-28575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000"/>
              <a:buFont typeface="Arial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312" indent="-28575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000"/>
              <a:buFont typeface="Arial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escalonamento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boa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prática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dados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lineares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caso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questão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e que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produzirá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melhorias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1312" indent="-28575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000"/>
              <a:buFont typeface="Arial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modelo a ser aplicado neste projeto </a:t>
            </a:r>
            <a:r>
              <a:rPr lang="pt-BR" alt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é Standard </a:t>
            </a:r>
            <a:r>
              <a:rPr lang="pt-BR" alt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Scaler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que transforma os dados e os coloca na mesma escala. Na </a:t>
            </a:r>
            <a:r>
              <a:rPr lang="pt-BR" altLang="pt-BR" sz="2000" b="1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documentação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eles explicam que: Padroniza   as </a:t>
            </a:r>
            <a:r>
              <a:rPr lang="pt-BR" alt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 removendo a média e escala a variância a uma unidade.  Isso significa que para cada </a:t>
            </a:r>
            <a:r>
              <a:rPr lang="pt-BR" alt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a </a:t>
            </a:r>
            <a:r>
              <a:rPr lang="pt-BR" alt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média 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seria 0, e o </a:t>
            </a:r>
            <a:r>
              <a:rPr lang="pt-BR" alt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Desvio Padrão 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seria 1. Desta forma, as </a:t>
            </a:r>
            <a:r>
              <a:rPr lang="pt-BR" alt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 são padronizadas, tornando-as mais manejáveis para nossos modelos. </a:t>
            </a:r>
            <a:endParaRPr lang="en-US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79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9A7348D5-884F-4C69-A653-1769CC972302}"/>
              </a:ext>
            </a:extLst>
          </p:cNvPr>
          <p:cNvSpPr/>
          <p:nvPr/>
        </p:nvSpPr>
        <p:spPr>
          <a:xfrm>
            <a:off x="1134400" y="330874"/>
            <a:ext cx="91450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rgbClr val="FF0000"/>
                </a:solidFill>
              </a:rPr>
              <a:t>Projeto: agricultura familiar, previsão de renda anual</a:t>
            </a:r>
          </a:p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pt-BR" sz="2800" b="1" dirty="0">
              <a:solidFill>
                <a:srgbClr val="FF0000"/>
              </a:solidFill>
            </a:endParaRPr>
          </a:p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800" b="1" dirty="0"/>
              <a:t>Escalonamento dos atributos</a:t>
            </a:r>
          </a:p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9" name="Google Shape;119;g6d38327794_0_21">
            <a:extLst>
              <a:ext uri="{FF2B5EF4-FFF2-40B4-BE49-F238E27FC236}">
                <a16:creationId xmlns:a16="http://schemas.microsoft.com/office/drawing/2014/main" xmlns="" id="{3431AA0D-9635-4279-80A0-7ABB2705546B}"/>
              </a:ext>
            </a:extLst>
          </p:cNvPr>
          <p:cNvSpPr txBox="1">
            <a:spLocks/>
          </p:cNvSpPr>
          <p:nvPr/>
        </p:nvSpPr>
        <p:spPr>
          <a:xfrm>
            <a:off x="1163231" y="2107321"/>
            <a:ext cx="9644802" cy="441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dk1"/>
                </a:solidFill>
              </a:rPr>
              <a:t>Padronize recursos removendo a média e o dimensionamento para a variação da unidade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pt-BR" sz="2000" dirty="0">
                <a:solidFill>
                  <a:schemeClr val="dk1"/>
                </a:solidFill>
              </a:rPr>
              <a:t>A centralização e a escala ocorrem independentemente em cada recurso, calculando as estatísticas relevantes nas amostras no conjunto de treinamento.</a:t>
            </a:r>
            <a:r>
              <a:rPr lang="pt-BR" sz="2000" dirty="0">
                <a:solidFill>
                  <a:schemeClr val="dk1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000" dirty="0">
                <a:solidFill>
                  <a:schemeClr val="dk1"/>
                </a:solidFill>
              </a:rPr>
              <a:t>A média e o desvio padrão são então armazenados para serem usados em dados posteriores usando o método de transformação.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2400"/>
              <a:buNone/>
            </a:pPr>
            <a:r>
              <a:rPr lang="pt-BR" sz="2000" dirty="0">
                <a:solidFill>
                  <a:schemeClr val="dk1"/>
                </a:solidFill>
              </a:rPr>
              <a:t>A padronização de um conjunto de dados é um requisito comum para muitos estimadores de aprendizado de máquina: eles podem se comportar mal se o recurso individual não parecer mais ou menos com dados padrão normalmente distribuídos (por exemplo, </a:t>
            </a:r>
            <a:r>
              <a:rPr lang="pt-BR" sz="2000" dirty="0" err="1">
                <a:solidFill>
                  <a:schemeClr val="dk1"/>
                </a:solidFill>
              </a:rPr>
              <a:t>Gaussian</a:t>
            </a:r>
            <a:r>
              <a:rPr lang="pt-BR" sz="2000" dirty="0">
                <a:solidFill>
                  <a:schemeClr val="dk1"/>
                </a:solidFill>
              </a:rPr>
              <a:t> com 0 média e variação de unidade).</a:t>
            </a:r>
            <a:endParaRPr lang="pt-BR" sz="3200" b="1" dirty="0">
              <a:solidFill>
                <a:srgbClr val="123654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17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7950519a6_0_31"/>
          <p:cNvSpPr txBox="1">
            <a:spLocks noGrp="1"/>
          </p:cNvSpPr>
          <p:nvPr>
            <p:ph type="title"/>
          </p:nvPr>
        </p:nvSpPr>
        <p:spPr>
          <a:xfrm>
            <a:off x="1522412" y="304800"/>
            <a:ext cx="89646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55561" indent="0"/>
            <a:r>
              <a:rPr lang="en-US" sz="4000" b="1" dirty="0" err="1">
                <a:solidFill>
                  <a:schemeClr val="dk1"/>
                </a:solidFill>
              </a:rPr>
              <a:t>Escalonamento</a:t>
            </a:r>
            <a:r>
              <a:rPr lang="en-US" sz="4000" b="1" dirty="0">
                <a:solidFill>
                  <a:schemeClr val="dk1"/>
                </a:solidFill>
              </a:rPr>
              <a:t> de </a:t>
            </a:r>
            <a:r>
              <a:rPr lang="en-US" sz="4000" b="1" dirty="0" err="1">
                <a:solidFill>
                  <a:schemeClr val="dk1"/>
                </a:solidFill>
              </a:rPr>
              <a:t>atributos</a:t>
            </a:r>
            <a:r>
              <a:rPr lang="en-US" sz="4000" b="1" dirty="0">
                <a:solidFill>
                  <a:schemeClr val="dk1"/>
                </a:solidFill>
              </a:rPr>
              <a:t> 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dirty="0">
                <a:solidFill>
                  <a:schemeClr val="dk1"/>
                </a:solidFill>
              </a:rPr>
              <a:t>(</a:t>
            </a:r>
            <a:r>
              <a:rPr lang="en-US" sz="4000" dirty="0" err="1">
                <a:solidFill>
                  <a:schemeClr val="dk1"/>
                </a:solidFill>
              </a:rPr>
              <a:t>pré-processamento</a:t>
            </a:r>
            <a:r>
              <a:rPr lang="en-US" sz="4000" dirty="0">
                <a:solidFill>
                  <a:schemeClr val="dk1"/>
                </a:solidFill>
              </a:rPr>
              <a:t> - </a:t>
            </a:r>
            <a:r>
              <a:rPr lang="en-US" sz="4000" dirty="0" err="1">
                <a:solidFill>
                  <a:schemeClr val="dk1"/>
                </a:solidFill>
              </a:rPr>
              <a:t>scikit</a:t>
            </a:r>
            <a:r>
              <a:rPr lang="en-US" sz="4000" dirty="0">
                <a:solidFill>
                  <a:schemeClr val="dk1"/>
                </a:solidFill>
              </a:rPr>
              <a:t>-learn)</a:t>
            </a:r>
            <a:r>
              <a:rPr lang="en-US" sz="4000" b="1" dirty="0">
                <a:solidFill>
                  <a:schemeClr val="dk1"/>
                </a:solidFill>
              </a:rPr>
              <a:t/>
            </a:r>
            <a:br>
              <a:rPr lang="en-US" sz="4000" b="1" dirty="0">
                <a:solidFill>
                  <a:schemeClr val="dk1"/>
                </a:solidFill>
              </a:rPr>
            </a:br>
            <a:endParaRPr sz="3800" dirty="0"/>
          </a:p>
        </p:txBody>
      </p:sp>
      <p:sp>
        <p:nvSpPr>
          <p:cNvPr id="216" name="Google Shape;216;g87950519a6_0_31"/>
          <p:cNvSpPr txBox="1"/>
          <p:nvPr/>
        </p:nvSpPr>
        <p:spPr>
          <a:xfrm>
            <a:off x="1546307" y="1700808"/>
            <a:ext cx="8656406" cy="216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 err="1">
                <a:solidFill>
                  <a:srgbClr val="123654"/>
                </a:solidFill>
              </a:rPr>
              <a:t>Solução</a:t>
            </a:r>
            <a:r>
              <a:rPr lang="en-US" sz="2400" b="1" dirty="0">
                <a:solidFill>
                  <a:srgbClr val="123654"/>
                </a:solidFill>
              </a:rPr>
              <a:t>: </a:t>
            </a:r>
            <a:endParaRPr sz="2400" b="1" dirty="0">
              <a:solidFill>
                <a:srgbClr val="123654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2400" b="1" dirty="0">
              <a:solidFill>
                <a:srgbClr val="123654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2200" b="1" dirty="0">
                <a:solidFill>
                  <a:srgbClr val="123654"/>
                </a:solidFill>
              </a:rPr>
              <a:t>from </a:t>
            </a:r>
            <a:r>
              <a:rPr lang="en-US" sz="2200" b="1" dirty="0" err="1">
                <a:solidFill>
                  <a:srgbClr val="123654"/>
                </a:solidFill>
              </a:rPr>
              <a:t>sklearn.preprocessing</a:t>
            </a:r>
            <a:r>
              <a:rPr lang="en-US" sz="2200" b="1" dirty="0">
                <a:solidFill>
                  <a:srgbClr val="123654"/>
                </a:solidFill>
              </a:rPr>
              <a:t> import </a:t>
            </a:r>
            <a:r>
              <a:rPr lang="en-US" sz="2200" b="1" dirty="0" err="1">
                <a:solidFill>
                  <a:srgbClr val="123654"/>
                </a:solidFill>
              </a:rPr>
              <a:t>StandardScaler</a:t>
            </a:r>
            <a:endParaRPr sz="2200" b="1" dirty="0">
              <a:solidFill>
                <a:srgbClr val="123654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2200" b="1" dirty="0">
                <a:solidFill>
                  <a:srgbClr val="123654"/>
                </a:solidFill>
              </a:rPr>
              <a:t>scaler = </a:t>
            </a:r>
            <a:r>
              <a:rPr lang="en-US" sz="2200" b="1" dirty="0" err="1">
                <a:solidFill>
                  <a:srgbClr val="123654"/>
                </a:solidFill>
              </a:rPr>
              <a:t>StandardScaler</a:t>
            </a:r>
            <a:r>
              <a:rPr lang="en-US" sz="2200" b="1" dirty="0">
                <a:solidFill>
                  <a:srgbClr val="123654"/>
                </a:solidFill>
              </a:rPr>
              <a:t>()</a:t>
            </a:r>
            <a:endParaRPr sz="2200" b="1" dirty="0">
              <a:solidFill>
                <a:srgbClr val="123654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2200" b="1" dirty="0" err="1">
                <a:solidFill>
                  <a:srgbClr val="123654"/>
                </a:solidFill>
              </a:rPr>
              <a:t>previsores</a:t>
            </a:r>
            <a:r>
              <a:rPr lang="en-US" sz="2200" b="1" dirty="0">
                <a:solidFill>
                  <a:srgbClr val="123654"/>
                </a:solidFill>
              </a:rPr>
              <a:t> = </a:t>
            </a:r>
            <a:r>
              <a:rPr lang="en-US" sz="2200" b="1" dirty="0" err="1">
                <a:solidFill>
                  <a:srgbClr val="123654"/>
                </a:solidFill>
              </a:rPr>
              <a:t>scaler.fit_transform</a:t>
            </a:r>
            <a:r>
              <a:rPr lang="en-US" sz="2200" b="1" dirty="0">
                <a:solidFill>
                  <a:srgbClr val="123654"/>
                </a:solidFill>
              </a:rPr>
              <a:t>(</a:t>
            </a:r>
            <a:r>
              <a:rPr lang="en-US" sz="2200" b="1" dirty="0" err="1">
                <a:solidFill>
                  <a:srgbClr val="123654"/>
                </a:solidFill>
              </a:rPr>
              <a:t>previsores</a:t>
            </a:r>
            <a:r>
              <a:rPr lang="en-US" sz="2200" b="1" dirty="0">
                <a:solidFill>
                  <a:srgbClr val="123654"/>
                </a:solidFill>
              </a:rPr>
              <a:t>)</a:t>
            </a:r>
            <a:endParaRPr sz="2200" b="1" dirty="0">
              <a:solidFill>
                <a:srgbClr val="123654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2400" b="1" dirty="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endParaRPr sz="2400" b="1" dirty="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endParaRPr sz="2400" b="1" dirty="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sz="2400" b="1" dirty="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2400"/>
            </a:pPr>
            <a:endParaRPr sz="2400" dirty="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marR="15240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endParaRPr sz="2400" dirty="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2400"/>
            </a:pPr>
            <a:endParaRPr sz="2400" dirty="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2400"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87950519a6_0_31"/>
          <p:cNvPicPr preferRelativeResize="0"/>
          <p:nvPr/>
        </p:nvPicPr>
        <p:blipFill rotWithShape="1">
          <a:blip r:embed="rId3">
            <a:alphaModFix/>
          </a:blip>
          <a:srcRect b="25088"/>
          <a:stretch/>
        </p:blipFill>
        <p:spPr>
          <a:xfrm>
            <a:off x="6160754" y="3664743"/>
            <a:ext cx="5262250" cy="3076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d5859ed5f_1_24"/>
          <p:cNvSpPr txBox="1">
            <a:spLocks noGrp="1"/>
          </p:cNvSpPr>
          <p:nvPr>
            <p:ph type="title"/>
          </p:nvPr>
        </p:nvSpPr>
        <p:spPr>
          <a:xfrm>
            <a:off x="1522412" y="304800"/>
            <a:ext cx="10044608" cy="1215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55561" indent="0">
              <a:buClr>
                <a:srgbClr val="000000"/>
              </a:buClr>
              <a:buSzPts val="3000"/>
            </a:pPr>
            <a:r>
              <a:rPr lang="pt-BR" sz="4000" b="1" dirty="0">
                <a:solidFill>
                  <a:schemeClr val="dk1"/>
                </a:solidFill>
              </a:rPr>
              <a:t>Base de dados: Treinamento e teste</a:t>
            </a:r>
            <a:br>
              <a:rPr lang="pt-BR" sz="4000" b="1" dirty="0">
                <a:solidFill>
                  <a:schemeClr val="dk1"/>
                </a:solidFill>
              </a:rPr>
            </a:br>
            <a:endParaRPr sz="3800" dirty="0"/>
          </a:p>
        </p:txBody>
      </p:sp>
      <p:sp>
        <p:nvSpPr>
          <p:cNvPr id="224" name="Google Shape;224;g6d5859ed5f_1_24"/>
          <p:cNvSpPr txBox="1">
            <a:spLocks noGrp="1"/>
          </p:cNvSpPr>
          <p:nvPr>
            <p:ph type="body" idx="1"/>
          </p:nvPr>
        </p:nvSpPr>
        <p:spPr>
          <a:xfrm>
            <a:off x="1673254" y="1196752"/>
            <a:ext cx="83973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341312" indent="-285748" algn="just">
              <a:spcBef>
                <a:spcPts val="0"/>
              </a:spcBef>
              <a:buClr>
                <a:srgbClr val="000000"/>
              </a:buClr>
              <a:buSzPts val="3000"/>
            </a:pPr>
            <a:endParaRPr sz="3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sz="2400" b="1" dirty="0">
              <a:solidFill>
                <a:schemeClr val="dk1"/>
              </a:solidFill>
            </a:endParaRPr>
          </a:p>
          <a:p>
            <a:pPr marL="55561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400" b="1" dirty="0" err="1">
                <a:solidFill>
                  <a:schemeClr val="dk1"/>
                </a:solidFill>
              </a:rPr>
              <a:t>Faça</a:t>
            </a:r>
            <a:r>
              <a:rPr lang="en-US" sz="2400" b="1" dirty="0">
                <a:solidFill>
                  <a:schemeClr val="dk1"/>
                </a:solidFill>
              </a:rPr>
              <a:t> o </a:t>
            </a:r>
            <a:r>
              <a:rPr lang="en-US" sz="2400" b="1" dirty="0" err="1">
                <a:solidFill>
                  <a:schemeClr val="dk1"/>
                </a:solidFill>
              </a:rPr>
              <a:t>treinamento</a:t>
            </a:r>
            <a:r>
              <a:rPr lang="en-US" sz="2400" b="1" dirty="0">
                <a:solidFill>
                  <a:schemeClr val="dk1"/>
                </a:solidFill>
              </a:rPr>
              <a:t> e teste.</a:t>
            </a:r>
            <a:endParaRPr sz="2400" b="1" dirty="0">
              <a:solidFill>
                <a:schemeClr val="dk1"/>
              </a:solidFill>
            </a:endParaRPr>
          </a:p>
          <a:p>
            <a:pPr marL="55561" indent="0">
              <a:buClr>
                <a:schemeClr val="dk1"/>
              </a:buClr>
              <a:buSzPts val="1100"/>
            </a:pPr>
            <a:endParaRPr sz="24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sz="24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sz="24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sz="2400" b="1" dirty="0">
              <a:solidFill>
                <a:schemeClr val="dk1"/>
              </a:solidFill>
            </a:endParaRPr>
          </a:p>
          <a:p>
            <a:pPr marL="342900" indent="-342900"/>
            <a:endParaRPr dirty="0"/>
          </a:p>
        </p:txBody>
      </p:sp>
      <p:pic>
        <p:nvPicPr>
          <p:cNvPr id="225" name="Google Shape;225;g6d5859ed5f_1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0036" y="3244124"/>
            <a:ext cx="6213301" cy="263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7950519a6_0_41"/>
          <p:cNvSpPr txBox="1">
            <a:spLocks noGrp="1"/>
          </p:cNvSpPr>
          <p:nvPr>
            <p:ph type="title"/>
          </p:nvPr>
        </p:nvSpPr>
        <p:spPr>
          <a:xfrm>
            <a:off x="1522412" y="304800"/>
            <a:ext cx="89646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55561" indent="0">
              <a:buClr>
                <a:srgbClr val="000000"/>
              </a:buClr>
              <a:buSzPts val="3000"/>
            </a:pPr>
            <a:r>
              <a:rPr lang="pt-BR" sz="4000" b="1" dirty="0">
                <a:solidFill>
                  <a:schemeClr val="dk1"/>
                </a:solidFill>
              </a:rPr>
              <a:t>Base de dados: Treinamento e teste</a:t>
            </a:r>
            <a:br>
              <a:rPr lang="pt-BR" sz="4000" b="1" dirty="0">
                <a:solidFill>
                  <a:schemeClr val="dk1"/>
                </a:solidFill>
              </a:rPr>
            </a:br>
            <a:endParaRPr sz="3800" dirty="0"/>
          </a:p>
        </p:txBody>
      </p:sp>
      <p:sp>
        <p:nvSpPr>
          <p:cNvPr id="232" name="Google Shape;232;g87950519a6_0_41"/>
          <p:cNvSpPr txBox="1">
            <a:spLocks noGrp="1"/>
          </p:cNvSpPr>
          <p:nvPr>
            <p:ph type="body" idx="1"/>
          </p:nvPr>
        </p:nvSpPr>
        <p:spPr>
          <a:xfrm>
            <a:off x="1806061" y="1520700"/>
            <a:ext cx="8964599" cy="14401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55561" indent="0">
              <a:buClr>
                <a:schemeClr val="dk1"/>
              </a:buClr>
              <a:buSzPts val="1100"/>
            </a:pPr>
            <a:r>
              <a:rPr lang="en-US" sz="2200" b="1" dirty="0">
                <a:solidFill>
                  <a:schemeClr val="dk1"/>
                </a:solidFill>
              </a:rPr>
              <a:t>from </a:t>
            </a:r>
            <a:r>
              <a:rPr lang="en-US" sz="2200" b="1" dirty="0" err="1">
                <a:solidFill>
                  <a:schemeClr val="dk1"/>
                </a:solidFill>
              </a:rPr>
              <a:t>sklearn.model_selection</a:t>
            </a:r>
            <a:r>
              <a:rPr lang="en-US" sz="2200" b="1" dirty="0">
                <a:solidFill>
                  <a:schemeClr val="dk1"/>
                </a:solidFill>
              </a:rPr>
              <a:t> import </a:t>
            </a:r>
            <a:r>
              <a:rPr lang="en-US" sz="2200" b="1" dirty="0" err="1">
                <a:solidFill>
                  <a:schemeClr val="dk1"/>
                </a:solidFill>
              </a:rPr>
              <a:t>train_test_split</a:t>
            </a:r>
            <a:endParaRPr sz="2200" b="1" dirty="0">
              <a:solidFill>
                <a:schemeClr val="dk1"/>
              </a:solidFill>
            </a:endParaRPr>
          </a:p>
          <a:p>
            <a:pPr marL="55561" indent="0">
              <a:buClr>
                <a:schemeClr val="dk1"/>
              </a:buClr>
              <a:buSzPts val="1100"/>
            </a:pPr>
            <a:r>
              <a:rPr lang="en-US" sz="2200" b="1" dirty="0" err="1">
                <a:solidFill>
                  <a:schemeClr val="dk1"/>
                </a:solidFill>
              </a:rPr>
              <a:t>previsores_treinamento</a:t>
            </a:r>
            <a:r>
              <a:rPr lang="en-US" sz="2200" b="1" dirty="0">
                <a:solidFill>
                  <a:schemeClr val="dk1"/>
                </a:solidFill>
              </a:rPr>
              <a:t>, </a:t>
            </a:r>
            <a:r>
              <a:rPr lang="en-US" sz="2200" b="1" dirty="0" err="1">
                <a:solidFill>
                  <a:schemeClr val="dk1"/>
                </a:solidFill>
              </a:rPr>
              <a:t>previsores_teste</a:t>
            </a:r>
            <a:r>
              <a:rPr lang="en-US" sz="2200" b="1" dirty="0">
                <a:solidFill>
                  <a:schemeClr val="dk1"/>
                </a:solidFill>
              </a:rPr>
              <a:t>, </a:t>
            </a:r>
            <a:r>
              <a:rPr lang="en-US" sz="2200" b="1" dirty="0" err="1">
                <a:solidFill>
                  <a:schemeClr val="dk1"/>
                </a:solidFill>
              </a:rPr>
              <a:t>classe_treinamento</a:t>
            </a:r>
            <a:r>
              <a:rPr lang="en-US" sz="2200" b="1" dirty="0">
                <a:solidFill>
                  <a:schemeClr val="dk1"/>
                </a:solidFill>
              </a:rPr>
              <a:t>, </a:t>
            </a:r>
            <a:r>
              <a:rPr lang="en-US" sz="2200" b="1" dirty="0" err="1">
                <a:solidFill>
                  <a:schemeClr val="dk1"/>
                </a:solidFill>
              </a:rPr>
              <a:t>classe_teste</a:t>
            </a:r>
            <a:r>
              <a:rPr lang="en-US" sz="2200" b="1" dirty="0">
                <a:solidFill>
                  <a:schemeClr val="dk1"/>
                </a:solidFill>
              </a:rPr>
              <a:t> = </a:t>
            </a:r>
            <a:r>
              <a:rPr lang="en-US" sz="2200" b="1" dirty="0" err="1">
                <a:solidFill>
                  <a:schemeClr val="dk1"/>
                </a:solidFill>
              </a:rPr>
              <a:t>train_test_split</a:t>
            </a:r>
            <a:r>
              <a:rPr lang="en-US" sz="2200" b="1" dirty="0">
                <a:solidFill>
                  <a:schemeClr val="dk1"/>
                </a:solidFill>
              </a:rPr>
              <a:t>(</a:t>
            </a:r>
            <a:r>
              <a:rPr lang="en-US" sz="2200" b="1" dirty="0" err="1">
                <a:solidFill>
                  <a:schemeClr val="dk1"/>
                </a:solidFill>
              </a:rPr>
              <a:t>previsores</a:t>
            </a:r>
            <a:r>
              <a:rPr lang="en-US" sz="2200" b="1" dirty="0">
                <a:solidFill>
                  <a:schemeClr val="dk1"/>
                </a:solidFill>
              </a:rPr>
              <a:t>, </a:t>
            </a:r>
            <a:r>
              <a:rPr lang="en-US" sz="2200" b="1" dirty="0" err="1">
                <a:solidFill>
                  <a:schemeClr val="dk1"/>
                </a:solidFill>
              </a:rPr>
              <a:t>classe</a:t>
            </a:r>
            <a:r>
              <a:rPr lang="en-US" sz="2200" b="1" dirty="0">
                <a:solidFill>
                  <a:schemeClr val="dk1"/>
                </a:solidFill>
              </a:rPr>
              <a:t>, </a:t>
            </a:r>
            <a:r>
              <a:rPr lang="en-US" sz="2200" b="1" dirty="0" err="1">
                <a:solidFill>
                  <a:schemeClr val="dk1"/>
                </a:solidFill>
              </a:rPr>
              <a:t>test_size</a:t>
            </a:r>
            <a:r>
              <a:rPr lang="en-US" sz="2200" b="1" dirty="0">
                <a:solidFill>
                  <a:schemeClr val="dk1"/>
                </a:solidFill>
              </a:rPr>
              <a:t>=0.15, </a:t>
            </a:r>
            <a:r>
              <a:rPr lang="en-US" sz="2200" b="1" dirty="0" err="1">
                <a:solidFill>
                  <a:schemeClr val="dk1"/>
                </a:solidFill>
              </a:rPr>
              <a:t>random_state</a:t>
            </a:r>
            <a:r>
              <a:rPr lang="en-US" sz="2200" b="1" dirty="0">
                <a:solidFill>
                  <a:schemeClr val="dk1"/>
                </a:solidFill>
              </a:rPr>
              <a:t>=0)</a:t>
            </a:r>
            <a:endParaRPr sz="22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sz="2400" b="1" dirty="0">
              <a:solidFill>
                <a:schemeClr val="dk1"/>
              </a:solidFill>
            </a:endParaRPr>
          </a:p>
          <a:p>
            <a:pPr marL="55561" indent="0">
              <a:buClr>
                <a:schemeClr val="dk1"/>
              </a:buClr>
              <a:buSzPts val="1100"/>
            </a:pPr>
            <a:endParaRPr sz="24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sz="24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sz="24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sz="2400" b="1" dirty="0">
              <a:solidFill>
                <a:schemeClr val="dk1"/>
              </a:solidFill>
            </a:endParaRPr>
          </a:p>
          <a:p>
            <a:pPr marL="342900" indent="-342900"/>
            <a:endParaRPr dirty="0"/>
          </a:p>
        </p:txBody>
      </p:sp>
      <p:pic>
        <p:nvPicPr>
          <p:cNvPr id="233" name="Google Shape;233;g87950519a6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012" y="4005064"/>
            <a:ext cx="6011760" cy="2548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7950519a6_0_49"/>
          <p:cNvSpPr txBox="1">
            <a:spLocks noGrp="1"/>
          </p:cNvSpPr>
          <p:nvPr>
            <p:ph type="title"/>
          </p:nvPr>
        </p:nvSpPr>
        <p:spPr>
          <a:xfrm>
            <a:off x="1522412" y="304800"/>
            <a:ext cx="89646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55561" indent="0">
              <a:buClr>
                <a:srgbClr val="000000"/>
              </a:buClr>
              <a:buSzPts val="3000"/>
            </a:pPr>
            <a:r>
              <a:rPr lang="en-US" sz="4000" b="1" dirty="0">
                <a:solidFill>
                  <a:schemeClr val="dk1"/>
                </a:solidFill>
              </a:rPr>
              <a:t>Base de dados: </a:t>
            </a:r>
            <a:r>
              <a:rPr lang="en-US" sz="4000" b="1" dirty="0" err="1">
                <a:solidFill>
                  <a:schemeClr val="dk1"/>
                </a:solidFill>
              </a:rPr>
              <a:t>Classificação</a:t>
            </a:r>
            <a:r>
              <a:rPr lang="en-US" sz="4000" b="1" dirty="0">
                <a:solidFill>
                  <a:schemeClr val="dk1"/>
                </a:solidFill>
              </a:rPr>
              <a:t> </a:t>
            </a:r>
            <a:br>
              <a:rPr lang="en-US" sz="4000" b="1" dirty="0">
                <a:solidFill>
                  <a:schemeClr val="dk1"/>
                </a:solidFill>
              </a:rPr>
            </a:br>
            <a:endParaRPr sz="3800" dirty="0"/>
          </a:p>
        </p:txBody>
      </p:sp>
      <p:sp>
        <p:nvSpPr>
          <p:cNvPr id="4" name="Google Shape;240;g87950519a6_0_49">
            <a:extLst>
              <a:ext uri="{FF2B5EF4-FFF2-40B4-BE49-F238E27FC236}">
                <a16:creationId xmlns:a16="http://schemas.microsoft.com/office/drawing/2014/main" xmlns="" id="{619F9B90-F5B2-477B-93C1-F703B271A5C3}"/>
              </a:ext>
            </a:extLst>
          </p:cNvPr>
          <p:cNvSpPr txBox="1">
            <a:spLocks/>
          </p:cNvSpPr>
          <p:nvPr/>
        </p:nvSpPr>
        <p:spPr>
          <a:xfrm>
            <a:off x="1522412" y="1630984"/>
            <a:ext cx="9972600" cy="42462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>
            <a:lvl1pPr marL="457200" lvl="0" indent="-228600" algn="l" defTabSz="91440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Euphemia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Euphemia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Euphemia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Euphemia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Euphemia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Euphemia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Euphemia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Euphemia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1" indent="0">
              <a:buClr>
                <a:schemeClr val="dk1"/>
              </a:buClr>
              <a:buSzPts val="1100"/>
            </a:pPr>
            <a:r>
              <a:rPr lang="en-US" b="1" dirty="0" err="1">
                <a:solidFill>
                  <a:srgbClr val="FF0000"/>
                </a:solidFill>
              </a:rPr>
              <a:t>Leitura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recomendada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55561" indent="0">
              <a:buClr>
                <a:schemeClr val="dk1"/>
              </a:buClr>
              <a:buSzPts val="1100"/>
            </a:pPr>
            <a:endParaRPr lang="en-US" sz="2200" b="1" dirty="0">
              <a:solidFill>
                <a:srgbClr val="FF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123654"/>
                </a:solidFill>
              </a:rPr>
              <a:t>Considerando esta atividade prática, na classificação iremos usar algumas métricas, como os valores de acurácia, especificidade, sensibilidade e precisão para cada um dos classificadores.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pt-BR" sz="2400" dirty="0">
                <a:solidFill>
                  <a:srgbClr val="123654"/>
                </a:solidFill>
              </a:rPr>
              <a:t>Para relembrar os conceitos e as fórmulas, leia o texto “Métodos de </a:t>
            </a:r>
            <a:r>
              <a:rPr lang="pt-BR" sz="2400" dirty="0" err="1">
                <a:solidFill>
                  <a:srgbClr val="123654"/>
                </a:solidFill>
              </a:rPr>
              <a:t>reamostragem</a:t>
            </a:r>
            <a:r>
              <a:rPr lang="pt-BR" sz="2400" dirty="0">
                <a:solidFill>
                  <a:srgbClr val="123654"/>
                </a:solidFill>
              </a:rPr>
              <a:t>”, </a:t>
            </a:r>
            <a:r>
              <a:rPr lang="pt-BR" sz="2400" dirty="0" err="1">
                <a:solidFill>
                  <a:srgbClr val="123654"/>
                </a:solidFill>
              </a:rPr>
              <a:t>disposível</a:t>
            </a:r>
            <a:r>
              <a:rPr lang="pt-BR" sz="2400" dirty="0">
                <a:solidFill>
                  <a:srgbClr val="123654"/>
                </a:solidFill>
              </a:rPr>
              <a:t> em: 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pt-BR" sz="2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http://cursos.leg.ufpr.br/ML4all/apoio/reamostragem.html</a:t>
            </a:r>
            <a:r>
              <a:rPr lang="pt-BR" sz="2400" dirty="0">
                <a:solidFill>
                  <a:schemeClr val="dk1"/>
                </a:solidFill>
              </a:rPr>
              <a:t>.</a:t>
            </a:r>
          </a:p>
          <a:p>
            <a:pPr marL="55561" indent="0">
              <a:buClr>
                <a:schemeClr val="dk1"/>
              </a:buClr>
              <a:buSzPts val="1100"/>
            </a:pPr>
            <a:endParaRPr lang="en-US" sz="2200" b="1" dirty="0">
              <a:solidFill>
                <a:schemeClr val="dk1"/>
              </a:solidFill>
            </a:endParaRPr>
          </a:p>
          <a:p>
            <a:pPr marL="55561" indent="0">
              <a:buClr>
                <a:schemeClr val="dk1"/>
              </a:buClr>
              <a:buSzPts val="1100"/>
            </a:pPr>
            <a:endParaRPr lang="en-US" sz="22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lang="en-US" sz="2400" b="1" dirty="0">
              <a:solidFill>
                <a:schemeClr val="dk1"/>
              </a:solidFill>
            </a:endParaRPr>
          </a:p>
          <a:p>
            <a:pPr marL="55561" indent="0">
              <a:buClr>
                <a:schemeClr val="dk1"/>
              </a:buClr>
              <a:buSzPts val="1100"/>
            </a:pPr>
            <a:endParaRPr lang="en-US" sz="24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lang="en-US" sz="24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lang="en-US" sz="24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lang="en-US" sz="2400" b="1" dirty="0">
              <a:solidFill>
                <a:schemeClr val="dk1"/>
              </a:solidFill>
            </a:endParaRPr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7950519a6_0_49"/>
          <p:cNvSpPr txBox="1">
            <a:spLocks noGrp="1"/>
          </p:cNvSpPr>
          <p:nvPr>
            <p:ph type="title"/>
          </p:nvPr>
        </p:nvSpPr>
        <p:spPr>
          <a:xfrm>
            <a:off x="1612112" y="620688"/>
            <a:ext cx="89646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55561" indent="0">
              <a:buClr>
                <a:srgbClr val="000000"/>
              </a:buClr>
              <a:buSzPts val="3000"/>
            </a:pPr>
            <a:r>
              <a:rPr lang="en-US" sz="4000" b="1" dirty="0">
                <a:solidFill>
                  <a:schemeClr val="dk1"/>
                </a:solidFill>
              </a:rPr>
              <a:t>Base de dados: </a:t>
            </a:r>
            <a:r>
              <a:rPr lang="en-US" sz="4000" b="1" dirty="0" err="1">
                <a:solidFill>
                  <a:schemeClr val="dk1"/>
                </a:solidFill>
              </a:rPr>
              <a:t>Classificação</a:t>
            </a:r>
            <a:r>
              <a:rPr lang="en-US" sz="4000" b="1" dirty="0">
                <a:solidFill>
                  <a:schemeClr val="dk1"/>
                </a:solidFill>
              </a:rPr>
              <a:t> </a:t>
            </a:r>
            <a:endParaRPr sz="3800" dirty="0"/>
          </a:p>
        </p:txBody>
      </p:sp>
      <p:sp>
        <p:nvSpPr>
          <p:cNvPr id="240" name="Google Shape;240;g87950519a6_0_49"/>
          <p:cNvSpPr txBox="1">
            <a:spLocks noGrp="1"/>
          </p:cNvSpPr>
          <p:nvPr>
            <p:ph type="body" idx="1"/>
          </p:nvPr>
        </p:nvSpPr>
        <p:spPr>
          <a:xfrm>
            <a:off x="1895762" y="2542200"/>
            <a:ext cx="9095194" cy="22549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55561" indent="0">
              <a:buClr>
                <a:schemeClr val="dk1"/>
              </a:buClr>
              <a:buSzPts val="1100"/>
            </a:pPr>
            <a:r>
              <a:rPr lang="en-US" sz="2200" b="1" dirty="0">
                <a:solidFill>
                  <a:schemeClr val="dk1"/>
                </a:solidFill>
              </a:rPr>
              <a:t>from </a:t>
            </a:r>
            <a:r>
              <a:rPr lang="en-US" sz="2200" b="1" dirty="0" err="1">
                <a:solidFill>
                  <a:schemeClr val="dk1"/>
                </a:solidFill>
              </a:rPr>
              <a:t>sklearn.naive_bayes</a:t>
            </a:r>
            <a:r>
              <a:rPr lang="en-US" sz="2200" b="1" dirty="0">
                <a:solidFill>
                  <a:schemeClr val="dk1"/>
                </a:solidFill>
              </a:rPr>
              <a:t> import </a:t>
            </a:r>
            <a:r>
              <a:rPr lang="en-US" sz="2200" b="1" dirty="0" err="1">
                <a:solidFill>
                  <a:schemeClr val="dk1"/>
                </a:solidFill>
              </a:rPr>
              <a:t>GaussianNB</a:t>
            </a:r>
            <a:endParaRPr sz="2200" b="1" dirty="0">
              <a:solidFill>
                <a:schemeClr val="dk1"/>
              </a:solidFill>
            </a:endParaRPr>
          </a:p>
          <a:p>
            <a:pPr marL="55561" indent="0">
              <a:buClr>
                <a:schemeClr val="dk1"/>
              </a:buClr>
              <a:buSzPts val="1100"/>
            </a:pPr>
            <a:r>
              <a:rPr lang="en-US" sz="2200" b="1" dirty="0" err="1">
                <a:solidFill>
                  <a:schemeClr val="dk1"/>
                </a:solidFill>
              </a:rPr>
              <a:t>classificador</a:t>
            </a:r>
            <a:r>
              <a:rPr lang="en-US" sz="2200" b="1" dirty="0">
                <a:solidFill>
                  <a:schemeClr val="dk1"/>
                </a:solidFill>
              </a:rPr>
              <a:t> = </a:t>
            </a:r>
            <a:r>
              <a:rPr lang="en-US" sz="2200" b="1" dirty="0" err="1">
                <a:solidFill>
                  <a:schemeClr val="dk1"/>
                </a:solidFill>
              </a:rPr>
              <a:t>GaussianNB</a:t>
            </a:r>
            <a:r>
              <a:rPr lang="en-US" sz="2200" b="1" dirty="0">
                <a:solidFill>
                  <a:schemeClr val="dk1"/>
                </a:solidFill>
              </a:rPr>
              <a:t>()</a:t>
            </a:r>
            <a:endParaRPr sz="2200" b="1" dirty="0">
              <a:solidFill>
                <a:schemeClr val="dk1"/>
              </a:solidFill>
            </a:endParaRPr>
          </a:p>
          <a:p>
            <a:pPr marL="55561" indent="0">
              <a:buClr>
                <a:schemeClr val="dk1"/>
              </a:buClr>
              <a:buSzPts val="1100"/>
            </a:pPr>
            <a:r>
              <a:rPr lang="en-US" sz="2200" b="1" dirty="0" err="1">
                <a:solidFill>
                  <a:schemeClr val="dk1"/>
                </a:solidFill>
              </a:rPr>
              <a:t>classificador.fit</a:t>
            </a:r>
            <a:r>
              <a:rPr lang="en-US" sz="2200" b="1" dirty="0">
                <a:solidFill>
                  <a:schemeClr val="dk1"/>
                </a:solidFill>
              </a:rPr>
              <a:t>(</a:t>
            </a:r>
            <a:r>
              <a:rPr lang="en-US" sz="2200" b="1" dirty="0" err="1">
                <a:solidFill>
                  <a:schemeClr val="dk1"/>
                </a:solidFill>
              </a:rPr>
              <a:t>previsores_treinamento</a:t>
            </a:r>
            <a:r>
              <a:rPr lang="en-US" sz="2200" b="1" dirty="0">
                <a:solidFill>
                  <a:schemeClr val="dk1"/>
                </a:solidFill>
              </a:rPr>
              <a:t>, </a:t>
            </a:r>
            <a:r>
              <a:rPr lang="en-US" sz="2200" b="1" dirty="0" err="1">
                <a:solidFill>
                  <a:schemeClr val="dk1"/>
                </a:solidFill>
              </a:rPr>
              <a:t>classe_treinamento</a:t>
            </a:r>
            <a:r>
              <a:rPr lang="en-US" sz="2200" b="1" dirty="0">
                <a:solidFill>
                  <a:schemeClr val="dk1"/>
                </a:solidFill>
              </a:rPr>
              <a:t>)</a:t>
            </a:r>
            <a:endParaRPr sz="2200" b="1" dirty="0">
              <a:solidFill>
                <a:schemeClr val="dk1"/>
              </a:solidFill>
            </a:endParaRPr>
          </a:p>
          <a:p>
            <a:pPr marL="55561" indent="0">
              <a:buClr>
                <a:schemeClr val="dk1"/>
              </a:buClr>
              <a:buSzPts val="1100"/>
            </a:pPr>
            <a:r>
              <a:rPr lang="en-US" sz="2200" b="1" dirty="0" err="1">
                <a:solidFill>
                  <a:schemeClr val="dk1"/>
                </a:solidFill>
              </a:rPr>
              <a:t>previsoes</a:t>
            </a:r>
            <a:r>
              <a:rPr lang="en-US" sz="2200" b="1" dirty="0">
                <a:solidFill>
                  <a:schemeClr val="dk1"/>
                </a:solidFill>
              </a:rPr>
              <a:t> = </a:t>
            </a:r>
            <a:r>
              <a:rPr lang="en-US" sz="2200" b="1" dirty="0" err="1">
                <a:solidFill>
                  <a:schemeClr val="dk1"/>
                </a:solidFill>
              </a:rPr>
              <a:t>classificador.predict</a:t>
            </a:r>
            <a:r>
              <a:rPr lang="en-US" sz="2200" b="1" dirty="0">
                <a:solidFill>
                  <a:schemeClr val="dk1"/>
                </a:solidFill>
              </a:rPr>
              <a:t>(</a:t>
            </a:r>
            <a:r>
              <a:rPr lang="en-US" sz="2200" b="1" dirty="0" err="1">
                <a:solidFill>
                  <a:schemeClr val="dk1"/>
                </a:solidFill>
              </a:rPr>
              <a:t>previsores_teste</a:t>
            </a:r>
            <a:r>
              <a:rPr lang="en-US" sz="2200" b="1" dirty="0">
                <a:solidFill>
                  <a:schemeClr val="dk1"/>
                </a:solidFill>
              </a:rPr>
              <a:t>)</a:t>
            </a:r>
            <a:endParaRPr sz="2200" b="1" dirty="0">
              <a:solidFill>
                <a:schemeClr val="dk1"/>
              </a:solidFill>
            </a:endParaRPr>
          </a:p>
          <a:p>
            <a:pPr marL="55561" indent="0">
              <a:buClr>
                <a:schemeClr val="dk1"/>
              </a:buClr>
              <a:buSzPts val="1100"/>
            </a:pPr>
            <a:endParaRPr sz="22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sz="2400" b="1" dirty="0">
              <a:solidFill>
                <a:schemeClr val="dk1"/>
              </a:solidFill>
            </a:endParaRPr>
          </a:p>
          <a:p>
            <a:pPr marL="55561" indent="0">
              <a:buClr>
                <a:schemeClr val="dk1"/>
              </a:buClr>
              <a:buSzPts val="1100"/>
            </a:pPr>
            <a:endParaRPr sz="24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sz="24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sz="24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sz="2400" b="1" dirty="0">
              <a:solidFill>
                <a:schemeClr val="dk1"/>
              </a:solidFill>
            </a:endParaRPr>
          </a:p>
          <a:p>
            <a:pPr marL="342900" indent="-34290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40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g7633c97870_0_106">
            <a:extLst>
              <a:ext uri="{FF2B5EF4-FFF2-40B4-BE49-F238E27FC236}">
                <a16:creationId xmlns:a16="http://schemas.microsoft.com/office/drawing/2014/main" xmlns="" id="{FF70EDCB-9C80-4C6C-9F86-D465F2977E81}"/>
              </a:ext>
            </a:extLst>
          </p:cNvPr>
          <p:cNvSpPr txBox="1">
            <a:spLocks/>
          </p:cNvSpPr>
          <p:nvPr/>
        </p:nvSpPr>
        <p:spPr>
          <a:xfrm>
            <a:off x="1557908" y="1628800"/>
            <a:ext cx="8568952" cy="43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2" indent="-28575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000"/>
              <a:buFont typeface="Arial"/>
              <a:buNone/>
            </a:pPr>
            <a:r>
              <a:rPr lang="pt-BR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Geral: </a:t>
            </a:r>
          </a:p>
          <a:p>
            <a:pPr marL="457200" indent="0" algn="just">
              <a:lnSpc>
                <a:spcPct val="100000"/>
              </a:lnSpc>
              <a:spcBef>
                <a:spcPts val="0"/>
              </a:spcBef>
              <a:buSzPts val="1400"/>
              <a:buFont typeface="Euphemia" pitchFamily="34" charset="0"/>
              <a:buNone/>
            </a:pPr>
            <a:endParaRPr lang="pt-BR" b="1" dirty="0"/>
          </a:p>
          <a:p>
            <a:pPr marL="457200" indent="-3810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Euphemia" pitchFamily="34" charset="0"/>
              <a:buChar char="●"/>
            </a:pPr>
            <a:r>
              <a:rPr lang="en-US" dirty="0" err="1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Prever</a:t>
            </a:r>
            <a:r>
              <a:rPr lang="en-US" dirty="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se um </a:t>
            </a:r>
            <a:r>
              <a:rPr lang="en-US" dirty="0" err="1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agricultor</a:t>
            </a:r>
            <a:r>
              <a:rPr lang="en-US" dirty="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familiar </a:t>
            </a:r>
            <a:r>
              <a:rPr lang="en-US" dirty="0" err="1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ganha</a:t>
            </a:r>
            <a:r>
              <a:rPr lang="en-US" dirty="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mais</a:t>
            </a:r>
            <a:r>
              <a:rPr lang="en-US" dirty="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de 50 mil por </a:t>
            </a:r>
            <a:r>
              <a:rPr lang="en-US" dirty="0" err="1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ano</a:t>
            </a:r>
            <a:r>
              <a:rPr lang="en-US" dirty="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baseado</a:t>
            </a:r>
            <a:r>
              <a:rPr lang="en-US" dirty="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dirty="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dados do </a:t>
            </a:r>
            <a:r>
              <a:rPr lang="en-US" dirty="0" err="1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censo</a:t>
            </a:r>
            <a:endParaRPr lang="pt-BR" sz="3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9A7348D5-884F-4C69-A653-1769CC972302}"/>
              </a:ext>
            </a:extLst>
          </p:cNvPr>
          <p:cNvSpPr/>
          <p:nvPr/>
        </p:nvSpPr>
        <p:spPr>
          <a:xfrm>
            <a:off x="1134400" y="330874"/>
            <a:ext cx="9145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rgbClr val="FF0000"/>
                </a:solidFill>
              </a:rPr>
              <a:t>Projeto: agricultura familiar, previsão de renda anual</a:t>
            </a:r>
          </a:p>
        </p:txBody>
      </p:sp>
    </p:spTree>
    <p:extLst>
      <p:ext uri="{BB962C8B-B14F-4D97-AF65-F5344CB8AC3E}">
        <p14:creationId xmlns:p14="http://schemas.microsoft.com/office/powerpoint/2010/main" val="17681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7950519a6_0_57"/>
          <p:cNvSpPr txBox="1">
            <a:spLocks noGrp="1"/>
          </p:cNvSpPr>
          <p:nvPr>
            <p:ph type="title"/>
          </p:nvPr>
        </p:nvSpPr>
        <p:spPr>
          <a:xfrm>
            <a:off x="1522412" y="304800"/>
            <a:ext cx="89646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algn="ctr">
              <a:buClr>
                <a:srgbClr val="006633"/>
              </a:buClr>
              <a:buSzPts val="3800"/>
            </a:pPr>
            <a:r>
              <a:rPr lang="pt-BR" sz="4000" b="1" dirty="0">
                <a:solidFill>
                  <a:schemeClr val="dk1"/>
                </a:solidFill>
              </a:rPr>
              <a:t>Base de dados: Matriz de confusão</a:t>
            </a:r>
            <a:br>
              <a:rPr lang="pt-BR" sz="4000" b="1" dirty="0">
                <a:solidFill>
                  <a:schemeClr val="dk1"/>
                </a:solidFill>
              </a:rPr>
            </a:br>
            <a:endParaRPr sz="3800" dirty="0"/>
          </a:p>
        </p:txBody>
      </p:sp>
      <p:sp>
        <p:nvSpPr>
          <p:cNvPr id="247" name="Google Shape;247;g87950519a6_0_57"/>
          <p:cNvSpPr txBox="1">
            <a:spLocks noGrp="1"/>
          </p:cNvSpPr>
          <p:nvPr>
            <p:ph type="body" idx="1"/>
          </p:nvPr>
        </p:nvSpPr>
        <p:spPr>
          <a:xfrm>
            <a:off x="1895762" y="1585983"/>
            <a:ext cx="83973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55561" indent="0">
              <a:buClr>
                <a:schemeClr val="dk1"/>
              </a:buClr>
              <a:buSzPts val="1100"/>
            </a:pPr>
            <a:r>
              <a:rPr lang="en-US" sz="2100" b="1" dirty="0">
                <a:solidFill>
                  <a:schemeClr val="dk1"/>
                </a:solidFill>
              </a:rPr>
              <a:t>from </a:t>
            </a:r>
            <a:r>
              <a:rPr lang="en-US" sz="2100" b="1" dirty="0" err="1">
                <a:solidFill>
                  <a:schemeClr val="dk1"/>
                </a:solidFill>
              </a:rPr>
              <a:t>sklearn.metrics</a:t>
            </a:r>
            <a:r>
              <a:rPr lang="en-US" sz="2100" b="1" dirty="0">
                <a:solidFill>
                  <a:schemeClr val="dk1"/>
                </a:solidFill>
              </a:rPr>
              <a:t> import </a:t>
            </a:r>
            <a:r>
              <a:rPr lang="en-US" sz="2100" b="1" dirty="0" err="1">
                <a:solidFill>
                  <a:schemeClr val="dk1"/>
                </a:solidFill>
              </a:rPr>
              <a:t>confusion_matrix</a:t>
            </a:r>
            <a:r>
              <a:rPr lang="en-US" sz="2100" b="1" dirty="0">
                <a:solidFill>
                  <a:schemeClr val="dk1"/>
                </a:solidFill>
              </a:rPr>
              <a:t>, </a:t>
            </a:r>
            <a:r>
              <a:rPr lang="en-US" sz="2100" b="1" dirty="0" err="1">
                <a:solidFill>
                  <a:schemeClr val="dk1"/>
                </a:solidFill>
              </a:rPr>
              <a:t>accuracy_score</a:t>
            </a:r>
            <a:endParaRPr sz="2100" b="1" dirty="0">
              <a:solidFill>
                <a:schemeClr val="dk1"/>
              </a:solidFill>
            </a:endParaRPr>
          </a:p>
          <a:p>
            <a:pPr marL="55561" indent="0">
              <a:buClr>
                <a:schemeClr val="dk1"/>
              </a:buClr>
              <a:buSzPts val="1100"/>
            </a:pPr>
            <a:r>
              <a:rPr lang="en-US" sz="2100" b="1" dirty="0" err="1">
                <a:solidFill>
                  <a:schemeClr val="dk1"/>
                </a:solidFill>
              </a:rPr>
              <a:t>precisao</a:t>
            </a:r>
            <a:r>
              <a:rPr lang="en-US" sz="2100" b="1" dirty="0">
                <a:solidFill>
                  <a:schemeClr val="dk1"/>
                </a:solidFill>
              </a:rPr>
              <a:t> = </a:t>
            </a:r>
            <a:r>
              <a:rPr lang="en-US" sz="2100" b="1" dirty="0" err="1">
                <a:solidFill>
                  <a:schemeClr val="dk1"/>
                </a:solidFill>
              </a:rPr>
              <a:t>accuracy_score</a:t>
            </a:r>
            <a:r>
              <a:rPr lang="en-US" sz="2100" b="1" dirty="0">
                <a:solidFill>
                  <a:schemeClr val="dk1"/>
                </a:solidFill>
              </a:rPr>
              <a:t>(</a:t>
            </a:r>
            <a:r>
              <a:rPr lang="en-US" sz="2100" b="1" dirty="0" err="1">
                <a:solidFill>
                  <a:schemeClr val="dk1"/>
                </a:solidFill>
              </a:rPr>
              <a:t>classe_teste</a:t>
            </a:r>
            <a:r>
              <a:rPr lang="en-US" sz="2100" b="1" dirty="0">
                <a:solidFill>
                  <a:schemeClr val="dk1"/>
                </a:solidFill>
              </a:rPr>
              <a:t>, </a:t>
            </a:r>
            <a:r>
              <a:rPr lang="en-US" sz="2100" b="1" dirty="0" err="1">
                <a:solidFill>
                  <a:schemeClr val="dk1"/>
                </a:solidFill>
              </a:rPr>
              <a:t>previsoes</a:t>
            </a:r>
            <a:r>
              <a:rPr lang="en-US" sz="2100" b="1" dirty="0">
                <a:solidFill>
                  <a:schemeClr val="dk1"/>
                </a:solidFill>
              </a:rPr>
              <a:t>)</a:t>
            </a:r>
            <a:endParaRPr sz="2100" b="1" dirty="0">
              <a:solidFill>
                <a:schemeClr val="dk1"/>
              </a:solidFill>
            </a:endParaRPr>
          </a:p>
          <a:p>
            <a:pPr marL="55561" indent="0">
              <a:buClr>
                <a:schemeClr val="dk1"/>
              </a:buClr>
              <a:buSzPts val="1100"/>
            </a:pPr>
            <a:r>
              <a:rPr lang="en-US" sz="2100" b="1" dirty="0" err="1">
                <a:solidFill>
                  <a:schemeClr val="dk1"/>
                </a:solidFill>
              </a:rPr>
              <a:t>matriz</a:t>
            </a:r>
            <a:r>
              <a:rPr lang="en-US" sz="2100" b="1" dirty="0">
                <a:solidFill>
                  <a:schemeClr val="dk1"/>
                </a:solidFill>
              </a:rPr>
              <a:t> = </a:t>
            </a:r>
            <a:r>
              <a:rPr lang="en-US" sz="2100" b="1" dirty="0" err="1">
                <a:solidFill>
                  <a:schemeClr val="dk1"/>
                </a:solidFill>
              </a:rPr>
              <a:t>confusion_matrix</a:t>
            </a:r>
            <a:r>
              <a:rPr lang="en-US" sz="2100" b="1" dirty="0">
                <a:solidFill>
                  <a:schemeClr val="dk1"/>
                </a:solidFill>
              </a:rPr>
              <a:t>(</a:t>
            </a:r>
            <a:r>
              <a:rPr lang="en-US" sz="2100" b="1" dirty="0" err="1">
                <a:solidFill>
                  <a:schemeClr val="dk1"/>
                </a:solidFill>
              </a:rPr>
              <a:t>classe_teste</a:t>
            </a:r>
            <a:r>
              <a:rPr lang="en-US" sz="2100" b="1" dirty="0">
                <a:solidFill>
                  <a:schemeClr val="dk1"/>
                </a:solidFill>
              </a:rPr>
              <a:t>, </a:t>
            </a:r>
            <a:r>
              <a:rPr lang="en-US" sz="2100" b="1" dirty="0" err="1">
                <a:solidFill>
                  <a:schemeClr val="dk1"/>
                </a:solidFill>
              </a:rPr>
              <a:t>previsoes</a:t>
            </a:r>
            <a:r>
              <a:rPr lang="en-US" sz="2100" b="1" dirty="0">
                <a:solidFill>
                  <a:schemeClr val="dk1"/>
                </a:solidFill>
              </a:rPr>
              <a:t>)</a:t>
            </a:r>
            <a:endParaRPr sz="2100" b="1" dirty="0">
              <a:solidFill>
                <a:schemeClr val="dk1"/>
              </a:solidFill>
            </a:endParaRPr>
          </a:p>
          <a:p>
            <a:pPr marL="55561" indent="0">
              <a:buClr>
                <a:schemeClr val="dk1"/>
              </a:buClr>
              <a:buSzPts val="1100"/>
            </a:pPr>
            <a:endParaRPr sz="22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sz="2400" b="1" dirty="0">
              <a:solidFill>
                <a:schemeClr val="dk1"/>
              </a:solidFill>
            </a:endParaRPr>
          </a:p>
          <a:p>
            <a:pPr marL="55561" indent="0">
              <a:buClr>
                <a:schemeClr val="dk1"/>
              </a:buClr>
              <a:buSzPts val="1100"/>
            </a:pPr>
            <a:endParaRPr sz="24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sz="24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sz="2400" b="1" dirty="0">
              <a:solidFill>
                <a:schemeClr val="dk1"/>
              </a:solidFill>
            </a:endParaRPr>
          </a:p>
          <a:p>
            <a:pPr marL="55561" indent="0">
              <a:buClr>
                <a:srgbClr val="000000"/>
              </a:buClr>
              <a:buSzPts val="3000"/>
            </a:pPr>
            <a:endParaRPr sz="2400" b="1" dirty="0">
              <a:solidFill>
                <a:schemeClr val="dk1"/>
              </a:solidFill>
            </a:endParaRPr>
          </a:p>
          <a:p>
            <a:pPr marL="342900" indent="-342900"/>
            <a:endParaRPr dirty="0"/>
          </a:p>
        </p:txBody>
      </p:sp>
      <p:pic>
        <p:nvPicPr>
          <p:cNvPr id="248" name="Google Shape;248;g87950519a6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052" y="3223900"/>
            <a:ext cx="5999600" cy="36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d64c0483f_0_0"/>
          <p:cNvSpPr txBox="1">
            <a:spLocks noGrp="1"/>
          </p:cNvSpPr>
          <p:nvPr>
            <p:ph type="title"/>
          </p:nvPr>
        </p:nvSpPr>
        <p:spPr>
          <a:xfrm>
            <a:off x="1522412" y="304800"/>
            <a:ext cx="9900592" cy="1215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55562" indent="0">
              <a:buClr>
                <a:srgbClr val="000000"/>
              </a:buClr>
              <a:buSzPts val="3000"/>
            </a:pPr>
            <a:r>
              <a:rPr lang="en-US" sz="4000" b="1" dirty="0" err="1">
                <a:solidFill>
                  <a:schemeClr val="dk1"/>
                </a:solidFill>
              </a:rPr>
              <a:t>Medidas</a:t>
            </a:r>
            <a:r>
              <a:rPr lang="en-US" sz="4000" b="1" dirty="0">
                <a:solidFill>
                  <a:schemeClr val="dk1"/>
                </a:solidFill>
              </a:rPr>
              <a:t> de </a:t>
            </a:r>
            <a:r>
              <a:rPr lang="en-US" sz="4000" b="1" dirty="0" err="1">
                <a:solidFill>
                  <a:schemeClr val="dk1"/>
                </a:solidFill>
              </a:rPr>
              <a:t>desempenho</a:t>
            </a:r>
            <a:r>
              <a:rPr lang="en-US" sz="4000" b="1" dirty="0">
                <a:solidFill>
                  <a:schemeClr val="dk1"/>
                </a:solidFill>
              </a:rPr>
              <a:t> - </a:t>
            </a:r>
            <a:r>
              <a:rPr lang="en-US" sz="4000" b="1" dirty="0" err="1">
                <a:solidFill>
                  <a:schemeClr val="dk1"/>
                </a:solidFill>
              </a:rPr>
              <a:t>Exercício</a:t>
            </a:r>
            <a:r>
              <a:rPr lang="en-US" sz="4000" b="1" dirty="0">
                <a:solidFill>
                  <a:schemeClr val="dk1"/>
                </a:solidFill>
              </a:rPr>
              <a:t/>
            </a:r>
            <a:br>
              <a:rPr lang="en-US" sz="4000" b="1" dirty="0">
                <a:solidFill>
                  <a:schemeClr val="dk1"/>
                </a:solidFill>
              </a:rPr>
            </a:br>
            <a:endParaRPr sz="3800" dirty="0"/>
          </a:p>
        </p:txBody>
      </p:sp>
      <p:sp>
        <p:nvSpPr>
          <p:cNvPr id="247" name="Google Shape;247;g6d64c0483f_0_0"/>
          <p:cNvSpPr txBox="1">
            <a:spLocks noGrp="1"/>
          </p:cNvSpPr>
          <p:nvPr>
            <p:ph type="body" idx="1"/>
          </p:nvPr>
        </p:nvSpPr>
        <p:spPr>
          <a:xfrm>
            <a:off x="1701813" y="1337928"/>
            <a:ext cx="9081728" cy="20559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000" tIns="46800" rIns="90000" bIns="468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rgbClr val="123654"/>
                </a:solidFill>
              </a:rPr>
              <a:t>Considerando</a:t>
            </a:r>
            <a:r>
              <a:rPr lang="en-US" sz="1800" dirty="0">
                <a:solidFill>
                  <a:srgbClr val="123654"/>
                </a:solidFill>
              </a:rPr>
              <a:t> a </a:t>
            </a:r>
            <a:r>
              <a:rPr lang="en-US" sz="1800" dirty="0" err="1">
                <a:solidFill>
                  <a:srgbClr val="123654"/>
                </a:solidFill>
              </a:rPr>
              <a:t>prática</a:t>
            </a:r>
            <a:r>
              <a:rPr lang="en-US" sz="1800" dirty="0">
                <a:solidFill>
                  <a:srgbClr val="123654"/>
                </a:solidFill>
              </a:rPr>
              <a:t> </a:t>
            </a:r>
            <a:r>
              <a:rPr lang="en-US" sz="1800" dirty="0" err="1">
                <a:solidFill>
                  <a:srgbClr val="123654"/>
                </a:solidFill>
              </a:rPr>
              <a:t>realizada</a:t>
            </a:r>
            <a:r>
              <a:rPr lang="en-US" sz="1800" dirty="0">
                <a:solidFill>
                  <a:srgbClr val="123654"/>
                </a:solidFill>
              </a:rPr>
              <a:t> </a:t>
            </a:r>
            <a:r>
              <a:rPr lang="en-US" sz="1800" dirty="0" err="1">
                <a:solidFill>
                  <a:srgbClr val="123654"/>
                </a:solidFill>
              </a:rPr>
              <a:t>ao</a:t>
            </a:r>
            <a:r>
              <a:rPr lang="en-US" sz="1800" dirty="0">
                <a:solidFill>
                  <a:srgbClr val="123654"/>
                </a:solidFill>
              </a:rPr>
              <a:t> </a:t>
            </a:r>
            <a:r>
              <a:rPr lang="en-US" sz="1800" dirty="0" err="1">
                <a:solidFill>
                  <a:srgbClr val="123654"/>
                </a:solidFill>
              </a:rPr>
              <a:t>longo</a:t>
            </a:r>
            <a:r>
              <a:rPr lang="en-US" sz="1800" dirty="0">
                <a:solidFill>
                  <a:srgbClr val="123654"/>
                </a:solidFill>
              </a:rPr>
              <a:t> de </a:t>
            </a:r>
            <a:r>
              <a:rPr lang="en-US" sz="1800" dirty="0" err="1">
                <a:solidFill>
                  <a:srgbClr val="123654"/>
                </a:solidFill>
              </a:rPr>
              <a:t>nossa</a:t>
            </a:r>
            <a:r>
              <a:rPr lang="en-US" sz="1800" dirty="0">
                <a:solidFill>
                  <a:srgbClr val="123654"/>
                </a:solidFill>
              </a:rPr>
              <a:t> aula, </a:t>
            </a:r>
            <a:r>
              <a:rPr lang="en-US" sz="1800" dirty="0" err="1">
                <a:solidFill>
                  <a:srgbClr val="123654"/>
                </a:solidFill>
              </a:rPr>
              <a:t>calcule</a:t>
            </a:r>
            <a:r>
              <a:rPr lang="en-US" sz="1800" dirty="0">
                <a:solidFill>
                  <a:srgbClr val="123654"/>
                </a:solidFill>
              </a:rPr>
              <a:t> </a:t>
            </a:r>
            <a:r>
              <a:rPr lang="en-US" sz="1800" dirty="0" err="1">
                <a:solidFill>
                  <a:srgbClr val="123654"/>
                </a:solidFill>
              </a:rPr>
              <a:t>os</a:t>
            </a:r>
            <a:r>
              <a:rPr lang="en-US" sz="1800" dirty="0">
                <a:solidFill>
                  <a:srgbClr val="123654"/>
                </a:solidFill>
              </a:rPr>
              <a:t> </a:t>
            </a:r>
            <a:r>
              <a:rPr lang="en-US" sz="1800" dirty="0" err="1">
                <a:solidFill>
                  <a:srgbClr val="123654"/>
                </a:solidFill>
              </a:rPr>
              <a:t>valores</a:t>
            </a:r>
            <a:r>
              <a:rPr lang="en-US" sz="1800" dirty="0">
                <a:solidFill>
                  <a:srgbClr val="123654"/>
                </a:solidFill>
              </a:rPr>
              <a:t> de </a:t>
            </a:r>
            <a:r>
              <a:rPr lang="en-US" sz="1800" dirty="0" err="1">
                <a:solidFill>
                  <a:srgbClr val="123654"/>
                </a:solidFill>
              </a:rPr>
              <a:t>acurácia</a:t>
            </a:r>
            <a:r>
              <a:rPr lang="en-US" sz="1800" dirty="0">
                <a:solidFill>
                  <a:srgbClr val="123654"/>
                </a:solidFill>
              </a:rPr>
              <a:t>, </a:t>
            </a:r>
            <a:r>
              <a:rPr lang="en-US" sz="1800" dirty="0" err="1">
                <a:solidFill>
                  <a:srgbClr val="123654"/>
                </a:solidFill>
              </a:rPr>
              <a:t>especificidade</a:t>
            </a:r>
            <a:r>
              <a:rPr lang="en-US" sz="1800" dirty="0">
                <a:solidFill>
                  <a:srgbClr val="123654"/>
                </a:solidFill>
              </a:rPr>
              <a:t>, </a:t>
            </a:r>
            <a:r>
              <a:rPr lang="en-US" sz="1800" dirty="0" err="1">
                <a:solidFill>
                  <a:srgbClr val="123654"/>
                </a:solidFill>
              </a:rPr>
              <a:t>sensibilidade</a:t>
            </a:r>
            <a:r>
              <a:rPr lang="en-US" sz="1800" dirty="0">
                <a:solidFill>
                  <a:srgbClr val="123654"/>
                </a:solidFill>
              </a:rPr>
              <a:t> e </a:t>
            </a:r>
            <a:r>
              <a:rPr lang="en-US" sz="1800" dirty="0" err="1">
                <a:solidFill>
                  <a:srgbClr val="123654"/>
                </a:solidFill>
              </a:rPr>
              <a:t>precisão</a:t>
            </a:r>
            <a:r>
              <a:rPr lang="en-US" sz="1800" dirty="0">
                <a:solidFill>
                  <a:srgbClr val="123654"/>
                </a:solidFill>
              </a:rPr>
              <a:t> para </a:t>
            </a:r>
            <a:r>
              <a:rPr lang="en-US" sz="1800" dirty="0" err="1">
                <a:solidFill>
                  <a:srgbClr val="123654"/>
                </a:solidFill>
              </a:rPr>
              <a:t>cada</a:t>
            </a:r>
            <a:r>
              <a:rPr lang="en-US" sz="1800" dirty="0">
                <a:solidFill>
                  <a:srgbClr val="123654"/>
                </a:solidFill>
              </a:rPr>
              <a:t> um dos </a:t>
            </a:r>
            <a:r>
              <a:rPr lang="en-US" sz="1800" dirty="0" err="1">
                <a:solidFill>
                  <a:srgbClr val="123654"/>
                </a:solidFill>
              </a:rPr>
              <a:t>classificadores</a:t>
            </a:r>
            <a:r>
              <a:rPr lang="en-US" sz="1800" dirty="0">
                <a:solidFill>
                  <a:srgbClr val="123654"/>
                </a:solidFill>
              </a:rPr>
              <a:t>:</a:t>
            </a:r>
            <a:endParaRPr sz="1800" dirty="0">
              <a:solidFill>
                <a:srgbClr val="123654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123654"/>
                </a:solidFill>
              </a:rPr>
              <a:t>Para </a:t>
            </a:r>
            <a:r>
              <a:rPr lang="en-US" sz="1800" dirty="0" err="1">
                <a:solidFill>
                  <a:srgbClr val="123654"/>
                </a:solidFill>
              </a:rPr>
              <a:t>relembrar</a:t>
            </a:r>
            <a:r>
              <a:rPr lang="en-US" sz="1800" dirty="0">
                <a:solidFill>
                  <a:srgbClr val="123654"/>
                </a:solidFill>
              </a:rPr>
              <a:t> </a:t>
            </a:r>
            <a:r>
              <a:rPr lang="en-US" sz="1800" dirty="0" err="1">
                <a:solidFill>
                  <a:srgbClr val="123654"/>
                </a:solidFill>
              </a:rPr>
              <a:t>os</a:t>
            </a:r>
            <a:r>
              <a:rPr lang="en-US" sz="1800" dirty="0">
                <a:solidFill>
                  <a:srgbClr val="123654"/>
                </a:solidFill>
              </a:rPr>
              <a:t> </a:t>
            </a:r>
            <a:r>
              <a:rPr lang="en-US" sz="1800" dirty="0" err="1">
                <a:solidFill>
                  <a:srgbClr val="123654"/>
                </a:solidFill>
              </a:rPr>
              <a:t>conceitos</a:t>
            </a:r>
            <a:r>
              <a:rPr lang="en-US" sz="1800" dirty="0">
                <a:solidFill>
                  <a:srgbClr val="123654"/>
                </a:solidFill>
              </a:rPr>
              <a:t> e as </a:t>
            </a:r>
            <a:r>
              <a:rPr lang="en-US" sz="1800" dirty="0" err="1">
                <a:solidFill>
                  <a:srgbClr val="123654"/>
                </a:solidFill>
              </a:rPr>
              <a:t>fórmulas</a:t>
            </a:r>
            <a:r>
              <a:rPr lang="en-US" sz="1800" dirty="0">
                <a:solidFill>
                  <a:srgbClr val="123654"/>
                </a:solidFill>
              </a:rPr>
              <a:t>, </a:t>
            </a:r>
            <a:r>
              <a:rPr lang="en-US" sz="1800" dirty="0" err="1">
                <a:solidFill>
                  <a:srgbClr val="123654"/>
                </a:solidFill>
              </a:rPr>
              <a:t>leia</a:t>
            </a:r>
            <a:r>
              <a:rPr lang="en-US" sz="1800" dirty="0">
                <a:solidFill>
                  <a:srgbClr val="123654"/>
                </a:solidFill>
              </a:rPr>
              <a:t> o </a:t>
            </a:r>
            <a:r>
              <a:rPr lang="en-US" sz="1800" dirty="0" err="1">
                <a:solidFill>
                  <a:srgbClr val="123654"/>
                </a:solidFill>
              </a:rPr>
              <a:t>texto</a:t>
            </a:r>
            <a:r>
              <a:rPr lang="en-US" sz="1800" dirty="0">
                <a:solidFill>
                  <a:srgbClr val="123654"/>
                </a:solidFill>
              </a:rPr>
              <a:t> “</a:t>
            </a:r>
            <a:r>
              <a:rPr lang="en-US" sz="1800" dirty="0" err="1">
                <a:solidFill>
                  <a:srgbClr val="123654"/>
                </a:solidFill>
              </a:rPr>
              <a:t>Métodos</a:t>
            </a:r>
            <a:r>
              <a:rPr lang="en-US" sz="1800" dirty="0">
                <a:solidFill>
                  <a:srgbClr val="123654"/>
                </a:solidFill>
              </a:rPr>
              <a:t> de </a:t>
            </a:r>
            <a:r>
              <a:rPr lang="en-US" sz="1800" dirty="0" err="1">
                <a:solidFill>
                  <a:srgbClr val="123654"/>
                </a:solidFill>
              </a:rPr>
              <a:t>reamostragem</a:t>
            </a:r>
            <a:r>
              <a:rPr lang="en-US" sz="1800" dirty="0">
                <a:solidFill>
                  <a:srgbClr val="123654"/>
                </a:solidFill>
              </a:rPr>
              <a:t>”, </a:t>
            </a:r>
            <a:r>
              <a:rPr lang="en-US" sz="1800" dirty="0" err="1">
                <a:solidFill>
                  <a:srgbClr val="123654"/>
                </a:solidFill>
              </a:rPr>
              <a:t>disposível</a:t>
            </a:r>
            <a:r>
              <a:rPr lang="en-US" sz="1800" dirty="0">
                <a:solidFill>
                  <a:srgbClr val="123654"/>
                </a:solidFill>
              </a:rPr>
              <a:t> </a:t>
            </a:r>
            <a:r>
              <a:rPr lang="en-US" sz="1800" dirty="0" err="1">
                <a:solidFill>
                  <a:srgbClr val="123654"/>
                </a:solidFill>
              </a:rPr>
              <a:t>em</a:t>
            </a:r>
            <a:r>
              <a:rPr lang="en-US" sz="1800" dirty="0">
                <a:solidFill>
                  <a:srgbClr val="123654"/>
                </a:solidFill>
              </a:rPr>
              <a:t>: </a:t>
            </a:r>
            <a:r>
              <a:rPr lang="en-US" sz="18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http://cursos.leg.ufpr.br/ML4all/apoio/reamostragem.html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  <a:p>
            <a:pPr marL="55562" indent="0">
              <a:buClr>
                <a:srgbClr val="000000"/>
              </a:buClr>
              <a:buSzPts val="3000"/>
            </a:pPr>
            <a:endParaRPr b="1" dirty="0">
              <a:solidFill>
                <a:schemeClr val="dk1"/>
              </a:solidFill>
            </a:endParaRPr>
          </a:p>
          <a:p>
            <a:pPr marL="342900" indent="-342900"/>
            <a:endParaRPr sz="3200" dirty="0"/>
          </a:p>
        </p:txBody>
      </p:sp>
      <p:graphicFrame>
        <p:nvGraphicFramePr>
          <p:cNvPr id="248" name="Google Shape;248;g6d64c0483f_0_0"/>
          <p:cNvGraphicFramePr/>
          <p:nvPr>
            <p:extLst>
              <p:ext uri="{D42A27DB-BD31-4B8C-83A1-F6EECF244321}">
                <p14:modId xmlns:p14="http://schemas.microsoft.com/office/powerpoint/2010/main" val="3225149905"/>
              </p:ext>
            </p:extLst>
          </p:nvPr>
        </p:nvGraphicFramePr>
        <p:xfrm>
          <a:off x="1953286" y="3717031"/>
          <a:ext cx="8101565" cy="24868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04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97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43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369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60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Classificador/métrica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55562" lvl="0" indent="0" algn="l" rtl="0"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Acurácia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55562" lvl="0" indent="0" algn="l" rtl="0"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</a:rPr>
                        <a:t>Precisão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55562" lvl="0" indent="0" algn="l" rtl="0"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1200" b="1" dirty="0" err="1">
                          <a:solidFill>
                            <a:schemeClr val="dk1"/>
                          </a:solidFill>
                        </a:rPr>
                        <a:t>Sensibilidade</a:t>
                      </a:r>
                      <a:endParaRPr sz="1200" b="1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(recall)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681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123654"/>
                          </a:solidFill>
                        </a:rPr>
                        <a:t>Naive Bayes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0.8031941031941032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0.6844919786096256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0.32871083718541344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4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123654"/>
                          </a:solidFill>
                        </a:rPr>
                        <a:t>Random Forest</a:t>
                      </a:r>
                      <a:endParaRPr sz="1200">
                        <a:solidFill>
                          <a:srgbClr val="123654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0.8549140049140049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0.7375930521091811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0.610683102208526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g7633c97870_0_106">
            <a:extLst>
              <a:ext uri="{FF2B5EF4-FFF2-40B4-BE49-F238E27FC236}">
                <a16:creationId xmlns:a16="http://schemas.microsoft.com/office/drawing/2014/main" xmlns="" id="{FF70EDCB-9C80-4C6C-9F86-D465F2977E81}"/>
              </a:ext>
            </a:extLst>
          </p:cNvPr>
          <p:cNvSpPr txBox="1">
            <a:spLocks/>
          </p:cNvSpPr>
          <p:nvPr/>
        </p:nvSpPr>
        <p:spPr>
          <a:xfrm>
            <a:off x="1557908" y="1628800"/>
            <a:ext cx="8298000" cy="43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2" indent="-28575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 da aula: </a:t>
            </a:r>
          </a:p>
          <a:p>
            <a:pPr marL="457200" indent="0" algn="just">
              <a:lnSpc>
                <a:spcPct val="100000"/>
              </a:lnSpc>
              <a:spcBef>
                <a:spcPts val="0"/>
              </a:spcBef>
              <a:buSzPts val="1400"/>
              <a:buFont typeface="Euphemia" pitchFamily="34" charset="0"/>
              <a:buNone/>
            </a:pPr>
            <a:endParaRPr lang="pt-BR" sz="2400" b="1" dirty="0"/>
          </a:p>
          <a:p>
            <a:pPr marL="457200" indent="-3810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Euphemia" pitchFamily="34" charset="0"/>
              <a:buChar char="●"/>
            </a:pPr>
            <a:r>
              <a:rPr lang="pt-BR" sz="2400" b="1" dirty="0">
                <a:solidFill>
                  <a:schemeClr val="dk1"/>
                </a:solidFill>
              </a:rPr>
              <a:t>Coleta de dados </a:t>
            </a:r>
          </a:p>
          <a:p>
            <a:pPr marL="7620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b="1" dirty="0">
                <a:solidFill>
                  <a:schemeClr val="dk1"/>
                </a:solidFill>
              </a:rPr>
              <a:t>	</a:t>
            </a:r>
            <a:r>
              <a:rPr lang="pt-BR" sz="2400" dirty="0">
                <a:solidFill>
                  <a:schemeClr val="dk1"/>
                </a:solidFill>
              </a:rPr>
              <a:t>(base de dados UCI (</a:t>
            </a:r>
            <a:r>
              <a:rPr lang="pt-BR" sz="2400" u="sng" dirty="0" err="1">
                <a:solidFill>
                  <a:srgbClr val="660099"/>
                </a:solidFill>
                <a:highlight>
                  <a:srgbClr val="FFFFFF"/>
                </a:highlight>
                <a:hlinkClick r:id="rId2"/>
              </a:rPr>
              <a:t>Machine</a:t>
            </a:r>
            <a:r>
              <a:rPr lang="pt-BR" sz="2400" u="sng" dirty="0">
                <a:solidFill>
                  <a:srgbClr val="660099"/>
                </a:solidFill>
                <a:highlight>
                  <a:srgbClr val="FFFFFF"/>
                </a:highlight>
                <a:hlinkClick r:id="rId2"/>
              </a:rPr>
              <a:t> Learning </a:t>
            </a:r>
            <a:r>
              <a:rPr lang="pt-BR" sz="2400" u="sng" dirty="0" err="1">
                <a:solidFill>
                  <a:srgbClr val="660099"/>
                </a:solidFill>
                <a:highlight>
                  <a:srgbClr val="FFFFFF"/>
                </a:highlight>
                <a:hlinkClick r:id="rId2"/>
              </a:rPr>
              <a:t>Repository</a:t>
            </a:r>
            <a:r>
              <a:rPr lang="pt-BR" sz="2400" dirty="0">
                <a:solidFill>
                  <a:schemeClr val="dk1"/>
                </a:solidFill>
              </a:rPr>
              <a:t>)</a:t>
            </a:r>
          </a:p>
          <a:p>
            <a:pPr marL="7620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marL="457200" indent="-3810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Euphemia" pitchFamily="34" charset="0"/>
              <a:buChar char="●"/>
            </a:pPr>
            <a:r>
              <a:rPr lang="pt-BR" sz="2400" b="1" dirty="0">
                <a:solidFill>
                  <a:schemeClr val="dk1"/>
                </a:solidFill>
              </a:rPr>
              <a:t>Limpeza</a:t>
            </a:r>
            <a:r>
              <a:rPr lang="pt-BR" sz="2400" dirty="0">
                <a:solidFill>
                  <a:schemeClr val="dk1"/>
                </a:solidFill>
              </a:rPr>
              <a:t> (trabalhando com dados faltantes / inconsistentes; transformações de variáveis);</a:t>
            </a:r>
          </a:p>
          <a:p>
            <a:pPr marL="457200" indent="0" algn="just">
              <a:lnSpc>
                <a:spcPct val="100000"/>
              </a:lnSpc>
              <a:spcBef>
                <a:spcPts val="0"/>
              </a:spcBef>
              <a:buSzPts val="1400"/>
              <a:buFont typeface="Euphemia" pitchFamily="34" charset="0"/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marL="457200" indent="-3810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Euphemia" pitchFamily="34" charset="0"/>
              <a:buChar char="●"/>
            </a:pPr>
            <a:r>
              <a:rPr lang="pt-BR" sz="2400" dirty="0">
                <a:solidFill>
                  <a:schemeClr val="dk1"/>
                </a:solidFill>
              </a:rPr>
              <a:t>Trabalhar com as bibliotecas pandas (análise de dados) e </a:t>
            </a:r>
            <a:r>
              <a:rPr lang="pt-BR" sz="2400" dirty="0" err="1">
                <a:solidFill>
                  <a:schemeClr val="dk1"/>
                </a:solidFill>
              </a:rPr>
              <a:t>scikit-learn</a:t>
            </a:r>
            <a:r>
              <a:rPr lang="pt-BR" sz="2400" dirty="0">
                <a:solidFill>
                  <a:schemeClr val="dk1"/>
                </a:solidFill>
              </a:rPr>
              <a:t> (etapa de pré-processamento);</a:t>
            </a:r>
          </a:p>
          <a:p>
            <a:pPr marL="457200" indent="0" algn="just">
              <a:lnSpc>
                <a:spcPct val="100000"/>
              </a:lnSpc>
              <a:spcBef>
                <a:spcPts val="0"/>
              </a:spcBef>
              <a:buFont typeface="Euphemia" pitchFamily="34" charset="0"/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buSzPts val="1400"/>
              <a:buFont typeface="Euphemia" pitchFamily="34" charset="0"/>
              <a:buNone/>
            </a:pP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9A7348D5-884F-4C69-A653-1769CC972302}"/>
              </a:ext>
            </a:extLst>
          </p:cNvPr>
          <p:cNvSpPr/>
          <p:nvPr/>
        </p:nvSpPr>
        <p:spPr>
          <a:xfrm>
            <a:off x="1134400" y="330874"/>
            <a:ext cx="9145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rgbClr val="FF0000"/>
                </a:solidFill>
              </a:rPr>
              <a:t>Projeto: agricultura familiar, previsão de renda anual</a:t>
            </a:r>
          </a:p>
        </p:txBody>
      </p:sp>
    </p:spTree>
    <p:extLst>
      <p:ext uri="{BB962C8B-B14F-4D97-AF65-F5344CB8AC3E}">
        <p14:creationId xmlns:p14="http://schemas.microsoft.com/office/powerpoint/2010/main" val="365172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g7633c97870_0_106">
            <a:extLst>
              <a:ext uri="{FF2B5EF4-FFF2-40B4-BE49-F238E27FC236}">
                <a16:creationId xmlns:a16="http://schemas.microsoft.com/office/drawing/2014/main" xmlns="" id="{FF70EDCB-9C80-4C6C-9F86-D465F2977E81}"/>
              </a:ext>
            </a:extLst>
          </p:cNvPr>
          <p:cNvSpPr txBox="1">
            <a:spLocks/>
          </p:cNvSpPr>
          <p:nvPr/>
        </p:nvSpPr>
        <p:spPr>
          <a:xfrm>
            <a:off x="1341884" y="1018331"/>
            <a:ext cx="8937532" cy="118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Euphemia" pitchFamily="34" charset="0"/>
              <a:buChar char="●"/>
            </a:pPr>
            <a:r>
              <a:rPr lang="pt-BR" sz="2400" b="1" dirty="0">
                <a:solidFill>
                  <a:schemeClr val="dk1"/>
                </a:solidFill>
              </a:rPr>
              <a:t>Coleta de dados </a:t>
            </a:r>
          </a:p>
          <a:p>
            <a:pPr marL="7620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pt-BR" sz="2400" b="1" dirty="0">
                <a:solidFill>
                  <a:schemeClr val="dk1"/>
                </a:solidFill>
              </a:rPr>
              <a:t>	</a:t>
            </a:r>
            <a:r>
              <a:rPr lang="pt-BR" sz="2400" dirty="0">
                <a:solidFill>
                  <a:schemeClr val="dk1"/>
                </a:solidFill>
              </a:rPr>
              <a:t>(base de dados UCI (</a:t>
            </a:r>
            <a:r>
              <a:rPr lang="pt-BR" sz="2400" u="sng" dirty="0" err="1">
                <a:solidFill>
                  <a:srgbClr val="660099"/>
                </a:solidFill>
                <a:highlight>
                  <a:srgbClr val="FFFFFF"/>
                </a:highlight>
                <a:hlinkClick r:id="rId2"/>
              </a:rPr>
              <a:t>Machine</a:t>
            </a:r>
            <a:r>
              <a:rPr lang="pt-BR" sz="2400" u="sng" dirty="0">
                <a:solidFill>
                  <a:srgbClr val="660099"/>
                </a:solidFill>
                <a:highlight>
                  <a:srgbClr val="FFFFFF"/>
                </a:highlight>
                <a:hlinkClick r:id="rId2"/>
              </a:rPr>
              <a:t> Learning </a:t>
            </a:r>
            <a:r>
              <a:rPr lang="pt-BR" sz="2400" u="sng" dirty="0" err="1">
                <a:solidFill>
                  <a:srgbClr val="660099"/>
                </a:solidFill>
                <a:highlight>
                  <a:srgbClr val="FFFFFF"/>
                </a:highlight>
                <a:hlinkClick r:id="rId2"/>
              </a:rPr>
              <a:t>Repository</a:t>
            </a:r>
            <a:r>
              <a:rPr lang="pt-BR" sz="2400" dirty="0">
                <a:solidFill>
                  <a:schemeClr val="dk1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700"/>
              </a:spcBef>
              <a:buSzPts val="1400"/>
              <a:buFont typeface="Euphemia" pitchFamily="34" charset="0"/>
              <a:buNone/>
            </a:pP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9A7348D5-884F-4C69-A653-1769CC972302}"/>
              </a:ext>
            </a:extLst>
          </p:cNvPr>
          <p:cNvSpPr/>
          <p:nvPr/>
        </p:nvSpPr>
        <p:spPr>
          <a:xfrm>
            <a:off x="1134400" y="330874"/>
            <a:ext cx="9145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rgbClr val="FF0000"/>
                </a:solidFill>
              </a:rPr>
              <a:t>Projeto: agricultura familiar, previsão de renda anual</a:t>
            </a:r>
          </a:p>
        </p:txBody>
      </p:sp>
      <p:pic>
        <p:nvPicPr>
          <p:cNvPr id="4" name="Google Shape;112;g6d38327794_0_12">
            <a:extLst>
              <a:ext uri="{FF2B5EF4-FFF2-40B4-BE49-F238E27FC236}">
                <a16:creationId xmlns:a16="http://schemas.microsoft.com/office/drawing/2014/main" xmlns="" id="{F5B438CD-6C11-4744-A013-A999C4E944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1884" y="2060848"/>
            <a:ext cx="9145016" cy="4464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08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9A7348D5-884F-4C69-A653-1769CC972302}"/>
              </a:ext>
            </a:extLst>
          </p:cNvPr>
          <p:cNvSpPr/>
          <p:nvPr/>
        </p:nvSpPr>
        <p:spPr>
          <a:xfrm>
            <a:off x="1134400" y="330874"/>
            <a:ext cx="9145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rgbClr val="FF0000"/>
                </a:solidFill>
              </a:rPr>
              <a:t>Projeto: agricultura familiar, previsão de renda anual</a:t>
            </a:r>
          </a:p>
        </p:txBody>
      </p:sp>
      <p:sp>
        <p:nvSpPr>
          <p:cNvPr id="4" name="Google Shape;120;g6d38327794_0_21">
            <a:extLst>
              <a:ext uri="{FF2B5EF4-FFF2-40B4-BE49-F238E27FC236}">
                <a16:creationId xmlns:a16="http://schemas.microsoft.com/office/drawing/2014/main" xmlns="" id="{3A170EB8-63E2-47AB-AC7F-FD5F6ABDB999}"/>
              </a:ext>
            </a:extLst>
          </p:cNvPr>
          <p:cNvSpPr txBox="1"/>
          <p:nvPr/>
        </p:nvSpPr>
        <p:spPr>
          <a:xfrm>
            <a:off x="1917948" y="2852936"/>
            <a:ext cx="81279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lang="en-US" sz="2400" b="1" i="0" u="none" strike="noStrike" cap="none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Prever</a:t>
            </a:r>
            <a:r>
              <a:rPr lang="en-US" sz="2400" b="0" i="0" u="none" strike="noStrike" cap="none" dirty="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se um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agricultor</a:t>
            </a:r>
            <a:r>
              <a:rPr lang="en-US" sz="2400" b="0" i="0" u="none" strike="noStrike" cap="none" dirty="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familiar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ganha</a:t>
            </a:r>
            <a:r>
              <a:rPr lang="en-US" sz="2400" b="0" i="0" u="none" strike="noStrike" cap="none" dirty="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mais</a:t>
            </a:r>
            <a:r>
              <a:rPr lang="en-US" sz="2400" b="0" i="0" u="none" strike="noStrike" cap="none" dirty="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de 50 mil por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ano</a:t>
            </a:r>
            <a:r>
              <a:rPr lang="en-US" sz="2400" b="0" i="0" u="none" strike="noStrike" cap="none" dirty="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baseado</a:t>
            </a:r>
            <a:r>
              <a:rPr lang="en-US" sz="2400" b="0" i="0" u="none" strike="noStrike" cap="none" dirty="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2400" b="0" i="0" u="none" strike="noStrike" cap="none" dirty="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dados do </a:t>
            </a:r>
            <a:r>
              <a:rPr lang="en-US" sz="2400" b="0" i="0" u="none" strike="noStrike" cap="none" dirty="0" err="1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censo</a:t>
            </a:r>
            <a:r>
              <a:rPr lang="en-US" sz="2400" b="0" i="0" u="none" strike="noStrike" cap="none" dirty="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 dirty="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Características</a:t>
            </a:r>
            <a:r>
              <a:rPr lang="en-US" sz="2400" b="1" i="0" u="none" strike="noStrike" cap="none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do conjunto de dados: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Multivalorados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r>
              <a:rPr lang="en-US" sz="2400" b="1" i="0" u="none" strike="noStrike" cap="none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Categórico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Inteiro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14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Tarefa</a:t>
            </a:r>
            <a:r>
              <a:rPr lang="en-US" sz="2400" b="1" i="0" u="none" strike="noStrike" cap="none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associada</a:t>
            </a:r>
            <a:r>
              <a:rPr lang="en-US" sz="2400" b="1" i="0" u="none" strike="noStrike" cap="none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Classificação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Valores</a:t>
            </a:r>
            <a:r>
              <a:rPr lang="en-US" sz="2400" b="1" i="0" u="none" strike="noStrike" cap="none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Faltantes</a:t>
            </a:r>
            <a:r>
              <a:rPr lang="en-US" sz="2400" b="1" i="0" u="none" strike="noStrike" cap="none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Sim.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21;g6d38327794_0_21">
            <a:extLst>
              <a:ext uri="{FF2B5EF4-FFF2-40B4-BE49-F238E27FC236}">
                <a16:creationId xmlns:a16="http://schemas.microsoft.com/office/drawing/2014/main" xmlns="" id="{7A297078-3CBC-47EA-98D2-1CF1433519A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412" y="1268760"/>
            <a:ext cx="36576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9;g6d38327794_0_21">
            <a:extLst>
              <a:ext uri="{FF2B5EF4-FFF2-40B4-BE49-F238E27FC236}">
                <a16:creationId xmlns:a16="http://schemas.microsoft.com/office/drawing/2014/main" xmlns="" id="{4F24570B-F33B-4CA0-9FAD-CCBFFBF44401}"/>
              </a:ext>
            </a:extLst>
          </p:cNvPr>
          <p:cNvSpPr txBox="1">
            <a:spLocks/>
          </p:cNvSpPr>
          <p:nvPr/>
        </p:nvSpPr>
        <p:spPr>
          <a:xfrm>
            <a:off x="2014809" y="1676850"/>
            <a:ext cx="3967089" cy="79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2" indent="-28575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</a:rPr>
              <a:t>Coleta de dados </a:t>
            </a:r>
            <a:endParaRPr lang="en-US" sz="3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186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9A7348D5-884F-4C69-A653-1769CC972302}"/>
              </a:ext>
            </a:extLst>
          </p:cNvPr>
          <p:cNvSpPr/>
          <p:nvPr/>
        </p:nvSpPr>
        <p:spPr>
          <a:xfrm>
            <a:off x="1134400" y="330874"/>
            <a:ext cx="9145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rgbClr val="FF0000"/>
                </a:solidFill>
              </a:rPr>
              <a:t>Projeto: agricultura familiar, previsão de renda anual</a:t>
            </a:r>
          </a:p>
        </p:txBody>
      </p:sp>
      <p:pic>
        <p:nvPicPr>
          <p:cNvPr id="5" name="Google Shape;121;g6d38327794_0_21">
            <a:extLst>
              <a:ext uri="{FF2B5EF4-FFF2-40B4-BE49-F238E27FC236}">
                <a16:creationId xmlns:a16="http://schemas.microsoft.com/office/drawing/2014/main" xmlns="" id="{7A297078-3CBC-47EA-98D2-1CF1433519A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412" y="1268760"/>
            <a:ext cx="36576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9;g6d38327794_0_21">
            <a:extLst>
              <a:ext uri="{FF2B5EF4-FFF2-40B4-BE49-F238E27FC236}">
                <a16:creationId xmlns:a16="http://schemas.microsoft.com/office/drawing/2014/main" xmlns="" id="{4F24570B-F33B-4CA0-9FAD-CCBFFBF44401}"/>
              </a:ext>
            </a:extLst>
          </p:cNvPr>
          <p:cNvSpPr txBox="1">
            <a:spLocks/>
          </p:cNvSpPr>
          <p:nvPr/>
        </p:nvSpPr>
        <p:spPr>
          <a:xfrm>
            <a:off x="1485900" y="2670476"/>
            <a:ext cx="8793516" cy="111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2" indent="-28575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A coleta dos dados  </a:t>
            </a:r>
            <a:r>
              <a:rPr lang="en-US" sz="2400" b="1" dirty="0" err="1">
                <a:solidFill>
                  <a:schemeClr val="dk1"/>
                </a:solidFill>
              </a:rPr>
              <a:t>pode</a:t>
            </a:r>
            <a:r>
              <a:rPr lang="en-US" sz="2400" b="1" dirty="0">
                <a:solidFill>
                  <a:schemeClr val="dk1"/>
                </a:solidFill>
              </a:rPr>
              <a:t> ser </a:t>
            </a:r>
            <a:r>
              <a:rPr lang="en-US" sz="2400" b="1" dirty="0" err="1">
                <a:solidFill>
                  <a:schemeClr val="dk1"/>
                </a:solidFill>
              </a:rPr>
              <a:t>realizada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diretamente</a:t>
            </a:r>
            <a:r>
              <a:rPr lang="en-US" sz="2400" b="1" dirty="0">
                <a:solidFill>
                  <a:schemeClr val="dk1"/>
                </a:solidFill>
              </a:rPr>
              <a:t> da </a:t>
            </a:r>
            <a:r>
              <a:rPr lang="en-US" sz="2400" b="1" dirty="0" err="1">
                <a:solidFill>
                  <a:schemeClr val="dk1"/>
                </a:solidFill>
              </a:rPr>
              <a:t>url</a:t>
            </a:r>
            <a:r>
              <a:rPr lang="en-US" sz="2400" b="1" dirty="0">
                <a:solidFill>
                  <a:schemeClr val="dk1"/>
                </a:solidFill>
              </a:rPr>
              <a:t>.</a:t>
            </a:r>
          </a:p>
          <a:p>
            <a:pPr marL="341312" indent="-28575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</a:rPr>
              <a:t>Veja</a:t>
            </a:r>
            <a:r>
              <a:rPr lang="en-US" sz="2400" b="1" dirty="0">
                <a:solidFill>
                  <a:schemeClr val="dk1"/>
                </a:solidFill>
              </a:rPr>
              <a:t>:</a:t>
            </a:r>
            <a:endParaRPr lang="en-US" sz="3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8;g87950519a6_0_0">
            <a:extLst>
              <a:ext uri="{FF2B5EF4-FFF2-40B4-BE49-F238E27FC236}">
                <a16:creationId xmlns:a16="http://schemas.microsoft.com/office/drawing/2014/main" xmlns="" id="{3DB26E5A-C9F1-4212-AF79-254FA7876CE9}"/>
              </a:ext>
            </a:extLst>
          </p:cNvPr>
          <p:cNvSpPr txBox="1"/>
          <p:nvPr/>
        </p:nvSpPr>
        <p:spPr>
          <a:xfrm>
            <a:off x="2014809" y="3789040"/>
            <a:ext cx="89646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dirty="0">
                <a:solidFill>
                  <a:srgbClr val="123654"/>
                </a:solidFill>
              </a:rPr>
              <a:t>import pandas as pd</a:t>
            </a:r>
            <a:endParaRPr sz="2100" b="1" dirty="0">
              <a:solidFill>
                <a:srgbClr val="12365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dirty="0" err="1">
                <a:solidFill>
                  <a:srgbClr val="123654"/>
                </a:solidFill>
              </a:rPr>
              <a:t>url</a:t>
            </a:r>
            <a:r>
              <a:rPr lang="en-US" sz="2100" b="1" dirty="0">
                <a:solidFill>
                  <a:srgbClr val="123654"/>
                </a:solidFill>
              </a:rPr>
              <a:t>='http://archive.ics.uci.edu/ml/machine-learning-databases/adult/</a:t>
            </a:r>
            <a:r>
              <a:rPr lang="en-US" sz="2100" b="1" dirty="0" err="1">
                <a:solidFill>
                  <a:srgbClr val="123654"/>
                </a:solidFill>
              </a:rPr>
              <a:t>adult.data</a:t>
            </a:r>
            <a:r>
              <a:rPr lang="en-US" sz="2100" b="1" dirty="0">
                <a:solidFill>
                  <a:srgbClr val="123654"/>
                </a:solidFill>
              </a:rPr>
              <a:t>'</a:t>
            </a:r>
            <a:endParaRPr sz="2100" b="1" dirty="0">
              <a:solidFill>
                <a:srgbClr val="12365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dirty="0">
                <a:solidFill>
                  <a:srgbClr val="123654"/>
                </a:solidFill>
              </a:rPr>
              <a:t>base = </a:t>
            </a:r>
            <a:r>
              <a:rPr lang="en-US" sz="2100" b="1" dirty="0" err="1">
                <a:solidFill>
                  <a:srgbClr val="123654"/>
                </a:solidFill>
              </a:rPr>
              <a:t>pd.read_csv</a:t>
            </a:r>
            <a:r>
              <a:rPr lang="en-US" sz="2100" b="1" dirty="0">
                <a:solidFill>
                  <a:srgbClr val="123654"/>
                </a:solidFill>
              </a:rPr>
              <a:t>(</a:t>
            </a:r>
            <a:r>
              <a:rPr lang="en-US" sz="2100" b="1" dirty="0" err="1">
                <a:solidFill>
                  <a:srgbClr val="123654"/>
                </a:solidFill>
              </a:rPr>
              <a:t>url</a:t>
            </a:r>
            <a:r>
              <a:rPr lang="en-US" sz="2100" b="1" dirty="0">
                <a:solidFill>
                  <a:srgbClr val="123654"/>
                </a:solidFill>
              </a:rPr>
              <a:t>)</a:t>
            </a:r>
            <a:endParaRPr sz="2100" b="1" dirty="0">
              <a:solidFill>
                <a:srgbClr val="12365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 dirty="0">
              <a:solidFill>
                <a:srgbClr val="12365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2400" marR="152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92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9A7348D5-884F-4C69-A653-1769CC972302}"/>
              </a:ext>
            </a:extLst>
          </p:cNvPr>
          <p:cNvSpPr/>
          <p:nvPr/>
        </p:nvSpPr>
        <p:spPr>
          <a:xfrm>
            <a:off x="1134400" y="330874"/>
            <a:ext cx="9145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rgbClr val="FF0000"/>
                </a:solidFill>
              </a:rPr>
              <a:t>Projeto: agricultura familiar, previsão de renda anual</a:t>
            </a:r>
          </a:p>
        </p:txBody>
      </p:sp>
      <p:pic>
        <p:nvPicPr>
          <p:cNvPr id="5" name="Google Shape;121;g6d38327794_0_21">
            <a:extLst>
              <a:ext uri="{FF2B5EF4-FFF2-40B4-BE49-F238E27FC236}">
                <a16:creationId xmlns:a16="http://schemas.microsoft.com/office/drawing/2014/main" xmlns="" id="{7A297078-3CBC-47EA-98D2-1CF1433519A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7332" y="1336090"/>
            <a:ext cx="36576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9;g87950519a6_0_0">
            <a:extLst>
              <a:ext uri="{FF2B5EF4-FFF2-40B4-BE49-F238E27FC236}">
                <a16:creationId xmlns:a16="http://schemas.microsoft.com/office/drawing/2014/main" xmlns="" id="{BA1B4A61-BC39-4F3A-A951-0636315958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9876" y="2864526"/>
            <a:ext cx="9505056" cy="38768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9;g6d38327794_0_21">
            <a:extLst>
              <a:ext uri="{FF2B5EF4-FFF2-40B4-BE49-F238E27FC236}">
                <a16:creationId xmlns:a16="http://schemas.microsoft.com/office/drawing/2014/main" xmlns="" id="{3431AA0D-9635-4279-80A0-7ABB2705546B}"/>
              </a:ext>
            </a:extLst>
          </p:cNvPr>
          <p:cNvSpPr txBox="1">
            <a:spLocks/>
          </p:cNvSpPr>
          <p:nvPr/>
        </p:nvSpPr>
        <p:spPr>
          <a:xfrm>
            <a:off x="1269876" y="1367358"/>
            <a:ext cx="5328592" cy="111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2" indent="-28575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Base de dados…</a:t>
            </a:r>
            <a:endParaRPr lang="en-US" sz="3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45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9A7348D5-884F-4C69-A653-1769CC972302}"/>
              </a:ext>
            </a:extLst>
          </p:cNvPr>
          <p:cNvSpPr/>
          <p:nvPr/>
        </p:nvSpPr>
        <p:spPr>
          <a:xfrm>
            <a:off x="1134400" y="330874"/>
            <a:ext cx="9145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rgbClr val="FF0000"/>
                </a:solidFill>
              </a:rPr>
              <a:t>Projeto: agricultura familiar, previsão de renda anual</a:t>
            </a:r>
          </a:p>
        </p:txBody>
      </p:sp>
      <p:sp>
        <p:nvSpPr>
          <p:cNvPr id="9" name="Google Shape;119;g6d38327794_0_21">
            <a:extLst>
              <a:ext uri="{FF2B5EF4-FFF2-40B4-BE49-F238E27FC236}">
                <a16:creationId xmlns:a16="http://schemas.microsoft.com/office/drawing/2014/main" xmlns="" id="{3431AA0D-9635-4279-80A0-7ABB2705546B}"/>
              </a:ext>
            </a:extLst>
          </p:cNvPr>
          <p:cNvSpPr txBox="1">
            <a:spLocks/>
          </p:cNvSpPr>
          <p:nvPr/>
        </p:nvSpPr>
        <p:spPr>
          <a:xfrm>
            <a:off x="1202138" y="980728"/>
            <a:ext cx="9009540" cy="111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2" indent="-28575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</a:rPr>
              <a:t>Criar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duas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variáveis</a:t>
            </a:r>
            <a:r>
              <a:rPr lang="en-US" sz="2400" b="1" dirty="0">
                <a:solidFill>
                  <a:schemeClr val="dk1"/>
                </a:solidFill>
              </a:rPr>
              <a:t> para </a:t>
            </a:r>
            <a:r>
              <a:rPr lang="en-US" sz="2400" b="1" dirty="0" err="1">
                <a:solidFill>
                  <a:schemeClr val="dk1"/>
                </a:solidFill>
              </a:rPr>
              <a:t>auxiliar</a:t>
            </a:r>
            <a:r>
              <a:rPr lang="en-US" sz="2400" b="1" dirty="0">
                <a:solidFill>
                  <a:schemeClr val="dk1"/>
                </a:solidFill>
              </a:rPr>
              <a:t> o </a:t>
            </a:r>
            <a:r>
              <a:rPr lang="en-US" sz="2400" b="1" dirty="0" err="1">
                <a:solidFill>
                  <a:schemeClr val="dk1"/>
                </a:solidFill>
              </a:rPr>
              <a:t>processamento</a:t>
            </a:r>
            <a:r>
              <a:rPr lang="en-US" sz="2400" b="1" dirty="0">
                <a:solidFill>
                  <a:schemeClr val="dk1"/>
                </a:solidFill>
              </a:rPr>
              <a:t>:</a:t>
            </a:r>
          </a:p>
          <a:p>
            <a:pPr marL="341312" indent="-28575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Previsores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</a:t>
            </a:r>
            <a:endParaRPr lang="en-US" sz="3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48;g6d5859ed5f_1_40">
            <a:extLst>
              <a:ext uri="{FF2B5EF4-FFF2-40B4-BE49-F238E27FC236}">
                <a16:creationId xmlns:a16="http://schemas.microsoft.com/office/drawing/2014/main" xmlns="" id="{2BA7C1F4-40FC-4C5D-B350-ADC83AC0AF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41537"/>
          <a:stretch/>
        </p:blipFill>
        <p:spPr>
          <a:xfrm>
            <a:off x="1134400" y="2159554"/>
            <a:ext cx="5608084" cy="371771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Google Shape;149;g6d5859ed5f_1_40">
            <a:extLst>
              <a:ext uri="{FF2B5EF4-FFF2-40B4-BE49-F238E27FC236}">
                <a16:creationId xmlns:a16="http://schemas.microsoft.com/office/drawing/2014/main" xmlns="" id="{94A918CC-4768-4F2C-BE7F-6882EC5104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-9553"/>
          <a:stretch/>
        </p:blipFill>
        <p:spPr>
          <a:xfrm>
            <a:off x="7102524" y="2163408"/>
            <a:ext cx="3519700" cy="3739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334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9A7348D5-884F-4C69-A653-1769CC972302}"/>
              </a:ext>
            </a:extLst>
          </p:cNvPr>
          <p:cNvSpPr/>
          <p:nvPr/>
        </p:nvSpPr>
        <p:spPr>
          <a:xfrm>
            <a:off x="1134400" y="330874"/>
            <a:ext cx="91450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pt-BR" sz="2800" b="1" dirty="0">
                <a:solidFill>
                  <a:srgbClr val="FF0000"/>
                </a:solidFill>
              </a:rPr>
              <a:t>Projeto: agricultura familiar, previsão de renda anual</a:t>
            </a:r>
          </a:p>
        </p:txBody>
      </p:sp>
      <p:sp>
        <p:nvSpPr>
          <p:cNvPr id="9" name="Google Shape;119;g6d38327794_0_21">
            <a:extLst>
              <a:ext uri="{FF2B5EF4-FFF2-40B4-BE49-F238E27FC236}">
                <a16:creationId xmlns:a16="http://schemas.microsoft.com/office/drawing/2014/main" xmlns="" id="{3431AA0D-9635-4279-80A0-7ABB2705546B}"/>
              </a:ext>
            </a:extLst>
          </p:cNvPr>
          <p:cNvSpPr txBox="1">
            <a:spLocks/>
          </p:cNvSpPr>
          <p:nvPr/>
        </p:nvSpPr>
        <p:spPr>
          <a:xfrm>
            <a:off x="1202138" y="980728"/>
            <a:ext cx="9009540" cy="111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2" indent="-28575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Tratamento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dos dados (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pré-processamento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scikit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-learn)</a:t>
            </a:r>
            <a:endParaRPr lang="en-US" sz="3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70FFFD6F-93E5-4673-A213-1737B696CED1}"/>
              </a:ext>
            </a:extLst>
          </p:cNvPr>
          <p:cNvSpPr/>
          <p:nvPr/>
        </p:nvSpPr>
        <p:spPr>
          <a:xfrm>
            <a:off x="1197868" y="2007756"/>
            <a:ext cx="9505056" cy="4157548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5561" lvl="0">
              <a:spcBef>
                <a:spcPts val="700"/>
              </a:spcBef>
              <a:buClr>
                <a:srgbClr val="000000"/>
              </a:buClr>
              <a:buSzPts val="3000"/>
            </a:pPr>
            <a:endParaRPr lang="pt-BR" sz="240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55561" lvl="0">
              <a:spcBef>
                <a:spcPts val="700"/>
              </a:spcBef>
              <a:buClr>
                <a:srgbClr val="000000"/>
              </a:buClr>
              <a:buSzPts val="3000"/>
            </a:pP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</a:rPr>
              <a:t>A </a:t>
            </a:r>
            <a:r>
              <a:rPr lang="pt-BR" sz="2400" b="1" dirty="0" err="1">
                <a:solidFill>
                  <a:srgbClr val="202122"/>
                </a:solidFill>
              </a:rPr>
              <a:t>scikit-learn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</a:rPr>
              <a:t> (originalmente </a:t>
            </a:r>
            <a:r>
              <a:rPr lang="pt-BR" sz="2400" b="1" dirty="0" err="1">
                <a:solidFill>
                  <a:srgbClr val="202122"/>
                </a:solidFill>
              </a:rPr>
              <a:t>scikits.learn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</a:rPr>
              <a:t>) é uma biblioteca de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 </a:t>
            </a:r>
            <a:r>
              <a:rPr lang="pt-BR" sz="2400" dirty="0">
                <a:solidFill>
                  <a:srgbClr val="0645AD"/>
                </a:solidFill>
                <a:uFill>
                  <a:noFill/>
                </a:uFill>
                <a:hlinkClick r:id="rId2"/>
              </a:rPr>
              <a:t>aprendizado de máquina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</a:rPr>
              <a:t> de código aberto para a linguagem de programação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 </a:t>
            </a:r>
            <a:r>
              <a:rPr lang="pt-BR" sz="2400" dirty="0">
                <a:solidFill>
                  <a:srgbClr val="0645AD"/>
                </a:solidFill>
                <a:uFill>
                  <a:noFill/>
                </a:uFill>
                <a:hlinkClick r:id="rId3"/>
              </a:rPr>
              <a:t>Python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r>
              <a:rPr lang="pt-BR" sz="4000" baseline="30000" dirty="0">
                <a:solidFill>
                  <a:srgbClr val="0645AD"/>
                </a:solidFill>
                <a:uFill>
                  <a:noFill/>
                </a:uFill>
                <a:hlinkClick r:id="rId4"/>
              </a:rPr>
              <a:t>[3]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</a:p>
          <a:p>
            <a:pPr marL="55561" lvl="0">
              <a:spcBef>
                <a:spcPts val="700"/>
              </a:spcBef>
              <a:buClr>
                <a:srgbClr val="000000"/>
              </a:buClr>
              <a:buSzPts val="3000"/>
            </a:pP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</a:rPr>
              <a:t>Ela inclui vários algoritmos de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 </a:t>
            </a:r>
            <a:r>
              <a:rPr lang="pt-BR" sz="2400" dirty="0">
                <a:solidFill>
                  <a:srgbClr val="0645AD"/>
                </a:solidFill>
                <a:uFill>
                  <a:noFill/>
                </a:uFill>
                <a:hlinkClick r:id="rId5"/>
              </a:rPr>
              <a:t>classificação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</a:rPr>
              <a:t>,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 </a:t>
            </a:r>
            <a:r>
              <a:rPr lang="pt-BR" sz="2400" dirty="0">
                <a:solidFill>
                  <a:srgbClr val="0645AD"/>
                </a:solidFill>
                <a:uFill>
                  <a:noFill/>
                </a:uFill>
                <a:hlinkClick r:id="rId6"/>
              </a:rPr>
              <a:t>regressão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</a:rPr>
              <a:t> e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 </a:t>
            </a:r>
            <a:r>
              <a:rPr lang="pt-BR" sz="2400" dirty="0">
                <a:solidFill>
                  <a:srgbClr val="0645AD"/>
                </a:solidFill>
                <a:uFill>
                  <a:noFill/>
                </a:uFill>
                <a:hlinkClick r:id="rId7"/>
              </a:rPr>
              <a:t>agrupamento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</a:rPr>
              <a:t> incluindo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 </a:t>
            </a:r>
            <a:r>
              <a:rPr lang="pt-BR" sz="2400" dirty="0">
                <a:solidFill>
                  <a:srgbClr val="0645AD"/>
                </a:solidFill>
                <a:uFill>
                  <a:noFill/>
                </a:uFill>
                <a:hlinkClick r:id="rId8"/>
              </a:rPr>
              <a:t>máquinas de vetores de suporte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</a:rPr>
              <a:t>, florestas aleatórias, </a:t>
            </a:r>
            <a:r>
              <a:rPr lang="pt-BR" sz="2400" dirty="0" err="1">
                <a:solidFill>
                  <a:srgbClr val="202122"/>
                </a:solidFill>
                <a:highlight>
                  <a:srgbClr val="FFFFFF"/>
                </a:highlight>
              </a:rPr>
              <a:t>gradient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pt-BR" sz="2400" dirty="0" err="1">
                <a:solidFill>
                  <a:srgbClr val="202122"/>
                </a:solidFill>
                <a:highlight>
                  <a:srgbClr val="FFFFFF"/>
                </a:highlight>
              </a:rPr>
              <a:t>boosting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</a:rPr>
              <a:t>,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 </a:t>
            </a:r>
            <a:r>
              <a:rPr lang="pt-BR" sz="2400" i="1" dirty="0">
                <a:solidFill>
                  <a:srgbClr val="0645AD"/>
                </a:solidFill>
                <a:uFill>
                  <a:noFill/>
                </a:uFill>
                <a:hlinkClick r:id="rId9"/>
              </a:rPr>
              <a:t>k</a:t>
            </a:r>
            <a:r>
              <a:rPr lang="pt-BR" sz="2400" dirty="0">
                <a:solidFill>
                  <a:srgbClr val="0645AD"/>
                </a:solidFill>
                <a:uFill>
                  <a:noFill/>
                </a:uFill>
                <a:hlinkClick r:id="rId9"/>
              </a:rPr>
              <a:t>-</a:t>
            </a:r>
            <a:r>
              <a:rPr lang="pt-BR" sz="2400" dirty="0" err="1">
                <a:solidFill>
                  <a:srgbClr val="0645AD"/>
                </a:solidFill>
                <a:uFill>
                  <a:noFill/>
                </a:uFill>
                <a:hlinkClick r:id="rId9"/>
              </a:rPr>
              <a:t>means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</a:rPr>
              <a:t> e DBSCAN, e é projetada para interagir com as bibliotecas Python numéricas e científicas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 </a:t>
            </a:r>
            <a:r>
              <a:rPr lang="pt-BR" sz="2400" dirty="0" err="1">
                <a:solidFill>
                  <a:srgbClr val="0645AD"/>
                </a:solidFill>
                <a:uFill>
                  <a:noFill/>
                </a:uFill>
                <a:hlinkClick r:id="rId10"/>
              </a:rPr>
              <a:t>NumPy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</a:rPr>
              <a:t> e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 </a:t>
            </a:r>
            <a:r>
              <a:rPr lang="pt-BR" sz="2400" dirty="0" err="1">
                <a:solidFill>
                  <a:srgbClr val="0645AD"/>
                </a:solidFill>
                <a:uFill>
                  <a:noFill/>
                </a:uFill>
                <a:hlinkClick r:id="rId11"/>
              </a:rPr>
              <a:t>SciPy</a:t>
            </a:r>
            <a:r>
              <a:rPr lang="pt-BR" sz="2400" dirty="0">
                <a:solidFill>
                  <a:srgbClr val="202122"/>
                </a:solidFill>
                <a:highlight>
                  <a:srgbClr val="FFFFFF"/>
                </a:highlight>
              </a:rPr>
              <a:t>. </a:t>
            </a:r>
          </a:p>
          <a:p>
            <a:pPr marL="55561" lvl="0">
              <a:spcBef>
                <a:spcPts val="700"/>
              </a:spcBef>
              <a:buClr>
                <a:srgbClr val="000000"/>
              </a:buClr>
              <a:buSzPts val="3000"/>
            </a:pPr>
            <a:endParaRPr lang="pt-BR" b="1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5445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AEA2A697A2964B940E116CC56374BB" ma:contentTypeVersion="4" ma:contentTypeDescription="Crie um novo documento." ma:contentTypeScope="" ma:versionID="e6437aa62d96a0bdb5cbc145f69670bd">
  <xsd:schema xmlns:xsd="http://www.w3.org/2001/XMLSchema" xmlns:xs="http://www.w3.org/2001/XMLSchema" xmlns:p="http://schemas.microsoft.com/office/2006/metadata/properties" xmlns:ns2="8568c1af-e8da-48b8-901d-44475a81ecae" targetNamespace="http://schemas.microsoft.com/office/2006/metadata/properties" ma:root="true" ma:fieldsID="25bf47da8e0bec1f2a4368f62aa2f471" ns2:_="">
    <xsd:import namespace="8568c1af-e8da-48b8-901d-44475a81ec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c1af-e8da-48b8-901d-44475a81ec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06509C-458B-4531-B9A4-C6A9D49DB9E7}"/>
</file>

<file path=customXml/itemProps2.xml><?xml version="1.0" encoding="utf-8"?>
<ds:datastoreItem xmlns:ds="http://schemas.openxmlformats.org/officeDocument/2006/customXml" ds:itemID="{B7303467-6F51-46A4-BC5D-7BFE5B558728}">
  <ds:schemaRefs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8675751d-f9d9-4ac8-bc69-8c717af20ffc"/>
  </ds:schemaRefs>
</ds:datastoreItem>
</file>

<file path=customXml/itemProps3.xml><?xml version="1.0" encoding="utf-8"?>
<ds:datastoreItem xmlns:ds="http://schemas.openxmlformats.org/officeDocument/2006/customXml" ds:itemID="{8D84B2D9-0F8A-4FBE-9BBE-76DA42976C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matemática com Pi (widescreen)</Template>
  <TotalTime>169</TotalTime>
  <Words>879</Words>
  <Application>Microsoft Office PowerPoint</Application>
  <PresentationFormat>Personalizar</PresentationFormat>
  <Paragraphs>178</Paragraphs>
  <Slides>21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Matemática 16:9</vt:lpstr>
      <vt:lpstr>Aula 5 – Projeto Agricultura familiar   Previsão de renda anual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Escalonamento de atributos  (pré-processamento - scikit-learn) </vt:lpstr>
      <vt:lpstr>Base de dados: Treinamento e teste </vt:lpstr>
      <vt:lpstr>Base de dados: Treinamento e teste </vt:lpstr>
      <vt:lpstr>Base de dados: Classificação  </vt:lpstr>
      <vt:lpstr>Base de dados: Classificação </vt:lpstr>
      <vt:lpstr>Base de dados: Matriz de confusão </vt:lpstr>
      <vt:lpstr>Medidas de desempenho - Exercício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4 – Projeto Agricultura familiar   Previsão de renda anual</dc:title>
  <dc:creator>MAURICIO DUARTE</dc:creator>
  <cp:lastModifiedBy>Heraldo</cp:lastModifiedBy>
  <cp:revision>21</cp:revision>
  <dcterms:created xsi:type="dcterms:W3CDTF">2021-03-08T13:14:36Z</dcterms:created>
  <dcterms:modified xsi:type="dcterms:W3CDTF">2023-09-05T20:42:24Z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0x010100E3AEA2A697A2964B940E116CC56374BB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