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1"/>
  </p:notesMasterIdLst>
  <p:handoutMasterIdLst>
    <p:handoutMasterId r:id="rId32"/>
  </p:handoutMasterIdLst>
  <p:sldIdLst>
    <p:sldId id="298" r:id="rId5"/>
    <p:sldId id="300" r:id="rId6"/>
    <p:sldId id="301" r:id="rId7"/>
    <p:sldId id="302" r:id="rId8"/>
    <p:sldId id="303" r:id="rId9"/>
    <p:sldId id="305" r:id="rId10"/>
    <p:sldId id="306" r:id="rId11"/>
    <p:sldId id="304"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0" autoAdjust="0"/>
    <p:restoredTop sz="94619" autoAdjust="0"/>
  </p:normalViewPr>
  <p:slideViewPr>
    <p:cSldViewPr snapToGrid="0">
      <p:cViewPr varScale="1">
        <p:scale>
          <a:sx n="72" d="100"/>
          <a:sy n="72" d="100"/>
        </p:scale>
        <p:origin x="870" y="66"/>
      </p:cViewPr>
      <p:guideLst/>
    </p:cSldViewPr>
  </p:slideViewPr>
  <p:notesTextViewPr>
    <p:cViewPr>
      <p:scale>
        <a:sx n="1" d="1"/>
        <a:sy n="1" d="1"/>
      </p:scale>
      <p:origin x="0" y="0"/>
    </p:cViewPr>
  </p:notesTextViewPr>
  <p:notesViewPr>
    <p:cSldViewPr snapToGrid="0">
      <p:cViewPr varScale="1">
        <p:scale>
          <a:sx n="78" d="100"/>
          <a:sy n="78" d="100"/>
        </p:scale>
        <p:origin x="3494" y="8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12CF2B-E82F-4152-ADD2-ED47E5A676F4}" type="datetimeFigureOut">
              <a:rPr lang="pt-BR" smtClean="0"/>
              <a:t>21/03/2023</a:t>
            </a:fld>
            <a:endParaRPr lang="pt-BR"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FE9163-63CE-4B6F-8106-3CB82B73A73B}" type="slidenum">
              <a:rPr lang="pt-BR" smtClean="0"/>
              <a:t>‹nº›</a:t>
            </a:fld>
            <a:endParaRPr lang="pt-BR" dirty="0"/>
          </a:p>
        </p:txBody>
      </p:sp>
    </p:spTree>
    <p:extLst>
      <p:ext uri="{BB962C8B-B14F-4D97-AF65-F5344CB8AC3E}">
        <p14:creationId xmlns:p14="http://schemas.microsoft.com/office/powerpoint/2010/main" val="26386649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noProof="0"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F9FF0D-B331-4276-BF84-39B369306F99}" type="datetimeFigureOut">
              <a:rPr lang="pt-BR" noProof="0" smtClean="0"/>
              <a:t>21/03/2023</a:t>
            </a:fld>
            <a:endParaRPr lang="pt-BR" noProof="0" dirty="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noProof="0"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noProof="0"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C564A1-17BF-464F-B2FE-65DA37285BF0}" type="slidenum">
              <a:rPr lang="pt-BR" noProof="0" smtClean="0"/>
              <a:t>‹nº›</a:t>
            </a:fld>
            <a:endParaRPr lang="pt-BR" noProof="0" dirty="0"/>
          </a:p>
        </p:txBody>
      </p:sp>
    </p:spTree>
    <p:extLst>
      <p:ext uri="{BB962C8B-B14F-4D97-AF65-F5344CB8AC3E}">
        <p14:creationId xmlns:p14="http://schemas.microsoft.com/office/powerpoint/2010/main" val="291726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1C564A1-17BF-464F-B2FE-65DA37285BF0}" type="slidenum">
              <a:rPr lang="pt-BR" smtClean="0"/>
              <a:t>1</a:t>
            </a:fld>
            <a:endParaRPr lang="pt-BR" dirty="0"/>
          </a:p>
        </p:txBody>
      </p:sp>
    </p:spTree>
    <p:extLst>
      <p:ext uri="{BB962C8B-B14F-4D97-AF65-F5344CB8AC3E}">
        <p14:creationId xmlns:p14="http://schemas.microsoft.com/office/powerpoint/2010/main" val="778709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1C564A1-17BF-464F-B2FE-65DA37285BF0}" type="slidenum">
              <a:rPr lang="pt-BR" smtClean="0"/>
              <a:t>2</a:t>
            </a:fld>
            <a:endParaRPr lang="pt-BR" dirty="0"/>
          </a:p>
        </p:txBody>
      </p:sp>
    </p:spTree>
    <p:extLst>
      <p:ext uri="{BB962C8B-B14F-4D97-AF65-F5344CB8AC3E}">
        <p14:creationId xmlns:p14="http://schemas.microsoft.com/office/powerpoint/2010/main" val="2488148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pt-BR" noProof="0"/>
              <a:t>Clique para editar o título Mestre</a:t>
            </a:r>
            <a:endParaRPr lang="pt-BR" noProof="0" dirty="0"/>
          </a:p>
        </p:txBody>
      </p:sp>
      <p:sp>
        <p:nvSpPr>
          <p:cNvPr id="3" name="Subtítulo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pt-BR" noProof="0"/>
              <a:t>Clique para editar o estilo do subtítulo Mestre</a:t>
            </a:r>
            <a:endParaRPr lang="pt-BR" noProof="0" dirty="0"/>
          </a:p>
        </p:txBody>
      </p:sp>
      <p:cxnSp>
        <p:nvCxnSpPr>
          <p:cNvPr id="9" name="Conector Reto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Espaço Reservado para Dat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604E8571-58AC-4B02-A72C-B7E3E60A7BA5}" type="datetime1">
              <a:rPr lang="pt-BR" noProof="0" smtClean="0"/>
              <a:t>21/03/2023</a:t>
            </a:fld>
            <a:endParaRPr lang="pt-BR" noProof="0" dirty="0"/>
          </a:p>
        </p:txBody>
      </p:sp>
      <p:sp>
        <p:nvSpPr>
          <p:cNvPr id="5" name="Espaço Reservado para Rodapé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pt-BR" noProof="0" dirty="0"/>
          </a:p>
        </p:txBody>
      </p:sp>
      <p:sp>
        <p:nvSpPr>
          <p:cNvPr id="6" name="Espaço Reservado para o Número do Slid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noProof="0"/>
              <a:t>Clique para editar o título Mestre</a:t>
            </a:r>
            <a:endParaRPr lang="pt-BR" noProof="0" dirty="0"/>
          </a:p>
        </p:txBody>
      </p:sp>
      <p:sp>
        <p:nvSpPr>
          <p:cNvPr id="3" name="Espaço reservado para conteúdo 2"/>
          <p:cNvSpPr>
            <a:spLocks noGrp="1"/>
          </p:cNvSpPr>
          <p:nvPr>
            <p:ph idx="1"/>
          </p:nvPr>
        </p:nvSpPr>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7" name="Espaço Reservado para Dat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46C2D5DC-E9E6-4460-9005-9561D7AE5062}" type="datetime1">
              <a:rPr lang="pt-BR" noProof="0" smtClean="0"/>
              <a:t>21/03/2023</a:t>
            </a:fld>
            <a:endParaRPr lang="pt-BR" noProof="0" dirty="0"/>
          </a:p>
        </p:txBody>
      </p:sp>
      <p:sp>
        <p:nvSpPr>
          <p:cNvPr id="8" name="Espaço Reservado para Rodapé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pt-BR" noProof="0" dirty="0"/>
          </a:p>
        </p:txBody>
      </p:sp>
      <p:sp>
        <p:nvSpPr>
          <p:cNvPr id="9" name="Espaço Reservado para o Número do Slid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pt-BR" noProof="0"/>
              <a:t>Clique para editar o título Mestre</a:t>
            </a:r>
            <a:endParaRPr lang="pt-BR" noProof="0" dirty="0"/>
          </a:p>
        </p:txBody>
      </p:sp>
      <p:sp>
        <p:nvSpPr>
          <p:cNvPr id="3" name="Espaço Reservado para Texto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noProof="0"/>
              <a:t>Clique para editar os estilos de texto Mestres</a:t>
            </a:r>
          </a:p>
        </p:txBody>
      </p:sp>
      <p:cxnSp>
        <p:nvCxnSpPr>
          <p:cNvPr id="9" name="Conector Reto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Espaço Reservado para Dat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97616C38-4A2F-4C3B-B502-7E51C7F0342F}" type="datetime1">
              <a:rPr lang="pt-BR" noProof="0" smtClean="0"/>
              <a:t>21/03/2023</a:t>
            </a:fld>
            <a:endParaRPr lang="pt-BR" noProof="0" dirty="0"/>
          </a:p>
        </p:txBody>
      </p:sp>
      <p:sp>
        <p:nvSpPr>
          <p:cNvPr id="8" name="Espaço Reservado para Rodapé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pt-BR" noProof="0" dirty="0"/>
          </a:p>
        </p:txBody>
      </p:sp>
      <p:sp>
        <p:nvSpPr>
          <p:cNvPr id="11" name="Espaço Reservado para o Número do Slid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8" name="Título 7"/>
          <p:cNvSpPr>
            <a:spLocks noGrp="1"/>
          </p:cNvSpPr>
          <p:nvPr>
            <p:ph type="title"/>
          </p:nvPr>
        </p:nvSpPr>
        <p:spPr>
          <a:xfrm>
            <a:off x="1097280" y="286603"/>
            <a:ext cx="10058400" cy="1450757"/>
          </a:xfrm>
        </p:spPr>
        <p:txBody>
          <a:bodyPr rtlCol="0"/>
          <a:lstStyle/>
          <a:p>
            <a:pPr rtl="0"/>
            <a:r>
              <a:rPr lang="pt-BR" noProof="0"/>
              <a:t>Clique para editar o título Mestre</a:t>
            </a:r>
            <a:endParaRPr lang="pt-BR" noProof="0" dirty="0"/>
          </a:p>
        </p:txBody>
      </p:sp>
      <p:sp>
        <p:nvSpPr>
          <p:cNvPr id="3" name="Espaço reservado para conteúdo 2"/>
          <p:cNvSpPr>
            <a:spLocks noGrp="1"/>
          </p:cNvSpPr>
          <p:nvPr>
            <p:ph sz="half" idx="1"/>
          </p:nvPr>
        </p:nvSpPr>
        <p:spPr>
          <a:xfrm>
            <a:off x="1097280" y="2120900"/>
            <a:ext cx="4639736" cy="3748193"/>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conteúdo 3"/>
          <p:cNvSpPr>
            <a:spLocks noGrp="1"/>
          </p:cNvSpPr>
          <p:nvPr>
            <p:ph sz="half" idx="2"/>
          </p:nvPr>
        </p:nvSpPr>
        <p:spPr>
          <a:xfrm>
            <a:off x="6515944" y="2120900"/>
            <a:ext cx="4639736" cy="3748194"/>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2" name="Espaço Reservado para Dat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20EB7CE7-B188-4FE4-8B6E-3889DBBDC355}" type="datetime1">
              <a:rPr lang="pt-BR" noProof="0" smtClean="0"/>
              <a:t>21/03/2023</a:t>
            </a:fld>
            <a:endParaRPr lang="pt-BR" noProof="0" dirty="0"/>
          </a:p>
        </p:txBody>
      </p:sp>
      <p:sp>
        <p:nvSpPr>
          <p:cNvPr id="9" name="Espaço Reservado para Rodapé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pt-BR" noProof="0" dirty="0"/>
          </a:p>
        </p:txBody>
      </p:sp>
      <p:sp>
        <p:nvSpPr>
          <p:cNvPr id="10" name="Espaço reservado para o número do slide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ítulo 9"/>
          <p:cNvSpPr>
            <a:spLocks noGrp="1"/>
          </p:cNvSpPr>
          <p:nvPr>
            <p:ph type="title"/>
          </p:nvPr>
        </p:nvSpPr>
        <p:spPr>
          <a:xfrm>
            <a:off x="1097280" y="286603"/>
            <a:ext cx="10058400" cy="1450757"/>
          </a:xfrm>
        </p:spPr>
        <p:txBody>
          <a:bodyPr rtlCol="0"/>
          <a:lstStyle/>
          <a:p>
            <a:pPr rtl="0"/>
            <a:r>
              <a:rPr lang="pt-BR" noProof="0"/>
              <a:t>Clique para editar o título Mestre</a:t>
            </a:r>
            <a:endParaRPr lang="pt-BR" noProof="0" dirty="0"/>
          </a:p>
        </p:txBody>
      </p:sp>
      <p:sp>
        <p:nvSpPr>
          <p:cNvPr id="3" name="Espaço Reservado para Texto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4" name="Espaço reservado para conteúdo 3"/>
          <p:cNvSpPr>
            <a:spLocks noGrp="1"/>
          </p:cNvSpPr>
          <p:nvPr>
            <p:ph sz="half" idx="2"/>
          </p:nvPr>
        </p:nvSpPr>
        <p:spPr>
          <a:xfrm>
            <a:off x="1097280" y="2958274"/>
            <a:ext cx="4639736" cy="2910821"/>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5" name="Espaço reservado para texto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6" name="Espaço reservado para conteúdo 5"/>
          <p:cNvSpPr>
            <a:spLocks noGrp="1"/>
          </p:cNvSpPr>
          <p:nvPr>
            <p:ph sz="quarter" idx="4"/>
          </p:nvPr>
        </p:nvSpPr>
        <p:spPr>
          <a:xfrm>
            <a:off x="6515944" y="2958273"/>
            <a:ext cx="4639736" cy="2910821"/>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2" name="Espaço Reservado para Dat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93932F7F-8399-49FC-B033-AD7A4B77F998}" type="datetime1">
              <a:rPr lang="pt-BR" noProof="0" smtClean="0"/>
              <a:t>21/03/2023</a:t>
            </a:fld>
            <a:endParaRPr lang="pt-BR" noProof="0" dirty="0"/>
          </a:p>
        </p:txBody>
      </p:sp>
      <p:sp>
        <p:nvSpPr>
          <p:cNvPr id="11" name="Espaço Reservado para Rodapé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pt-BR" noProof="0" dirty="0"/>
          </a:p>
        </p:txBody>
      </p:sp>
      <p:sp>
        <p:nvSpPr>
          <p:cNvPr id="12" name="Espaço Reservado para Número de Slide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noProof="0"/>
              <a:t>Clique para editar o título Mestre</a:t>
            </a:r>
            <a:endParaRPr lang="pt-BR" noProof="0" dirty="0"/>
          </a:p>
        </p:txBody>
      </p:sp>
      <p:sp>
        <p:nvSpPr>
          <p:cNvPr id="6" name="Espaço Reservado para Dat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80506B10-4878-49BC-96DE-C536CADA3095}" type="datetime1">
              <a:rPr lang="pt-BR" noProof="0" smtClean="0"/>
              <a:t>21/03/2023</a:t>
            </a:fld>
            <a:endParaRPr lang="pt-BR" noProof="0" dirty="0"/>
          </a:p>
        </p:txBody>
      </p:sp>
      <p:sp>
        <p:nvSpPr>
          <p:cNvPr id="7" name="Espaço Reservado para Rodapé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pt-BR" noProof="0" dirty="0"/>
          </a:p>
        </p:txBody>
      </p:sp>
      <p:sp>
        <p:nvSpPr>
          <p:cNvPr id="8" name="Espaço reservado para o número do slide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ço Reservado para Dat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EF0B6ED2-E191-4517-BA6B-37A4CEFA3A0D}" type="datetime1">
              <a:rPr lang="pt-BR" noProof="0" smtClean="0"/>
              <a:t>21/03/2023</a:t>
            </a:fld>
            <a:endParaRPr lang="pt-BR" noProof="0" dirty="0"/>
          </a:p>
        </p:txBody>
      </p:sp>
      <p:sp>
        <p:nvSpPr>
          <p:cNvPr id="3" name="Espaço Reservado para Rodapé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pt-BR" noProof="0" dirty="0"/>
          </a:p>
        </p:txBody>
      </p:sp>
      <p:sp>
        <p:nvSpPr>
          <p:cNvPr id="4" name="Espaço reservado para o número do slid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pt-BR" noProof="0"/>
              <a:t>Clique para editar o título Mestre</a:t>
            </a:r>
            <a:endParaRPr lang="pt-BR" noProof="0" dirty="0"/>
          </a:p>
        </p:txBody>
      </p:sp>
      <p:sp>
        <p:nvSpPr>
          <p:cNvPr id="3" name="Espaço reservado para conteúdo 2"/>
          <p:cNvSpPr>
            <a:spLocks noGrp="1"/>
          </p:cNvSpPr>
          <p:nvPr>
            <p:ph idx="1"/>
          </p:nvPr>
        </p:nvSpPr>
        <p:spPr>
          <a:xfrm>
            <a:off x="5458984" y="812799"/>
            <a:ext cx="5928344" cy="5294757"/>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texto 3"/>
          <p:cNvSpPr>
            <a:spLocks noGrp="1"/>
          </p:cNvSpPr>
          <p:nvPr>
            <p:ph type="body" sz="half" idx="2" hasCustomPrompt="1"/>
          </p:nvPr>
        </p:nvSpPr>
        <p:spPr>
          <a:xfrm>
            <a:off x="643465" y="3043050"/>
            <a:ext cx="3517567" cy="3064505"/>
          </a:xfrm>
        </p:spPr>
        <p:txBody>
          <a:bodyPr lIns="91440" rIns="91440" rtlCol="0">
            <a:normAutofit/>
          </a:bodyPr>
          <a:lstStyle>
            <a:lvl1pPr marL="0" indent="0" rtl="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dirty="0"/>
              <a:t>Clique para editar o texto Mestre</a:t>
            </a:r>
          </a:p>
        </p:txBody>
      </p:sp>
      <p:sp>
        <p:nvSpPr>
          <p:cNvPr id="5" name="Espaço Reservado para Data 4"/>
          <p:cNvSpPr>
            <a:spLocks noGrp="1"/>
          </p:cNvSpPr>
          <p:nvPr>
            <p:ph type="dt" sz="half" idx="10"/>
          </p:nvPr>
        </p:nvSpPr>
        <p:spPr>
          <a:xfrm>
            <a:off x="643464" y="6446520"/>
            <a:ext cx="3517568" cy="365125"/>
          </a:xfrm>
        </p:spPr>
        <p:txBody>
          <a:bodyPr rtlCol="0"/>
          <a:lstStyle>
            <a:lvl1pPr algn="l">
              <a:defRPr/>
            </a:lvl1pPr>
          </a:lstStyle>
          <a:p>
            <a:pPr rtl="0"/>
            <a:fld id="{BDB650E8-F74D-4BD3-A6BC-1B4D756C4BE8}" type="datetime1">
              <a:rPr lang="pt-BR" noProof="0" smtClean="0"/>
              <a:t>21/03/2023</a:t>
            </a:fld>
            <a:endParaRPr lang="pt-BR" noProof="0" dirty="0"/>
          </a:p>
        </p:txBody>
      </p:sp>
      <p:sp>
        <p:nvSpPr>
          <p:cNvPr id="6" name="Espaço Reservado para Rodapé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pt-BR" noProof="0" dirty="0"/>
          </a:p>
        </p:txBody>
      </p:sp>
      <p:sp>
        <p:nvSpPr>
          <p:cNvPr id="7" name="Espaço reservado para o número do slide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pt-BR" noProof="0" smtClean="0"/>
              <a:pPr rtl="0"/>
              <a:t>‹nº›</a:t>
            </a:fld>
            <a:endParaRPr lang="pt-BR"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ço Reservado para Imagem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noProof="0"/>
              <a:t>Clique no ícone para adicionar uma imagem</a:t>
            </a:r>
            <a:endParaRPr lang="pt-BR" noProof="0" dirty="0"/>
          </a:p>
        </p:txBody>
      </p:sp>
      <p:sp>
        <p:nvSpPr>
          <p:cNvPr id="2" name="Título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pt-BR" noProof="0"/>
              <a:t>Clique para editar o título Mestre</a:t>
            </a:r>
            <a:endParaRPr lang="pt-BR" noProof="0" dirty="0"/>
          </a:p>
        </p:txBody>
      </p:sp>
      <p:sp>
        <p:nvSpPr>
          <p:cNvPr id="4" name="Espaço reservado para tex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5" name="Espaço Reservado para Data 4"/>
          <p:cNvSpPr>
            <a:spLocks noGrp="1"/>
          </p:cNvSpPr>
          <p:nvPr>
            <p:ph type="dt" sz="half" idx="10"/>
          </p:nvPr>
        </p:nvSpPr>
        <p:spPr/>
        <p:txBody>
          <a:bodyPr rtlCol="0"/>
          <a:lstStyle>
            <a:lvl1pPr>
              <a:defRPr/>
            </a:lvl1pPr>
          </a:lstStyle>
          <a:p>
            <a:pPr rtl="0"/>
            <a:fld id="{0B56C06F-C179-4D6D-A0AC-A9C8705BD208}" type="datetime1">
              <a:rPr lang="pt-BR" noProof="0" smtClean="0"/>
              <a:t>21/03/2023</a:t>
            </a:fld>
            <a:endParaRPr lang="pt-BR" noProof="0" dirty="0"/>
          </a:p>
        </p:txBody>
      </p:sp>
      <p:sp>
        <p:nvSpPr>
          <p:cNvPr id="6" name="Espaço reservado para rodapé 5"/>
          <p:cNvSpPr>
            <a:spLocks noGrp="1"/>
          </p:cNvSpPr>
          <p:nvPr>
            <p:ph type="ftr" sz="quarter" idx="11"/>
          </p:nvPr>
        </p:nvSpPr>
        <p:spPr>
          <a:xfrm>
            <a:off x="1097279" y="6446838"/>
            <a:ext cx="6818262" cy="365125"/>
          </a:xfrm>
        </p:spPr>
        <p:txBody>
          <a:bodyPr rtlCol="0"/>
          <a:lstStyle/>
          <a:p>
            <a:pPr algn="l" rtl="0"/>
            <a:endParaRPr lang="pt-BR" noProof="0"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ço Reservado para Títu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pt-BR" noProof="0" dirty="0"/>
              <a:t>Clique para editar o estilo de título Mestre</a:t>
            </a:r>
          </a:p>
        </p:txBody>
      </p:sp>
      <p:sp>
        <p:nvSpPr>
          <p:cNvPr id="3" name="Espaço Reservado para Tex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pt-BR" noProof="0" dirty="0"/>
              <a:t>Clique para editar o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4" name="Espaço Reservado para Data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72B881A2-478D-4079-BD8F-044C479AA962}" type="datetime1">
              <a:rPr lang="pt-BR" noProof="0" smtClean="0"/>
              <a:t>21/03/2023</a:t>
            </a:fld>
            <a:endParaRPr lang="pt-BR" noProof="0" dirty="0"/>
          </a:p>
        </p:txBody>
      </p:sp>
      <p:sp>
        <p:nvSpPr>
          <p:cNvPr id="5" name="Espaço Reservado para Rodapé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pt-BR" noProof="0" dirty="0"/>
          </a:p>
        </p:txBody>
      </p:sp>
      <p:sp>
        <p:nvSpPr>
          <p:cNvPr id="6" name="Espaço Reservado para o Número do Slide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pt-BR" noProof="0" smtClean="0"/>
              <a:t>‹nº›</a:t>
            </a:fld>
            <a:endParaRPr lang="pt-BR" noProof="0" dirty="0"/>
          </a:p>
        </p:txBody>
      </p:sp>
      <p:cxnSp>
        <p:nvCxnSpPr>
          <p:cNvPr id="10" name="Conector Reto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archive.ics.uci.edu/ml/datasets/Computer+Hardwar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tângulo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pic>
        <p:nvPicPr>
          <p:cNvPr id="4" name="Imagem 3" descr="Imagem Ampliada de um pedaço de papel com um lápis sobre este">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tângulo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sp>
        <p:nvSpPr>
          <p:cNvPr id="2" name="Título 1">
            <a:extLst>
              <a:ext uri="{FF2B5EF4-FFF2-40B4-BE49-F238E27FC236}">
                <a16:creationId xmlns:a16="http://schemas.microsoft.com/office/drawing/2014/main" id="{9AB2EA78-AEB3-469B-9025-3B17201A457B}"/>
              </a:ext>
            </a:extLst>
          </p:cNvPr>
          <p:cNvSpPr>
            <a:spLocks noGrp="1"/>
          </p:cNvSpPr>
          <p:nvPr>
            <p:ph type="ctrTitle"/>
          </p:nvPr>
        </p:nvSpPr>
        <p:spPr>
          <a:xfrm>
            <a:off x="7909334" y="1475234"/>
            <a:ext cx="3780642" cy="2901694"/>
          </a:xfrm>
        </p:spPr>
        <p:txBody>
          <a:bodyPr rtlCol="0" anchor="b">
            <a:normAutofit/>
          </a:bodyPr>
          <a:lstStyle/>
          <a:p>
            <a:r>
              <a:rPr lang="pt-BR" sz="4400" dirty="0">
                <a:solidFill>
                  <a:schemeClr val="tx1"/>
                </a:solidFill>
              </a:rPr>
              <a:t>Aula 5 </a:t>
            </a:r>
            <a:br>
              <a:rPr lang="pt-BR" sz="4400" dirty="0">
                <a:solidFill>
                  <a:schemeClr val="tx1"/>
                </a:solidFill>
              </a:rPr>
            </a:br>
            <a:br>
              <a:rPr lang="pt-BR" sz="4400" dirty="0">
                <a:solidFill>
                  <a:schemeClr val="tx1"/>
                </a:solidFill>
              </a:rPr>
            </a:br>
            <a:r>
              <a:rPr lang="pt-BR" sz="4400" dirty="0">
                <a:solidFill>
                  <a:schemeClr val="tx1"/>
                </a:solidFill>
              </a:rPr>
              <a:t>Regressão Linear</a:t>
            </a:r>
          </a:p>
        </p:txBody>
      </p:sp>
      <p:sp>
        <p:nvSpPr>
          <p:cNvPr id="3" name="Subtítulo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rtl="0">
              <a:lnSpc>
                <a:spcPct val="100000"/>
              </a:lnSpc>
            </a:pPr>
            <a:r>
              <a:rPr lang="pt-BR" sz="1600" dirty="0"/>
              <a:t>Prof. Mauricio Duarte</a:t>
            </a:r>
          </a:p>
        </p:txBody>
      </p:sp>
      <p:cxnSp>
        <p:nvCxnSpPr>
          <p:cNvPr id="37" name="Conector Reto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tângulo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32096C-CBF6-4B39-B21A-2BF75750579D}"/>
              </a:ext>
            </a:extLst>
          </p:cNvPr>
          <p:cNvSpPr>
            <a:spLocks noGrp="1"/>
          </p:cNvSpPr>
          <p:nvPr>
            <p:ph type="title"/>
          </p:nvPr>
        </p:nvSpPr>
        <p:spPr/>
        <p:txBody>
          <a:bodyPr/>
          <a:lstStyle/>
          <a:p>
            <a:r>
              <a:rPr lang="pt-BR" dirty="0"/>
              <a:t>Continuando...</a:t>
            </a:r>
          </a:p>
        </p:txBody>
      </p:sp>
      <p:sp>
        <p:nvSpPr>
          <p:cNvPr id="3" name="Espaço Reservado para Conteúdo 2">
            <a:extLst>
              <a:ext uri="{FF2B5EF4-FFF2-40B4-BE49-F238E27FC236}">
                <a16:creationId xmlns:a16="http://schemas.microsoft.com/office/drawing/2014/main" id="{C18F6AE2-6B3D-493D-A934-9E1995755373}"/>
              </a:ext>
            </a:extLst>
          </p:cNvPr>
          <p:cNvSpPr>
            <a:spLocks noGrp="1"/>
          </p:cNvSpPr>
          <p:nvPr>
            <p:ph idx="1"/>
          </p:nvPr>
        </p:nvSpPr>
        <p:spPr>
          <a:xfrm>
            <a:off x="1097280" y="2108202"/>
            <a:ext cx="10058400" cy="1006060"/>
          </a:xfrm>
        </p:spPr>
        <p:txBody>
          <a:bodyPr>
            <a:normAutofit/>
          </a:bodyPr>
          <a:lstStyle/>
          <a:p>
            <a:r>
              <a:rPr lang="pt-BR" dirty="0"/>
              <a:t>Caso queira, para conhecer melhor a base de dados , entender o comportamento de cada variável, maiores e menores valores, médias e etc... para isso pode-se usar comando:</a:t>
            </a:r>
            <a:endParaRPr lang="pt-BR" sz="2000" dirty="0"/>
          </a:p>
        </p:txBody>
      </p:sp>
      <p:pic>
        <p:nvPicPr>
          <p:cNvPr id="4" name="Imagem 3">
            <a:extLst>
              <a:ext uri="{FF2B5EF4-FFF2-40B4-BE49-F238E27FC236}">
                <a16:creationId xmlns:a16="http://schemas.microsoft.com/office/drawing/2014/main" id="{BB4F4F4D-55D4-45E8-A951-1327B020DC01}"/>
              </a:ext>
            </a:extLst>
          </p:cNvPr>
          <p:cNvPicPr>
            <a:picLocks noChangeAspect="1"/>
          </p:cNvPicPr>
          <p:nvPr/>
        </p:nvPicPr>
        <p:blipFill>
          <a:blip r:embed="rId2"/>
          <a:stretch>
            <a:fillRect/>
          </a:stretch>
        </p:blipFill>
        <p:spPr>
          <a:xfrm>
            <a:off x="2054086" y="3114262"/>
            <a:ext cx="7802877" cy="3047999"/>
          </a:xfrm>
          <a:prstGeom prst="rect">
            <a:avLst/>
          </a:prstGeom>
        </p:spPr>
      </p:pic>
    </p:spTree>
    <p:extLst>
      <p:ext uri="{BB962C8B-B14F-4D97-AF65-F5344CB8AC3E}">
        <p14:creationId xmlns:p14="http://schemas.microsoft.com/office/powerpoint/2010/main" val="3269769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5B2402-19F2-4333-ABA4-07F001487875}"/>
              </a:ext>
            </a:extLst>
          </p:cNvPr>
          <p:cNvSpPr>
            <a:spLocks noGrp="1"/>
          </p:cNvSpPr>
          <p:nvPr>
            <p:ph type="title"/>
          </p:nvPr>
        </p:nvSpPr>
        <p:spPr/>
        <p:txBody>
          <a:bodyPr/>
          <a:lstStyle/>
          <a:p>
            <a:r>
              <a:rPr lang="pt-BR" dirty="0"/>
              <a:t>Aplicando a regressão linear</a:t>
            </a:r>
          </a:p>
        </p:txBody>
      </p:sp>
      <p:sp>
        <p:nvSpPr>
          <p:cNvPr id="3" name="Espaço Reservado para Conteúdo 2">
            <a:extLst>
              <a:ext uri="{FF2B5EF4-FFF2-40B4-BE49-F238E27FC236}">
                <a16:creationId xmlns:a16="http://schemas.microsoft.com/office/drawing/2014/main" id="{2F9F6795-759E-47C3-9B1C-5E3F3D0538F4}"/>
              </a:ext>
            </a:extLst>
          </p:cNvPr>
          <p:cNvSpPr>
            <a:spLocks noGrp="1"/>
          </p:cNvSpPr>
          <p:nvPr>
            <p:ph idx="1"/>
          </p:nvPr>
        </p:nvSpPr>
        <p:spPr/>
        <p:txBody>
          <a:bodyPr>
            <a:normAutofit/>
          </a:bodyPr>
          <a:lstStyle/>
          <a:p>
            <a:r>
              <a:rPr lang="pt-BR" sz="2800" dirty="0"/>
              <a:t>A regressão linear simples tem a capacidade de usar uma variável de entrada para prever o valor de uma variável de saída, em nosso exemplo vamos utilizar a variável "TV". </a:t>
            </a:r>
          </a:p>
          <a:p>
            <a:r>
              <a:rPr lang="pt-BR" sz="2800" dirty="0"/>
              <a:t>Primeiro vamos criar uma plotagem para entendermos o comportamento do que é gasto em TV com relação ao retorno de vendas...</a:t>
            </a:r>
          </a:p>
        </p:txBody>
      </p:sp>
    </p:spTree>
    <p:extLst>
      <p:ext uri="{BB962C8B-B14F-4D97-AF65-F5344CB8AC3E}">
        <p14:creationId xmlns:p14="http://schemas.microsoft.com/office/powerpoint/2010/main" val="3867972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A9AF10-15D1-4BE5-8151-1480C70BE074}"/>
              </a:ext>
            </a:extLst>
          </p:cNvPr>
          <p:cNvSpPr>
            <a:spLocks noGrp="1"/>
          </p:cNvSpPr>
          <p:nvPr>
            <p:ph type="title"/>
          </p:nvPr>
        </p:nvSpPr>
        <p:spPr/>
        <p:txBody>
          <a:bodyPr/>
          <a:lstStyle/>
          <a:p>
            <a:r>
              <a:rPr lang="pt-BR" dirty="0"/>
              <a:t>Gráfico...</a:t>
            </a:r>
          </a:p>
        </p:txBody>
      </p:sp>
      <p:pic>
        <p:nvPicPr>
          <p:cNvPr id="4" name="Imagem 3">
            <a:extLst>
              <a:ext uri="{FF2B5EF4-FFF2-40B4-BE49-F238E27FC236}">
                <a16:creationId xmlns:a16="http://schemas.microsoft.com/office/drawing/2014/main" id="{1579C788-2F43-4C54-8F60-01D8D6FC46E1}"/>
              </a:ext>
            </a:extLst>
          </p:cNvPr>
          <p:cNvPicPr>
            <a:picLocks noChangeAspect="1"/>
          </p:cNvPicPr>
          <p:nvPr/>
        </p:nvPicPr>
        <p:blipFill>
          <a:blip r:embed="rId2"/>
          <a:stretch>
            <a:fillRect/>
          </a:stretch>
        </p:blipFill>
        <p:spPr>
          <a:xfrm>
            <a:off x="1128812" y="2319130"/>
            <a:ext cx="8145948" cy="3631095"/>
          </a:xfrm>
          <a:prstGeom prst="rect">
            <a:avLst/>
          </a:prstGeom>
        </p:spPr>
      </p:pic>
    </p:spTree>
    <p:extLst>
      <p:ext uri="{BB962C8B-B14F-4D97-AF65-F5344CB8AC3E}">
        <p14:creationId xmlns:p14="http://schemas.microsoft.com/office/powerpoint/2010/main" val="2965665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64C756-3FF2-480D-BC2C-CD963C5C77A7}"/>
              </a:ext>
            </a:extLst>
          </p:cNvPr>
          <p:cNvSpPr>
            <a:spLocks noGrp="1"/>
          </p:cNvSpPr>
          <p:nvPr>
            <p:ph type="title"/>
          </p:nvPr>
        </p:nvSpPr>
        <p:spPr/>
        <p:txBody>
          <a:bodyPr/>
          <a:lstStyle/>
          <a:p>
            <a:r>
              <a:rPr lang="pt-BR" dirty="0"/>
              <a:t>Gráfico...</a:t>
            </a:r>
          </a:p>
        </p:txBody>
      </p:sp>
      <p:pic>
        <p:nvPicPr>
          <p:cNvPr id="3" name="Imagem 2">
            <a:extLst>
              <a:ext uri="{FF2B5EF4-FFF2-40B4-BE49-F238E27FC236}">
                <a16:creationId xmlns:a16="http://schemas.microsoft.com/office/drawing/2014/main" id="{A55A8826-7A7F-45BF-8BEB-23A27DF5BAD5}"/>
              </a:ext>
            </a:extLst>
          </p:cNvPr>
          <p:cNvPicPr>
            <a:picLocks noChangeAspect="1"/>
          </p:cNvPicPr>
          <p:nvPr/>
        </p:nvPicPr>
        <p:blipFill>
          <a:blip r:embed="rId2"/>
          <a:stretch>
            <a:fillRect/>
          </a:stretch>
        </p:blipFill>
        <p:spPr>
          <a:xfrm>
            <a:off x="1626911" y="1838946"/>
            <a:ext cx="9229725" cy="4505325"/>
          </a:xfrm>
          <a:prstGeom prst="rect">
            <a:avLst/>
          </a:prstGeom>
        </p:spPr>
      </p:pic>
    </p:spTree>
    <p:extLst>
      <p:ext uri="{BB962C8B-B14F-4D97-AF65-F5344CB8AC3E}">
        <p14:creationId xmlns:p14="http://schemas.microsoft.com/office/powerpoint/2010/main" val="681165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A6A734-EC98-49BE-8886-AA45615B9F1A}"/>
              </a:ext>
            </a:extLst>
          </p:cNvPr>
          <p:cNvSpPr>
            <a:spLocks noGrp="1"/>
          </p:cNvSpPr>
          <p:nvPr>
            <p:ph type="title"/>
          </p:nvPr>
        </p:nvSpPr>
        <p:spPr/>
        <p:txBody>
          <a:bodyPr/>
          <a:lstStyle/>
          <a:p>
            <a:r>
              <a:rPr lang="pt-BR" dirty="0"/>
              <a:t>Criando o modelo...</a:t>
            </a:r>
          </a:p>
        </p:txBody>
      </p:sp>
      <p:pic>
        <p:nvPicPr>
          <p:cNvPr id="4" name="Imagem 3">
            <a:extLst>
              <a:ext uri="{FF2B5EF4-FFF2-40B4-BE49-F238E27FC236}">
                <a16:creationId xmlns:a16="http://schemas.microsoft.com/office/drawing/2014/main" id="{86654AEA-F06B-482B-AD60-CC3F78A0B8D5}"/>
              </a:ext>
            </a:extLst>
          </p:cNvPr>
          <p:cNvPicPr>
            <a:picLocks noChangeAspect="1"/>
          </p:cNvPicPr>
          <p:nvPr/>
        </p:nvPicPr>
        <p:blipFill>
          <a:blip r:embed="rId2"/>
          <a:stretch>
            <a:fillRect/>
          </a:stretch>
        </p:blipFill>
        <p:spPr>
          <a:xfrm>
            <a:off x="876401" y="2266949"/>
            <a:ext cx="10439198" cy="3484493"/>
          </a:xfrm>
          <a:prstGeom prst="rect">
            <a:avLst/>
          </a:prstGeom>
        </p:spPr>
      </p:pic>
    </p:spTree>
    <p:extLst>
      <p:ext uri="{BB962C8B-B14F-4D97-AF65-F5344CB8AC3E}">
        <p14:creationId xmlns:p14="http://schemas.microsoft.com/office/powerpoint/2010/main" val="1832640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990AE4-39B5-4B50-A73F-224E35C7C7BB}"/>
              </a:ext>
            </a:extLst>
          </p:cNvPr>
          <p:cNvSpPr>
            <a:spLocks noGrp="1"/>
          </p:cNvSpPr>
          <p:nvPr>
            <p:ph type="title"/>
          </p:nvPr>
        </p:nvSpPr>
        <p:spPr/>
        <p:txBody>
          <a:bodyPr/>
          <a:lstStyle/>
          <a:p>
            <a:r>
              <a:rPr lang="pt-BR" dirty="0"/>
              <a:t>Comentando...</a:t>
            </a:r>
          </a:p>
        </p:txBody>
      </p:sp>
      <p:sp>
        <p:nvSpPr>
          <p:cNvPr id="3" name="Espaço Reservado para Conteúdo 2">
            <a:extLst>
              <a:ext uri="{FF2B5EF4-FFF2-40B4-BE49-F238E27FC236}">
                <a16:creationId xmlns:a16="http://schemas.microsoft.com/office/drawing/2014/main" id="{695855F8-63F4-40E1-9E19-61D79E94DEEB}"/>
              </a:ext>
            </a:extLst>
          </p:cNvPr>
          <p:cNvSpPr>
            <a:spLocks noGrp="1"/>
          </p:cNvSpPr>
          <p:nvPr>
            <p:ph idx="1"/>
          </p:nvPr>
        </p:nvSpPr>
        <p:spPr/>
        <p:txBody>
          <a:bodyPr>
            <a:normAutofit/>
          </a:bodyPr>
          <a:lstStyle/>
          <a:p>
            <a:pPr fontAlgn="auto"/>
            <a:r>
              <a:rPr lang="pt-BR" sz="2400" dirty="0"/>
              <a:t>Aqui temos o nosso modelo, onde os dois primeiros valores são as constantes geradas pelo modelo, e o "X" representa o valor investido em propaganda de TV, ou seja, essa é a conta matemática que nos ajuda a prever o retorno de um investimento!</a:t>
            </a:r>
          </a:p>
          <a:p>
            <a:pPr fontAlgn="auto"/>
            <a:endParaRPr lang="pt-BR" sz="2400" dirty="0"/>
          </a:p>
          <a:p>
            <a:pPr fontAlgn="auto"/>
            <a:r>
              <a:rPr lang="pt-BR" sz="2400" dirty="0"/>
              <a:t>Agora vamos plotar o nosso modelo em cima dos dados e analisar se ele é bom, ruim, explica muito ou explica pouco o comportamento de nossos dados...</a:t>
            </a:r>
          </a:p>
          <a:p>
            <a:endParaRPr lang="pt-BR" sz="2400" dirty="0"/>
          </a:p>
        </p:txBody>
      </p:sp>
    </p:spTree>
    <p:extLst>
      <p:ext uri="{BB962C8B-B14F-4D97-AF65-F5344CB8AC3E}">
        <p14:creationId xmlns:p14="http://schemas.microsoft.com/office/powerpoint/2010/main" val="2899471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45BA8E-A5C9-4009-8E4B-B2FDE7938DAF}"/>
              </a:ext>
            </a:extLst>
          </p:cNvPr>
          <p:cNvSpPr>
            <a:spLocks noGrp="1"/>
          </p:cNvSpPr>
          <p:nvPr>
            <p:ph type="title"/>
          </p:nvPr>
        </p:nvSpPr>
        <p:spPr>
          <a:xfrm>
            <a:off x="643466" y="786383"/>
            <a:ext cx="3517567" cy="2093975"/>
          </a:xfrm>
        </p:spPr>
        <p:txBody>
          <a:bodyPr anchor="b">
            <a:normAutofit/>
          </a:bodyPr>
          <a:lstStyle/>
          <a:p>
            <a:r>
              <a:rPr lang="pt-BR" dirty="0"/>
              <a:t>Novo gráfico</a:t>
            </a:r>
          </a:p>
        </p:txBody>
      </p:sp>
      <p:pic>
        <p:nvPicPr>
          <p:cNvPr id="4" name="Imagem 3">
            <a:extLst>
              <a:ext uri="{FF2B5EF4-FFF2-40B4-BE49-F238E27FC236}">
                <a16:creationId xmlns:a16="http://schemas.microsoft.com/office/drawing/2014/main" id="{316F1AEB-FE5F-4B76-809A-3D485559EC32}"/>
              </a:ext>
            </a:extLst>
          </p:cNvPr>
          <p:cNvPicPr>
            <a:picLocks noChangeAspect="1"/>
          </p:cNvPicPr>
          <p:nvPr/>
        </p:nvPicPr>
        <p:blipFill>
          <a:blip r:embed="rId2"/>
          <a:stretch>
            <a:fillRect/>
          </a:stretch>
        </p:blipFill>
        <p:spPr>
          <a:xfrm>
            <a:off x="5090809" y="251791"/>
            <a:ext cx="6822895" cy="6569090"/>
          </a:xfrm>
          <a:prstGeom prst="rect">
            <a:avLst/>
          </a:prstGeom>
          <a:noFill/>
        </p:spPr>
      </p:pic>
    </p:spTree>
    <p:extLst>
      <p:ext uri="{BB962C8B-B14F-4D97-AF65-F5344CB8AC3E}">
        <p14:creationId xmlns:p14="http://schemas.microsoft.com/office/powerpoint/2010/main" val="1920490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DCFCBB-5312-462C-9FB0-F76CF92E45D8}"/>
              </a:ext>
            </a:extLst>
          </p:cNvPr>
          <p:cNvSpPr>
            <a:spLocks noGrp="1"/>
          </p:cNvSpPr>
          <p:nvPr>
            <p:ph type="title"/>
          </p:nvPr>
        </p:nvSpPr>
        <p:spPr>
          <a:xfrm>
            <a:off x="1097280" y="286603"/>
            <a:ext cx="10058400" cy="1450757"/>
          </a:xfrm>
        </p:spPr>
        <p:txBody>
          <a:bodyPr anchor="b">
            <a:normAutofit/>
          </a:bodyPr>
          <a:lstStyle/>
          <a:p>
            <a:r>
              <a:rPr lang="pt-BR" dirty="0"/>
              <a:t>Gráfico...</a:t>
            </a:r>
          </a:p>
        </p:txBody>
      </p:sp>
      <p:pic>
        <p:nvPicPr>
          <p:cNvPr id="3" name="Imagem 2">
            <a:extLst>
              <a:ext uri="{FF2B5EF4-FFF2-40B4-BE49-F238E27FC236}">
                <a16:creationId xmlns:a16="http://schemas.microsoft.com/office/drawing/2014/main" id="{8BBECF32-827F-441B-8DA1-9AD33D5DFF7E}"/>
              </a:ext>
            </a:extLst>
          </p:cNvPr>
          <p:cNvPicPr>
            <a:picLocks noChangeAspect="1"/>
          </p:cNvPicPr>
          <p:nvPr/>
        </p:nvPicPr>
        <p:blipFill>
          <a:blip r:embed="rId2"/>
          <a:stretch>
            <a:fillRect/>
          </a:stretch>
        </p:blipFill>
        <p:spPr>
          <a:xfrm>
            <a:off x="1626702" y="1987120"/>
            <a:ext cx="8405193" cy="4307663"/>
          </a:xfrm>
          <a:prstGeom prst="rect">
            <a:avLst/>
          </a:prstGeom>
          <a:noFill/>
        </p:spPr>
      </p:pic>
    </p:spTree>
    <p:extLst>
      <p:ext uri="{BB962C8B-B14F-4D97-AF65-F5344CB8AC3E}">
        <p14:creationId xmlns:p14="http://schemas.microsoft.com/office/powerpoint/2010/main" val="3420523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F97367-4A9F-49BB-A867-CB683F5B7BE8}"/>
              </a:ext>
            </a:extLst>
          </p:cNvPr>
          <p:cNvSpPr>
            <a:spLocks noGrp="1"/>
          </p:cNvSpPr>
          <p:nvPr>
            <p:ph type="title"/>
          </p:nvPr>
        </p:nvSpPr>
        <p:spPr/>
        <p:txBody>
          <a:bodyPr/>
          <a:lstStyle/>
          <a:p>
            <a:r>
              <a:rPr lang="pt-BR" dirty="0"/>
              <a:t>Avaliando a precisão do modelo</a:t>
            </a:r>
          </a:p>
        </p:txBody>
      </p:sp>
      <p:pic>
        <p:nvPicPr>
          <p:cNvPr id="4" name="Espaço Reservado para Conteúdo 3">
            <a:extLst>
              <a:ext uri="{FF2B5EF4-FFF2-40B4-BE49-F238E27FC236}">
                <a16:creationId xmlns:a16="http://schemas.microsoft.com/office/drawing/2014/main" id="{8F13C039-41B9-42C2-BAF8-18F21D963E38}"/>
              </a:ext>
            </a:extLst>
          </p:cNvPr>
          <p:cNvPicPr>
            <a:picLocks noGrp="1" noChangeAspect="1"/>
          </p:cNvPicPr>
          <p:nvPr>
            <p:ph idx="1"/>
          </p:nvPr>
        </p:nvPicPr>
        <p:blipFill>
          <a:blip r:embed="rId2"/>
          <a:stretch>
            <a:fillRect/>
          </a:stretch>
        </p:blipFill>
        <p:spPr>
          <a:xfrm>
            <a:off x="3034749" y="1982883"/>
            <a:ext cx="5857460" cy="4247352"/>
          </a:xfrm>
          <a:prstGeom prst="rect">
            <a:avLst/>
          </a:prstGeom>
        </p:spPr>
      </p:pic>
    </p:spTree>
    <p:extLst>
      <p:ext uri="{BB962C8B-B14F-4D97-AF65-F5344CB8AC3E}">
        <p14:creationId xmlns:p14="http://schemas.microsoft.com/office/powerpoint/2010/main" val="52735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5580AB-8DEA-476B-8CE1-C01E06C43360}"/>
              </a:ext>
            </a:extLst>
          </p:cNvPr>
          <p:cNvSpPr>
            <a:spLocks noGrp="1"/>
          </p:cNvSpPr>
          <p:nvPr>
            <p:ph type="title"/>
          </p:nvPr>
        </p:nvSpPr>
        <p:spPr>
          <a:xfrm>
            <a:off x="1097280" y="286603"/>
            <a:ext cx="10058400" cy="702305"/>
          </a:xfrm>
        </p:spPr>
        <p:txBody>
          <a:bodyPr anchor="b">
            <a:normAutofit fontScale="90000"/>
          </a:bodyPr>
          <a:lstStyle/>
          <a:p>
            <a:r>
              <a:rPr lang="pt-BR" dirty="0"/>
              <a:t>Avaliando</a:t>
            </a:r>
          </a:p>
        </p:txBody>
      </p:sp>
      <p:pic>
        <p:nvPicPr>
          <p:cNvPr id="4" name="Imagem 3">
            <a:extLst>
              <a:ext uri="{FF2B5EF4-FFF2-40B4-BE49-F238E27FC236}">
                <a16:creationId xmlns:a16="http://schemas.microsoft.com/office/drawing/2014/main" id="{136A489C-FCDB-4842-89C9-08907A1BCBB8}"/>
              </a:ext>
            </a:extLst>
          </p:cNvPr>
          <p:cNvPicPr>
            <a:picLocks noChangeAspect="1"/>
          </p:cNvPicPr>
          <p:nvPr/>
        </p:nvPicPr>
        <p:blipFill>
          <a:blip r:embed="rId2"/>
          <a:stretch>
            <a:fillRect/>
          </a:stretch>
        </p:blipFill>
        <p:spPr>
          <a:xfrm>
            <a:off x="1248856" y="988909"/>
            <a:ext cx="8544501" cy="5254868"/>
          </a:xfrm>
          <a:prstGeom prst="rect">
            <a:avLst/>
          </a:prstGeom>
          <a:noFill/>
        </p:spPr>
      </p:pic>
    </p:spTree>
    <p:extLst>
      <p:ext uri="{BB962C8B-B14F-4D97-AF65-F5344CB8AC3E}">
        <p14:creationId xmlns:p14="http://schemas.microsoft.com/office/powerpoint/2010/main" val="3085619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rtl="0"/>
            <a:r>
              <a:rPr lang="pt-BR" dirty="0"/>
              <a:t>Estatística </a:t>
            </a:r>
            <a:r>
              <a:rPr lang="pt-BR" dirty="0">
                <a:sym typeface="Wingdings" panose="05000000000000000000" pitchFamily="2" charset="2"/>
              </a:rPr>
              <a:t> Regressão Linear</a:t>
            </a:r>
            <a:endParaRPr lang="pt-BR" dirty="0"/>
          </a:p>
        </p:txBody>
      </p:sp>
      <p:sp>
        <p:nvSpPr>
          <p:cNvPr id="5" name="Espaço Reservado para Conteúdo 4">
            <a:extLst>
              <a:ext uri="{FF2B5EF4-FFF2-40B4-BE49-F238E27FC236}">
                <a16:creationId xmlns:a16="http://schemas.microsoft.com/office/drawing/2014/main" id="{A92B955A-548A-4F0A-9260-A8D01CEBD198}"/>
              </a:ext>
            </a:extLst>
          </p:cNvPr>
          <p:cNvSpPr>
            <a:spLocks noGrp="1"/>
          </p:cNvSpPr>
          <p:nvPr>
            <p:ph idx="1"/>
          </p:nvPr>
        </p:nvSpPr>
        <p:spPr/>
        <p:txBody>
          <a:bodyPr>
            <a:normAutofit/>
          </a:bodyPr>
          <a:lstStyle/>
          <a:p>
            <a:r>
              <a:rPr lang="pt-BR" sz="2400" dirty="0"/>
              <a:t>Na estatística uma das forma de fazer a </a:t>
            </a:r>
            <a:r>
              <a:rPr lang="pt-BR" sz="2400" dirty="0">
                <a:solidFill>
                  <a:srgbClr val="FF0000"/>
                </a:solidFill>
              </a:rPr>
              <a:t>análise de dados </a:t>
            </a:r>
            <a:r>
              <a:rPr lang="pt-BR" sz="2400" dirty="0"/>
              <a:t>é a </a:t>
            </a:r>
            <a:r>
              <a:rPr lang="pt-BR" sz="2400" b="1" dirty="0"/>
              <a:t>Regressão Linear.</a:t>
            </a:r>
          </a:p>
          <a:p>
            <a:r>
              <a:rPr lang="pt-BR" altLang="pt-BR" sz="2400" dirty="0">
                <a:solidFill>
                  <a:srgbClr val="212121"/>
                </a:solidFill>
                <a:latin typeface="Helvetica Neue"/>
              </a:rPr>
              <a:t>Um modelo de </a:t>
            </a:r>
            <a:r>
              <a:rPr lang="pt-BR" altLang="pt-BR" sz="2400" b="1" dirty="0">
                <a:solidFill>
                  <a:srgbClr val="212121"/>
                </a:solidFill>
                <a:latin typeface="Helvetica Neue"/>
              </a:rPr>
              <a:t>regressão linear</a:t>
            </a:r>
            <a:r>
              <a:rPr lang="pt-BR" altLang="pt-BR" sz="2400" dirty="0">
                <a:solidFill>
                  <a:srgbClr val="212121"/>
                </a:solidFill>
                <a:latin typeface="Helvetica Neue"/>
              </a:rPr>
              <a:t> é uma equação matemática que fornece uma relação linear, ou seja, de linha reta entre duas variáveis, comumente chamada de </a:t>
            </a:r>
            <a:r>
              <a:rPr lang="pt-BR" altLang="pt-BR" sz="2400" b="1" dirty="0">
                <a:solidFill>
                  <a:srgbClr val="212121"/>
                </a:solidFill>
                <a:latin typeface="Helvetica Neue"/>
              </a:rPr>
              <a:t>x </a:t>
            </a:r>
            <a:r>
              <a:rPr lang="pt-BR" altLang="pt-BR" sz="2400" dirty="0">
                <a:solidFill>
                  <a:srgbClr val="212121"/>
                </a:solidFill>
                <a:latin typeface="Helvetica Neue"/>
              </a:rPr>
              <a:t>e </a:t>
            </a:r>
            <a:r>
              <a:rPr lang="pt-BR" altLang="pt-BR" sz="2400" b="1" dirty="0">
                <a:solidFill>
                  <a:srgbClr val="212121"/>
                </a:solidFill>
                <a:latin typeface="Helvetica Neue"/>
              </a:rPr>
              <a:t>y. </a:t>
            </a:r>
            <a:endParaRPr lang="pt-BR" altLang="pt-BR" sz="3200" dirty="0">
              <a:solidFill>
                <a:schemeClr val="tx1"/>
              </a:solidFill>
            </a:endParaRPr>
          </a:p>
          <a:p>
            <a:endParaRPr lang="pt-BR" sz="2400" b="1" dirty="0"/>
          </a:p>
          <a:p>
            <a:endParaRPr lang="pt-BR" sz="2400" b="1" dirty="0"/>
          </a:p>
          <a:p>
            <a:endParaRPr lang="pt-BR" sz="2400" b="1" dirty="0"/>
          </a:p>
        </p:txBody>
      </p:sp>
      <p:pic>
        <p:nvPicPr>
          <p:cNvPr id="1026" name="Picture 2" descr="regressão">
            <a:extLst>
              <a:ext uri="{FF2B5EF4-FFF2-40B4-BE49-F238E27FC236}">
                <a16:creationId xmlns:a16="http://schemas.microsoft.com/office/drawing/2014/main" id="{E697B4AC-1757-4189-BE82-66C4F84F06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9551" y="4664765"/>
            <a:ext cx="2655692" cy="1204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51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56ED16-342C-41E4-B5B5-5C613C0442FD}"/>
              </a:ext>
            </a:extLst>
          </p:cNvPr>
          <p:cNvSpPr>
            <a:spLocks noGrp="1"/>
          </p:cNvSpPr>
          <p:nvPr>
            <p:ph type="title"/>
          </p:nvPr>
        </p:nvSpPr>
        <p:spPr/>
        <p:txBody>
          <a:bodyPr/>
          <a:lstStyle/>
          <a:p>
            <a:r>
              <a:rPr lang="pt-BR" dirty="0"/>
              <a:t>Avaliando...</a:t>
            </a:r>
          </a:p>
        </p:txBody>
      </p:sp>
      <p:sp>
        <p:nvSpPr>
          <p:cNvPr id="3" name="Espaço Reservado para Conteúdo 2">
            <a:extLst>
              <a:ext uri="{FF2B5EF4-FFF2-40B4-BE49-F238E27FC236}">
                <a16:creationId xmlns:a16="http://schemas.microsoft.com/office/drawing/2014/main" id="{6E33F221-6C9A-4B57-B1D1-49FAEF398A05}"/>
              </a:ext>
            </a:extLst>
          </p:cNvPr>
          <p:cNvSpPr>
            <a:spLocks noGrp="1"/>
          </p:cNvSpPr>
          <p:nvPr>
            <p:ph idx="1"/>
          </p:nvPr>
        </p:nvSpPr>
        <p:spPr/>
        <p:txBody>
          <a:bodyPr>
            <a:normAutofit/>
          </a:bodyPr>
          <a:lstStyle/>
          <a:p>
            <a:pPr fontAlgn="auto"/>
            <a:r>
              <a:rPr lang="pt-BR" sz="2800" dirty="0"/>
              <a:t>Observe que o R² está em 0.612, isso quer dizer que aproximadamente 60% do comportamento da variável "Vendas" é explicado pela variável "TV".</a:t>
            </a:r>
          </a:p>
          <a:p>
            <a:pPr fontAlgn="auto"/>
            <a:r>
              <a:rPr lang="pt-BR" sz="2800" dirty="0"/>
              <a:t>Quando analisamos o "p-valor" observamos que ele está bem baixo, algo bem próximo à zero foi encoberto pelo arredondamento, isso nos faz </a:t>
            </a:r>
            <a:r>
              <a:rPr lang="pt-BR" sz="2800" b="1" u="sng" dirty="0"/>
              <a:t>rejeitar a hipótese nula.</a:t>
            </a:r>
            <a:endParaRPr lang="pt-BR" sz="2800" dirty="0"/>
          </a:p>
          <a:p>
            <a:endParaRPr lang="pt-BR" sz="2800" dirty="0"/>
          </a:p>
        </p:txBody>
      </p:sp>
    </p:spTree>
    <p:extLst>
      <p:ext uri="{BB962C8B-B14F-4D97-AF65-F5344CB8AC3E}">
        <p14:creationId xmlns:p14="http://schemas.microsoft.com/office/powerpoint/2010/main" val="3001855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16BCA2-0DAD-428D-80B2-72695F1B3E30}"/>
              </a:ext>
            </a:extLst>
          </p:cNvPr>
          <p:cNvSpPr>
            <a:spLocks noGrp="1"/>
          </p:cNvSpPr>
          <p:nvPr>
            <p:ph type="title"/>
          </p:nvPr>
        </p:nvSpPr>
        <p:spPr/>
        <p:txBody>
          <a:bodyPr/>
          <a:lstStyle/>
          <a:p>
            <a:r>
              <a:rPr lang="pt-BR" b="1" dirty="0"/>
              <a:t>Regressão linear Múltipla</a:t>
            </a:r>
            <a:endParaRPr lang="pt-BR" dirty="0"/>
          </a:p>
        </p:txBody>
      </p:sp>
      <p:sp>
        <p:nvSpPr>
          <p:cNvPr id="3" name="Espaço Reservado para Conteúdo 2">
            <a:extLst>
              <a:ext uri="{FF2B5EF4-FFF2-40B4-BE49-F238E27FC236}">
                <a16:creationId xmlns:a16="http://schemas.microsoft.com/office/drawing/2014/main" id="{F5486A1A-0AFD-4ABA-B29A-13565ED4F2DF}"/>
              </a:ext>
            </a:extLst>
          </p:cNvPr>
          <p:cNvSpPr>
            <a:spLocks noGrp="1"/>
          </p:cNvSpPr>
          <p:nvPr>
            <p:ph idx="1"/>
          </p:nvPr>
        </p:nvSpPr>
        <p:spPr/>
        <p:txBody>
          <a:bodyPr>
            <a:normAutofit/>
          </a:bodyPr>
          <a:lstStyle/>
          <a:p>
            <a:pPr fontAlgn="auto"/>
            <a:r>
              <a:rPr lang="pt-BR" sz="3200" dirty="0"/>
              <a:t>Semelhante ao que fizemos na regressão linear simples, vamos utilizar a biblioteca </a:t>
            </a:r>
            <a:r>
              <a:rPr lang="pt-BR" sz="3200" dirty="0" err="1"/>
              <a:t>scikit-learn</a:t>
            </a:r>
            <a:r>
              <a:rPr lang="pt-BR" sz="3200" dirty="0"/>
              <a:t> para construir nosso novo modelo com mais variáveis de entrada, onde o objetivo é prever o valor das vendas.</a:t>
            </a:r>
          </a:p>
          <a:p>
            <a:endParaRPr lang="pt-BR" sz="3200" dirty="0"/>
          </a:p>
        </p:txBody>
      </p:sp>
    </p:spTree>
    <p:extLst>
      <p:ext uri="{BB962C8B-B14F-4D97-AF65-F5344CB8AC3E}">
        <p14:creationId xmlns:p14="http://schemas.microsoft.com/office/powerpoint/2010/main" val="411556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A53BB2-BD11-4FB3-A72B-8C4E60C50FF7}"/>
              </a:ext>
            </a:extLst>
          </p:cNvPr>
          <p:cNvSpPr>
            <a:spLocks noGrp="1"/>
          </p:cNvSpPr>
          <p:nvPr>
            <p:ph type="title"/>
          </p:nvPr>
        </p:nvSpPr>
        <p:spPr/>
        <p:txBody>
          <a:bodyPr/>
          <a:lstStyle/>
          <a:p>
            <a:r>
              <a:rPr lang="pt-BR" dirty="0"/>
              <a:t>Reaplicando o modelo...</a:t>
            </a:r>
          </a:p>
        </p:txBody>
      </p:sp>
      <p:pic>
        <p:nvPicPr>
          <p:cNvPr id="4" name="Imagem 3">
            <a:extLst>
              <a:ext uri="{FF2B5EF4-FFF2-40B4-BE49-F238E27FC236}">
                <a16:creationId xmlns:a16="http://schemas.microsoft.com/office/drawing/2014/main" id="{A086F320-8538-4D58-9B52-E95D7F4A8C01}"/>
              </a:ext>
            </a:extLst>
          </p:cNvPr>
          <p:cNvPicPr>
            <a:picLocks noChangeAspect="1"/>
          </p:cNvPicPr>
          <p:nvPr/>
        </p:nvPicPr>
        <p:blipFill>
          <a:blip r:embed="rId2"/>
          <a:stretch>
            <a:fillRect/>
          </a:stretch>
        </p:blipFill>
        <p:spPr>
          <a:xfrm>
            <a:off x="338137" y="2491201"/>
            <a:ext cx="11676879" cy="2385599"/>
          </a:xfrm>
          <a:prstGeom prst="rect">
            <a:avLst/>
          </a:prstGeom>
        </p:spPr>
      </p:pic>
    </p:spTree>
    <p:extLst>
      <p:ext uri="{BB962C8B-B14F-4D97-AF65-F5344CB8AC3E}">
        <p14:creationId xmlns:p14="http://schemas.microsoft.com/office/powerpoint/2010/main" val="3246614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D55A85-BE33-4F05-BC79-35A39E590392}"/>
              </a:ext>
            </a:extLst>
          </p:cNvPr>
          <p:cNvSpPr>
            <a:spLocks noGrp="1"/>
          </p:cNvSpPr>
          <p:nvPr>
            <p:ph type="title"/>
          </p:nvPr>
        </p:nvSpPr>
        <p:spPr/>
        <p:txBody>
          <a:bodyPr/>
          <a:lstStyle/>
          <a:p>
            <a:r>
              <a:rPr lang="pt-BR" dirty="0"/>
              <a:t>Verificando a precisão...</a:t>
            </a:r>
          </a:p>
        </p:txBody>
      </p:sp>
      <p:pic>
        <p:nvPicPr>
          <p:cNvPr id="4" name="Imagem 3">
            <a:extLst>
              <a:ext uri="{FF2B5EF4-FFF2-40B4-BE49-F238E27FC236}">
                <a16:creationId xmlns:a16="http://schemas.microsoft.com/office/drawing/2014/main" id="{D655A697-1E97-439E-8A6A-2FCD1D5B5201}"/>
              </a:ext>
            </a:extLst>
          </p:cNvPr>
          <p:cNvPicPr>
            <a:picLocks noChangeAspect="1"/>
          </p:cNvPicPr>
          <p:nvPr/>
        </p:nvPicPr>
        <p:blipFill>
          <a:blip r:embed="rId2"/>
          <a:stretch>
            <a:fillRect/>
          </a:stretch>
        </p:blipFill>
        <p:spPr>
          <a:xfrm>
            <a:off x="990592" y="2110566"/>
            <a:ext cx="10795137" cy="3676085"/>
          </a:xfrm>
          <a:prstGeom prst="rect">
            <a:avLst/>
          </a:prstGeom>
        </p:spPr>
      </p:pic>
    </p:spTree>
    <p:extLst>
      <p:ext uri="{BB962C8B-B14F-4D97-AF65-F5344CB8AC3E}">
        <p14:creationId xmlns:p14="http://schemas.microsoft.com/office/powerpoint/2010/main" val="2346558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33DE49A3-6DE3-4419-984A-9B2B9DF2677B}"/>
              </a:ext>
            </a:extLst>
          </p:cNvPr>
          <p:cNvPicPr>
            <a:picLocks noChangeAspect="1"/>
          </p:cNvPicPr>
          <p:nvPr/>
        </p:nvPicPr>
        <p:blipFill>
          <a:blip r:embed="rId2"/>
          <a:stretch>
            <a:fillRect/>
          </a:stretch>
        </p:blipFill>
        <p:spPr>
          <a:xfrm>
            <a:off x="1683026" y="283691"/>
            <a:ext cx="9064487" cy="6129320"/>
          </a:xfrm>
          <a:prstGeom prst="rect">
            <a:avLst/>
          </a:prstGeom>
        </p:spPr>
      </p:pic>
    </p:spTree>
    <p:extLst>
      <p:ext uri="{BB962C8B-B14F-4D97-AF65-F5344CB8AC3E}">
        <p14:creationId xmlns:p14="http://schemas.microsoft.com/office/powerpoint/2010/main" val="697887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6F538A-D75A-4637-B840-990F9899BBCE}"/>
              </a:ext>
            </a:extLst>
          </p:cNvPr>
          <p:cNvSpPr>
            <a:spLocks noGrp="1"/>
          </p:cNvSpPr>
          <p:nvPr>
            <p:ph type="title"/>
          </p:nvPr>
        </p:nvSpPr>
        <p:spPr/>
        <p:txBody>
          <a:bodyPr/>
          <a:lstStyle/>
          <a:p>
            <a:r>
              <a:rPr lang="pt-BR" dirty="0"/>
              <a:t>Concluindo...</a:t>
            </a:r>
          </a:p>
        </p:txBody>
      </p:sp>
      <p:sp>
        <p:nvSpPr>
          <p:cNvPr id="3" name="Espaço Reservado para Conteúdo 2">
            <a:extLst>
              <a:ext uri="{FF2B5EF4-FFF2-40B4-BE49-F238E27FC236}">
                <a16:creationId xmlns:a16="http://schemas.microsoft.com/office/drawing/2014/main" id="{6B0DD02B-2A31-4A33-AA35-864E97D631B2}"/>
              </a:ext>
            </a:extLst>
          </p:cNvPr>
          <p:cNvSpPr>
            <a:spLocks noGrp="1"/>
          </p:cNvSpPr>
          <p:nvPr>
            <p:ph idx="1"/>
          </p:nvPr>
        </p:nvSpPr>
        <p:spPr/>
        <p:txBody>
          <a:bodyPr>
            <a:normAutofit/>
          </a:bodyPr>
          <a:lstStyle/>
          <a:p>
            <a:pPr fontAlgn="auto"/>
            <a:r>
              <a:rPr lang="pt-BR" sz="2000" dirty="0"/>
              <a:t>Observe que agora temos um modelo muito melhor, onde quase 90% dos resultados em vendas são explicados pelas variáveis que temos. Além disso, é importante observar a informação dada pela "Estatística-F", esse número mostra que temos uma variância muito alta em nosso conjunto de dados, provavelmente explicada pelo tamanho muito pequeno de apenas 200 observações no </a:t>
            </a:r>
            <a:r>
              <a:rPr lang="pt-BR" sz="2000" dirty="0" err="1"/>
              <a:t>dataset</a:t>
            </a:r>
            <a:r>
              <a:rPr lang="pt-BR" sz="2000" dirty="0"/>
              <a:t>.</a:t>
            </a:r>
          </a:p>
          <a:p>
            <a:pPr fontAlgn="auto"/>
            <a:r>
              <a:rPr lang="pt-BR" sz="2000" dirty="0"/>
              <a:t>Observe também o "p-valor" da terceira varável, ela representa os investimentos em "</a:t>
            </a:r>
            <a:r>
              <a:rPr lang="pt-BR" sz="2000" dirty="0" err="1"/>
              <a:t>newspaper</a:t>
            </a:r>
            <a:r>
              <a:rPr lang="pt-BR" sz="2000" dirty="0"/>
              <a:t>" (jornais), o valor dela está muito alto, quase atingindo o teto de 1.0, ou seja, isso significa que essa variável não possui relevância estatística em nosso modelo. Sabendo disso, uma atitude inteligente seria remover essa variável, pois sem ela teríamos um modelo melhor ainda!</a:t>
            </a:r>
          </a:p>
        </p:txBody>
      </p:sp>
    </p:spTree>
    <p:extLst>
      <p:ext uri="{BB962C8B-B14F-4D97-AF65-F5344CB8AC3E}">
        <p14:creationId xmlns:p14="http://schemas.microsoft.com/office/powerpoint/2010/main" val="329616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5B8267-6908-4497-8EF5-6956BB16D3F8}"/>
              </a:ext>
            </a:extLst>
          </p:cNvPr>
          <p:cNvSpPr>
            <a:spLocks noGrp="1"/>
          </p:cNvSpPr>
          <p:nvPr>
            <p:ph type="title"/>
          </p:nvPr>
        </p:nvSpPr>
        <p:spPr/>
        <p:txBody>
          <a:bodyPr/>
          <a:lstStyle/>
          <a:p>
            <a:r>
              <a:rPr lang="pt-BR" dirty="0"/>
              <a:t>Atividade </a:t>
            </a:r>
          </a:p>
        </p:txBody>
      </p:sp>
      <p:sp>
        <p:nvSpPr>
          <p:cNvPr id="3" name="Espaço Reservado para Conteúdo 2">
            <a:extLst>
              <a:ext uri="{FF2B5EF4-FFF2-40B4-BE49-F238E27FC236}">
                <a16:creationId xmlns:a16="http://schemas.microsoft.com/office/drawing/2014/main" id="{121CA690-3C2D-45AC-A43A-72B7B08D5504}"/>
              </a:ext>
            </a:extLst>
          </p:cNvPr>
          <p:cNvSpPr>
            <a:spLocks noGrp="1"/>
          </p:cNvSpPr>
          <p:nvPr>
            <p:ph idx="1"/>
          </p:nvPr>
        </p:nvSpPr>
        <p:spPr/>
        <p:txBody>
          <a:bodyPr/>
          <a:lstStyle/>
          <a:p>
            <a:r>
              <a:rPr lang="pt-BR" dirty="0"/>
              <a:t>A base de dados</a:t>
            </a:r>
          </a:p>
          <a:p>
            <a:r>
              <a:rPr lang="pt-BR" dirty="0">
                <a:hlinkClick r:id="rId2"/>
              </a:rPr>
              <a:t>https://archive.ics.uci.edu/ml/datasets/Computer+Hardware</a:t>
            </a:r>
            <a:endParaRPr lang="pt-BR" dirty="0"/>
          </a:p>
          <a:p>
            <a:endParaRPr lang="pt-BR" dirty="0"/>
          </a:p>
          <a:p>
            <a:r>
              <a:rPr lang="pt-BR" dirty="0"/>
              <a:t>Apresenta o desempenho de computadores medido através de vários parâmetros.  Aplique em primeiro momento a regressão linear simples, usando como valores de X e Y , respectivamente MMAX (memória principal máxima e ERP – desempenho estimado do computador).  Após isso, refaça para uma regressão múltipla, inserindo demais valores a X </a:t>
            </a:r>
            <a:r>
              <a:rPr lang="pt-BR"/>
              <a:t>que também </a:t>
            </a:r>
            <a:r>
              <a:rPr lang="pt-BR" dirty="0"/>
              <a:t>contribuem para o desempenho... Compares as devidas precisões.</a:t>
            </a:r>
          </a:p>
        </p:txBody>
      </p:sp>
    </p:spTree>
    <p:extLst>
      <p:ext uri="{BB962C8B-B14F-4D97-AF65-F5344CB8AC3E}">
        <p14:creationId xmlns:p14="http://schemas.microsoft.com/office/powerpoint/2010/main" val="1903200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01318E-BAF5-40B4-9FEA-1A8E753914AB}"/>
              </a:ext>
            </a:extLst>
          </p:cNvPr>
          <p:cNvSpPr>
            <a:spLocks noGrp="1"/>
          </p:cNvSpPr>
          <p:nvPr>
            <p:ph type="title"/>
          </p:nvPr>
        </p:nvSpPr>
        <p:spPr/>
        <p:txBody>
          <a:bodyPr/>
          <a:lstStyle/>
          <a:p>
            <a:r>
              <a:rPr lang="pt-BR" dirty="0"/>
              <a:t>Regressão linear - exemplos</a:t>
            </a:r>
          </a:p>
        </p:txBody>
      </p:sp>
      <p:sp>
        <p:nvSpPr>
          <p:cNvPr id="3" name="Espaço Reservado para Conteúdo 2">
            <a:extLst>
              <a:ext uri="{FF2B5EF4-FFF2-40B4-BE49-F238E27FC236}">
                <a16:creationId xmlns:a16="http://schemas.microsoft.com/office/drawing/2014/main" id="{47E65D85-9E41-4FE5-A0BF-1DAEFC5A38ED}"/>
              </a:ext>
            </a:extLst>
          </p:cNvPr>
          <p:cNvSpPr>
            <a:spLocks noGrp="1"/>
          </p:cNvSpPr>
          <p:nvPr>
            <p:ph idx="1"/>
          </p:nvPr>
        </p:nvSpPr>
        <p:spPr/>
        <p:txBody>
          <a:bodyPr>
            <a:normAutofit lnSpcReduction="10000"/>
          </a:bodyPr>
          <a:lstStyle/>
          <a:p>
            <a:r>
              <a:rPr lang="pt-BR" sz="2000" dirty="0"/>
              <a:t>Um modelo de </a:t>
            </a:r>
            <a:r>
              <a:rPr lang="pt-BR" sz="2000" b="1" dirty="0"/>
              <a:t>regressão simples</a:t>
            </a:r>
            <a:r>
              <a:rPr lang="pt-BR" sz="2000" dirty="0"/>
              <a:t> inclui somente duas variáveis: uma independente e uma dependente. A variável dependente é aquela que está sendo explicada, enquanto a variável independente é aquela que é utilizada para explicar a variação na variável dependente.</a:t>
            </a:r>
          </a:p>
          <a:p>
            <a:r>
              <a:rPr lang="pt-BR" sz="2000" dirty="0"/>
              <a:t>Exemplos:</a:t>
            </a:r>
          </a:p>
          <a:p>
            <a:pPr>
              <a:buFont typeface="Wingdings" panose="05000000000000000000" pitchFamily="2" charset="2"/>
              <a:buChar char="q"/>
            </a:pPr>
            <a:r>
              <a:rPr lang="pt-BR" sz="2000" dirty="0"/>
              <a:t> Nota de uma prova pode ser explicada pelo tempo de estudo do aluno.</a:t>
            </a:r>
          </a:p>
          <a:p>
            <a:pPr>
              <a:buFont typeface="Wingdings" panose="05000000000000000000" pitchFamily="2" charset="2"/>
              <a:buChar char="q"/>
            </a:pPr>
            <a:r>
              <a:rPr lang="pt-BR" sz="2000" dirty="0"/>
              <a:t> Venda de bolos pode ser explicada pelo número de clientes. </a:t>
            </a:r>
          </a:p>
          <a:p>
            <a:pPr>
              <a:buFont typeface="Wingdings" panose="05000000000000000000" pitchFamily="2" charset="2"/>
              <a:buChar char="q"/>
            </a:pPr>
            <a:r>
              <a:rPr lang="pt-BR" sz="2000" dirty="0"/>
              <a:t> Consumo de energia do ar-condicionado pela sensação térmica da cidade.</a:t>
            </a:r>
          </a:p>
          <a:p>
            <a:br>
              <a:rPr lang="pt-BR" sz="2000" dirty="0"/>
            </a:br>
            <a:endParaRPr lang="pt-BR" sz="2000" dirty="0"/>
          </a:p>
        </p:txBody>
      </p:sp>
    </p:spTree>
    <p:extLst>
      <p:ext uri="{BB962C8B-B14F-4D97-AF65-F5344CB8AC3E}">
        <p14:creationId xmlns:p14="http://schemas.microsoft.com/office/powerpoint/2010/main" val="3480271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3B5397-1CE3-460F-95D6-59065E6751FC}"/>
              </a:ext>
            </a:extLst>
          </p:cNvPr>
          <p:cNvSpPr>
            <a:spLocks noGrp="1"/>
          </p:cNvSpPr>
          <p:nvPr>
            <p:ph type="title"/>
          </p:nvPr>
        </p:nvSpPr>
        <p:spPr>
          <a:xfrm>
            <a:off x="1097280" y="286603"/>
            <a:ext cx="10058400" cy="1450757"/>
          </a:xfrm>
        </p:spPr>
        <p:txBody>
          <a:bodyPr anchor="b">
            <a:normAutofit/>
          </a:bodyPr>
          <a:lstStyle/>
          <a:p>
            <a:r>
              <a:rPr lang="pt-BR" dirty="0"/>
              <a:t>Regressão Linear - Objetivos</a:t>
            </a:r>
          </a:p>
        </p:txBody>
      </p:sp>
      <p:sp>
        <p:nvSpPr>
          <p:cNvPr id="3" name="Espaço Reservado para Conteúdo 2">
            <a:extLst>
              <a:ext uri="{FF2B5EF4-FFF2-40B4-BE49-F238E27FC236}">
                <a16:creationId xmlns:a16="http://schemas.microsoft.com/office/drawing/2014/main" id="{AEFE78FA-4143-435C-83B0-B169FD230889}"/>
              </a:ext>
            </a:extLst>
          </p:cNvPr>
          <p:cNvSpPr>
            <a:spLocks noGrp="1"/>
          </p:cNvSpPr>
          <p:nvPr>
            <p:ph sz="half" idx="1"/>
          </p:nvPr>
        </p:nvSpPr>
        <p:spPr>
          <a:xfrm>
            <a:off x="1097280" y="2120900"/>
            <a:ext cx="4639736" cy="3748193"/>
          </a:xfrm>
        </p:spPr>
        <p:txBody>
          <a:bodyPr>
            <a:normAutofit/>
          </a:bodyPr>
          <a:lstStyle/>
          <a:p>
            <a:endParaRPr lang="pt-BR" dirty="0"/>
          </a:p>
          <a:p>
            <a:r>
              <a:rPr lang="pt-BR" dirty="0"/>
              <a:t>O </a:t>
            </a:r>
            <a:r>
              <a:rPr lang="pt-BR" b="1" dirty="0"/>
              <a:t>modelo de regressão</a:t>
            </a:r>
            <a:r>
              <a:rPr lang="pt-BR" dirty="0"/>
              <a:t> serve para </a:t>
            </a:r>
            <a:r>
              <a:rPr lang="pt-BR" b="1" dirty="0"/>
              <a:t>prever</a:t>
            </a:r>
            <a:r>
              <a:rPr lang="pt-BR" dirty="0"/>
              <a:t> comportamentos com base na associação entre duas variáveis que geralmente possuem uma boa correlação.</a:t>
            </a:r>
          </a:p>
        </p:txBody>
      </p:sp>
      <p:pic>
        <p:nvPicPr>
          <p:cNvPr id="4" name="Imagem 3">
            <a:extLst>
              <a:ext uri="{FF2B5EF4-FFF2-40B4-BE49-F238E27FC236}">
                <a16:creationId xmlns:a16="http://schemas.microsoft.com/office/drawing/2014/main" id="{C6D34207-11C3-4DA7-805C-8D735828FA9A}"/>
              </a:ext>
            </a:extLst>
          </p:cNvPr>
          <p:cNvPicPr>
            <a:picLocks noChangeAspect="1"/>
          </p:cNvPicPr>
          <p:nvPr/>
        </p:nvPicPr>
        <p:blipFill>
          <a:blip r:embed="rId2"/>
          <a:stretch>
            <a:fillRect/>
          </a:stretch>
        </p:blipFill>
        <p:spPr>
          <a:xfrm>
            <a:off x="6515944" y="2400088"/>
            <a:ext cx="4639736" cy="3189818"/>
          </a:xfrm>
          <a:prstGeom prst="rect">
            <a:avLst/>
          </a:prstGeom>
          <a:noFill/>
        </p:spPr>
      </p:pic>
    </p:spTree>
    <p:extLst>
      <p:ext uri="{BB962C8B-B14F-4D97-AF65-F5344CB8AC3E}">
        <p14:creationId xmlns:p14="http://schemas.microsoft.com/office/powerpoint/2010/main" val="3690533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277C2B-D26E-47A9-B698-F221778D5205}"/>
              </a:ext>
            </a:extLst>
          </p:cNvPr>
          <p:cNvSpPr>
            <a:spLocks noGrp="1"/>
          </p:cNvSpPr>
          <p:nvPr>
            <p:ph type="title"/>
          </p:nvPr>
        </p:nvSpPr>
        <p:spPr/>
        <p:txBody>
          <a:bodyPr/>
          <a:lstStyle/>
          <a:p>
            <a:r>
              <a:rPr lang="pt-BR" dirty="0"/>
              <a:t>Exemplo... prático</a:t>
            </a:r>
          </a:p>
        </p:txBody>
      </p:sp>
      <p:sp>
        <p:nvSpPr>
          <p:cNvPr id="3" name="Espaço Reservado para Conteúdo 2">
            <a:extLst>
              <a:ext uri="{FF2B5EF4-FFF2-40B4-BE49-F238E27FC236}">
                <a16:creationId xmlns:a16="http://schemas.microsoft.com/office/drawing/2014/main" id="{01807F2C-B0C5-4098-A327-F843509D26BD}"/>
              </a:ext>
            </a:extLst>
          </p:cNvPr>
          <p:cNvSpPr>
            <a:spLocks noGrp="1"/>
          </p:cNvSpPr>
          <p:nvPr>
            <p:ph sz="half" idx="1"/>
          </p:nvPr>
        </p:nvSpPr>
        <p:spPr>
          <a:xfrm>
            <a:off x="1097280" y="2120900"/>
            <a:ext cx="9875520" cy="3748193"/>
          </a:xfrm>
        </p:spPr>
        <p:txBody>
          <a:bodyPr>
            <a:normAutofit/>
          </a:bodyPr>
          <a:lstStyle/>
          <a:p>
            <a:r>
              <a:rPr lang="pt-BR" sz="2400" dirty="0"/>
              <a:t>Para a elaboração de um projeto com </a:t>
            </a:r>
            <a:r>
              <a:rPr lang="pt-BR" sz="2400"/>
              <a:t>regressão linear</a:t>
            </a:r>
            <a:r>
              <a:rPr lang="pt-BR" sz="2400" dirty="0"/>
              <a:t>, iremos importar algumas bibliotecas que serão utilizadas como apoio e suporte na execução do algoritmo....</a:t>
            </a:r>
          </a:p>
          <a:p>
            <a:r>
              <a:rPr lang="pt-BR" sz="2400" dirty="0"/>
              <a:t>No Google </a:t>
            </a:r>
            <a:r>
              <a:rPr lang="pt-BR" sz="2400" dirty="0" err="1"/>
              <a:t>Colab</a:t>
            </a:r>
            <a:r>
              <a:rPr lang="pt-BR" sz="2400" dirty="0"/>
              <a:t>... Faça as importações....</a:t>
            </a:r>
          </a:p>
        </p:txBody>
      </p:sp>
    </p:spTree>
    <p:extLst>
      <p:ext uri="{BB962C8B-B14F-4D97-AF65-F5344CB8AC3E}">
        <p14:creationId xmlns:p14="http://schemas.microsoft.com/office/powerpoint/2010/main" val="3356096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723591-6028-41A8-BE44-BD454B383F5C}"/>
              </a:ext>
            </a:extLst>
          </p:cNvPr>
          <p:cNvSpPr>
            <a:spLocks noGrp="1"/>
          </p:cNvSpPr>
          <p:nvPr>
            <p:ph type="title"/>
          </p:nvPr>
        </p:nvSpPr>
        <p:spPr>
          <a:xfrm>
            <a:off x="1097280" y="286603"/>
            <a:ext cx="10058400" cy="1450757"/>
          </a:xfrm>
        </p:spPr>
        <p:txBody>
          <a:bodyPr anchor="b">
            <a:normAutofit/>
          </a:bodyPr>
          <a:lstStyle/>
          <a:p>
            <a:r>
              <a:rPr lang="pt-BR" dirty="0"/>
              <a:t>Exemplo...</a:t>
            </a:r>
          </a:p>
        </p:txBody>
      </p:sp>
      <p:pic>
        <p:nvPicPr>
          <p:cNvPr id="3" name="Imagem 2">
            <a:extLst>
              <a:ext uri="{FF2B5EF4-FFF2-40B4-BE49-F238E27FC236}">
                <a16:creationId xmlns:a16="http://schemas.microsoft.com/office/drawing/2014/main" id="{1D4CD2A0-11B8-44A7-BDF6-0AAD613FC4DE}"/>
              </a:ext>
            </a:extLst>
          </p:cNvPr>
          <p:cNvPicPr>
            <a:picLocks noChangeAspect="1"/>
          </p:cNvPicPr>
          <p:nvPr/>
        </p:nvPicPr>
        <p:blipFill>
          <a:blip r:embed="rId2"/>
          <a:stretch>
            <a:fillRect/>
          </a:stretch>
        </p:blipFill>
        <p:spPr>
          <a:xfrm>
            <a:off x="1097280" y="2477580"/>
            <a:ext cx="10058400" cy="3022133"/>
          </a:xfrm>
          <a:prstGeom prst="rect">
            <a:avLst/>
          </a:prstGeom>
          <a:noFill/>
        </p:spPr>
      </p:pic>
    </p:spTree>
    <p:extLst>
      <p:ext uri="{BB962C8B-B14F-4D97-AF65-F5344CB8AC3E}">
        <p14:creationId xmlns:p14="http://schemas.microsoft.com/office/powerpoint/2010/main" val="428668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B0EBB0-A5B0-4B47-B255-F57A0D32FA1D}"/>
              </a:ext>
            </a:extLst>
          </p:cNvPr>
          <p:cNvSpPr>
            <a:spLocks noGrp="1"/>
          </p:cNvSpPr>
          <p:nvPr>
            <p:ph type="title"/>
          </p:nvPr>
        </p:nvSpPr>
        <p:spPr/>
        <p:txBody>
          <a:bodyPr/>
          <a:lstStyle/>
          <a:p>
            <a:r>
              <a:rPr lang="pt-BR" dirty="0"/>
              <a:t>Explicando...</a:t>
            </a:r>
          </a:p>
        </p:txBody>
      </p:sp>
      <p:sp>
        <p:nvSpPr>
          <p:cNvPr id="3" name="Espaço Reservado para Conteúdo 2">
            <a:extLst>
              <a:ext uri="{FF2B5EF4-FFF2-40B4-BE49-F238E27FC236}">
                <a16:creationId xmlns:a16="http://schemas.microsoft.com/office/drawing/2014/main" id="{B1F7B3DB-A75B-4A78-B461-D5955B0ADCFB}"/>
              </a:ext>
            </a:extLst>
          </p:cNvPr>
          <p:cNvSpPr>
            <a:spLocks noGrp="1"/>
          </p:cNvSpPr>
          <p:nvPr>
            <p:ph idx="1"/>
          </p:nvPr>
        </p:nvSpPr>
        <p:spPr/>
        <p:txBody>
          <a:bodyPr>
            <a:normAutofit fontScale="92500"/>
          </a:bodyPr>
          <a:lstStyle/>
          <a:p>
            <a:r>
              <a:rPr lang="pt-BR" sz="2400" dirty="0"/>
              <a:t>O pacote: </a:t>
            </a:r>
            <a:r>
              <a:rPr lang="pt-BR" sz="2400" b="1" dirty="0">
                <a:solidFill>
                  <a:srgbClr val="FF0000"/>
                </a:solidFill>
              </a:rPr>
              <a:t> </a:t>
            </a:r>
            <a:r>
              <a:rPr lang="pt-BR" sz="2400" b="1" dirty="0" err="1">
                <a:solidFill>
                  <a:srgbClr val="FF0000"/>
                </a:solidFill>
              </a:rPr>
              <a:t>matplotlib.pyplot</a:t>
            </a:r>
            <a:r>
              <a:rPr lang="pt-BR" sz="2400" b="1" dirty="0">
                <a:solidFill>
                  <a:srgbClr val="FF0000"/>
                </a:solidFill>
              </a:rPr>
              <a:t> </a:t>
            </a:r>
            <a:r>
              <a:rPr lang="pt-BR" sz="2400" dirty="0"/>
              <a:t>é para fazer a visualização gráfica do modelo adotado.</a:t>
            </a:r>
          </a:p>
          <a:p>
            <a:endParaRPr lang="pt-BR" sz="2400" dirty="0"/>
          </a:p>
          <a:p>
            <a:r>
              <a:rPr lang="pt-BR" sz="2400" dirty="0"/>
              <a:t>O pacote </a:t>
            </a:r>
            <a:r>
              <a:rPr lang="pt-BR" sz="2400" b="1" dirty="0" err="1">
                <a:solidFill>
                  <a:srgbClr val="FF0000"/>
                </a:solidFill>
              </a:rPr>
              <a:t>statsmodels.api</a:t>
            </a:r>
            <a:r>
              <a:rPr lang="pt-BR" sz="2400" b="1" dirty="0">
                <a:solidFill>
                  <a:srgbClr val="FF0000"/>
                </a:solidFill>
              </a:rPr>
              <a:t> </a:t>
            </a:r>
            <a:r>
              <a:rPr lang="pt-BR" sz="2400" dirty="0"/>
              <a:t>fornece um complemento ao </a:t>
            </a:r>
            <a:r>
              <a:rPr lang="pt-BR" sz="2400" dirty="0" err="1"/>
              <a:t>scipy</a:t>
            </a:r>
            <a:r>
              <a:rPr lang="pt-BR" sz="2400" dirty="0"/>
              <a:t> para cálculos estatísticos, incluindo estatística descritiva, estimativa e inferência para modelos estatísticos.</a:t>
            </a:r>
          </a:p>
          <a:p>
            <a:endParaRPr lang="pt-BR" sz="2400" dirty="0"/>
          </a:p>
          <a:p>
            <a:r>
              <a:rPr lang="pt-BR" sz="2400" dirty="0"/>
              <a:t>O </a:t>
            </a:r>
            <a:r>
              <a:rPr lang="pt-BR" sz="2400" b="1" dirty="0">
                <a:solidFill>
                  <a:srgbClr val="FF0000"/>
                </a:solidFill>
              </a:rPr>
              <a:t>r2_score </a:t>
            </a:r>
            <a:r>
              <a:rPr lang="pt-BR" sz="2400" dirty="0"/>
              <a:t>é a métrica usada para avaliar o desempenho da Regressão linear...</a:t>
            </a:r>
          </a:p>
        </p:txBody>
      </p:sp>
    </p:spTree>
    <p:extLst>
      <p:ext uri="{BB962C8B-B14F-4D97-AF65-F5344CB8AC3E}">
        <p14:creationId xmlns:p14="http://schemas.microsoft.com/office/powerpoint/2010/main" val="1819100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277C2B-D26E-47A9-B698-F221778D5205}"/>
              </a:ext>
            </a:extLst>
          </p:cNvPr>
          <p:cNvSpPr>
            <a:spLocks noGrp="1"/>
          </p:cNvSpPr>
          <p:nvPr>
            <p:ph type="title"/>
          </p:nvPr>
        </p:nvSpPr>
        <p:spPr/>
        <p:txBody>
          <a:bodyPr/>
          <a:lstStyle/>
          <a:p>
            <a:r>
              <a:rPr lang="pt-BR" dirty="0"/>
              <a:t>Exemplo... prático</a:t>
            </a:r>
          </a:p>
        </p:txBody>
      </p:sp>
      <p:sp>
        <p:nvSpPr>
          <p:cNvPr id="3" name="Espaço Reservado para Conteúdo 2">
            <a:extLst>
              <a:ext uri="{FF2B5EF4-FFF2-40B4-BE49-F238E27FC236}">
                <a16:creationId xmlns:a16="http://schemas.microsoft.com/office/drawing/2014/main" id="{01807F2C-B0C5-4098-A327-F843509D26BD}"/>
              </a:ext>
            </a:extLst>
          </p:cNvPr>
          <p:cNvSpPr>
            <a:spLocks noGrp="1"/>
          </p:cNvSpPr>
          <p:nvPr>
            <p:ph sz="half" idx="1"/>
          </p:nvPr>
        </p:nvSpPr>
        <p:spPr>
          <a:xfrm>
            <a:off x="1097280" y="2120900"/>
            <a:ext cx="9875520" cy="3748193"/>
          </a:xfrm>
        </p:spPr>
        <p:txBody>
          <a:bodyPr>
            <a:normAutofit/>
          </a:bodyPr>
          <a:lstStyle/>
          <a:p>
            <a:r>
              <a:rPr lang="pt-BR" sz="2400" dirty="0"/>
              <a:t>Iremos usar uma base de dados que possui colunas referentes a propagandas e a coluna referente ao valor de vendas atingido pelas propagandas....</a:t>
            </a:r>
          </a:p>
          <a:p>
            <a:endParaRPr lang="pt-BR" sz="2400" dirty="0"/>
          </a:p>
          <a:p>
            <a:r>
              <a:rPr lang="pt-BR" sz="2400" dirty="0"/>
              <a:t>Vamos abri-la....no Google </a:t>
            </a:r>
            <a:r>
              <a:rPr lang="pt-BR" sz="2400" dirty="0" err="1"/>
              <a:t>Colab</a:t>
            </a:r>
            <a:r>
              <a:rPr lang="pt-BR" sz="2400" dirty="0"/>
              <a:t>...</a:t>
            </a:r>
          </a:p>
        </p:txBody>
      </p:sp>
    </p:spTree>
    <p:extLst>
      <p:ext uri="{BB962C8B-B14F-4D97-AF65-F5344CB8AC3E}">
        <p14:creationId xmlns:p14="http://schemas.microsoft.com/office/powerpoint/2010/main" val="1420756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AD7C64-144F-44FF-893C-81B0A5EB81AB}"/>
              </a:ext>
            </a:extLst>
          </p:cNvPr>
          <p:cNvSpPr>
            <a:spLocks noGrp="1"/>
          </p:cNvSpPr>
          <p:nvPr>
            <p:ph type="title"/>
          </p:nvPr>
        </p:nvSpPr>
        <p:spPr>
          <a:xfrm>
            <a:off x="643466" y="786383"/>
            <a:ext cx="3517567" cy="2093975"/>
          </a:xfrm>
        </p:spPr>
        <p:txBody>
          <a:bodyPr anchor="b">
            <a:normAutofit/>
          </a:bodyPr>
          <a:lstStyle/>
          <a:p>
            <a:r>
              <a:rPr lang="pt-BR" dirty="0"/>
              <a:t>Base de dados...</a:t>
            </a:r>
          </a:p>
        </p:txBody>
      </p:sp>
      <p:pic>
        <p:nvPicPr>
          <p:cNvPr id="4" name="Imagem 3">
            <a:extLst>
              <a:ext uri="{FF2B5EF4-FFF2-40B4-BE49-F238E27FC236}">
                <a16:creationId xmlns:a16="http://schemas.microsoft.com/office/drawing/2014/main" id="{F5528D6C-5C75-42B5-814E-B37F36B9E062}"/>
              </a:ext>
            </a:extLst>
          </p:cNvPr>
          <p:cNvPicPr>
            <a:picLocks noChangeAspect="1"/>
          </p:cNvPicPr>
          <p:nvPr/>
        </p:nvPicPr>
        <p:blipFill>
          <a:blip r:embed="rId2"/>
          <a:stretch>
            <a:fillRect/>
          </a:stretch>
        </p:blipFill>
        <p:spPr>
          <a:xfrm>
            <a:off x="5511654" y="812799"/>
            <a:ext cx="5823004" cy="5294757"/>
          </a:xfrm>
          <a:prstGeom prst="rect">
            <a:avLst/>
          </a:prstGeom>
          <a:noFill/>
        </p:spPr>
      </p:pic>
    </p:spTree>
    <p:extLst>
      <p:ext uri="{BB962C8B-B14F-4D97-AF65-F5344CB8AC3E}">
        <p14:creationId xmlns:p14="http://schemas.microsoft.com/office/powerpoint/2010/main" val="222425666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5733_TF22712842.potx" id="{7F73A76B-BC45-4F88-8DCF-02A30FA03981}" vid="{5A04F2D8-F0B9-438E-990B-52973E9F3163}"/>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E3AEA2A697A2964B940E116CC56374BB" ma:contentTypeVersion="4" ma:contentTypeDescription="Crie um novo documento." ma:contentTypeScope="" ma:versionID="e6437aa62d96a0bdb5cbc145f69670bd">
  <xsd:schema xmlns:xsd="http://www.w3.org/2001/XMLSchema" xmlns:xs="http://www.w3.org/2001/XMLSchema" xmlns:p="http://schemas.microsoft.com/office/2006/metadata/properties" xmlns:ns2="8568c1af-e8da-48b8-901d-44475a81ecae" targetNamespace="http://schemas.microsoft.com/office/2006/metadata/properties" ma:root="true" ma:fieldsID="25bf47da8e0bec1f2a4368f62aa2f471" ns2:_="">
    <xsd:import namespace="8568c1af-e8da-48b8-901d-44475a81eca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68c1af-e8da-48b8-901d-44475a81ec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48804371-5903-48DC-AFF4-093185E884ED}"/>
</file>

<file path=docProps/app.xml><?xml version="1.0" encoding="utf-8"?>
<Properties xmlns="http://schemas.openxmlformats.org/officeDocument/2006/extended-properties" xmlns:vt="http://schemas.openxmlformats.org/officeDocument/2006/docPropsVTypes">
  <TotalTime>239</TotalTime>
  <Words>846</Words>
  <Application>Microsoft Office PowerPoint</Application>
  <PresentationFormat>Widescreen</PresentationFormat>
  <Paragraphs>64</Paragraphs>
  <Slides>26</Slides>
  <Notes>2</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26</vt:i4>
      </vt:variant>
    </vt:vector>
  </HeadingPairs>
  <TitlesOfParts>
    <vt:vector size="32" baseType="lpstr">
      <vt:lpstr>Bookman Old Style</vt:lpstr>
      <vt:lpstr>Calibri</vt:lpstr>
      <vt:lpstr>Franklin Gothic Book</vt:lpstr>
      <vt:lpstr>Helvetica Neue</vt:lpstr>
      <vt:lpstr>Wingdings</vt:lpstr>
      <vt:lpstr>1_RetrospectVTI</vt:lpstr>
      <vt:lpstr>Aula 5   Regressão Linear</vt:lpstr>
      <vt:lpstr>Estatística  Regressão Linear</vt:lpstr>
      <vt:lpstr>Regressão linear - exemplos</vt:lpstr>
      <vt:lpstr>Regressão Linear - Objetivos</vt:lpstr>
      <vt:lpstr>Exemplo... prático</vt:lpstr>
      <vt:lpstr>Exemplo...</vt:lpstr>
      <vt:lpstr>Explicando...</vt:lpstr>
      <vt:lpstr>Exemplo... prático</vt:lpstr>
      <vt:lpstr>Base de dados...</vt:lpstr>
      <vt:lpstr>Continuando...</vt:lpstr>
      <vt:lpstr>Aplicando a regressão linear</vt:lpstr>
      <vt:lpstr>Gráfico...</vt:lpstr>
      <vt:lpstr>Gráfico...</vt:lpstr>
      <vt:lpstr>Criando o modelo...</vt:lpstr>
      <vt:lpstr>Comentando...</vt:lpstr>
      <vt:lpstr>Novo gráfico</vt:lpstr>
      <vt:lpstr>Gráfico...</vt:lpstr>
      <vt:lpstr>Avaliando a precisão do modelo</vt:lpstr>
      <vt:lpstr>Avaliando</vt:lpstr>
      <vt:lpstr>Avaliando...</vt:lpstr>
      <vt:lpstr>Regressão linear Múltipla</vt:lpstr>
      <vt:lpstr>Reaplicando o modelo...</vt:lpstr>
      <vt:lpstr>Verificando a precisão...</vt:lpstr>
      <vt:lpstr>Apresentação do PowerPoint</vt:lpstr>
      <vt:lpstr>Concluindo...</vt:lpstr>
      <vt:lpstr>Atividade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Aula 5   Regressão Linear</dc:title>
  <dc:creator>Maurício</dc:creator>
  <cp:lastModifiedBy>MAURICIO DUARTE</cp:lastModifiedBy>
  <cp:revision>7</cp:revision>
  <dcterms:created xsi:type="dcterms:W3CDTF">2022-03-29T18:36:30Z</dcterms:created>
  <dcterms:modified xsi:type="dcterms:W3CDTF">2023-03-21T20:14:31Z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0x010100E3AEA2A697A2964B940E116CC56374BB</vt:lpwstr>
  </property>
</Properties>
</file>