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8" r:id="rId7"/>
    <p:sldId id="269" r:id="rId8"/>
    <p:sldId id="270" r:id="rId9"/>
    <p:sldId id="271" r:id="rId10"/>
    <p:sldId id="275" r:id="rId11"/>
    <p:sldId id="276" r:id="rId12"/>
    <p:sldId id="277" r:id="rId13"/>
    <p:sldId id="279" r:id="rId14"/>
    <p:sldId id="281" r:id="rId15"/>
    <p:sldId id="283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earch.scielo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acto.com.br/big-data-na-agricultura-como-utilizar-dados-para-melhorar-o-camp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datica.tech/o-que-e-machine-learning-aprendizado-de-maquina/" TargetMode="External"/><Relationship Id="rId2" Type="http://schemas.openxmlformats.org/officeDocument/2006/relationships/hyperlink" Target="https://didatica.tech/a-linguagem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Aula 1 – lab. Big data em agricultura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7CEBFF"/>
                </a:solidFill>
              </a:rPr>
              <a:t>Prof. Maurício Duarte   - </a:t>
            </a:r>
            <a:r>
              <a:rPr lang="pt-BR" sz="2000" dirty="0" err="1">
                <a:solidFill>
                  <a:srgbClr val="7CEBFF"/>
                </a:solidFill>
              </a:rPr>
              <a:t>fatec</a:t>
            </a:r>
            <a:r>
              <a:rPr lang="pt-BR" sz="2000" dirty="0">
                <a:solidFill>
                  <a:srgbClr val="7CEBFF"/>
                </a:solidFill>
              </a:rPr>
              <a:t> </a:t>
            </a:r>
            <a:r>
              <a:rPr lang="pt-BR" sz="2000" dirty="0" err="1">
                <a:solidFill>
                  <a:srgbClr val="7CEBFF"/>
                </a:solidFill>
              </a:rPr>
              <a:t>pompéia</a:t>
            </a:r>
            <a:endParaRPr lang="pt-BR" sz="2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178;g767f951c98_0_5">
            <a:extLst>
              <a:ext uri="{FF2B5EF4-FFF2-40B4-BE49-F238E27FC236}">
                <a16:creationId xmlns:a16="http://schemas.microsoft.com/office/drawing/2014/main" id="{98496106-7B79-4A50-BA0D-121E747212FC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31042" y="723899"/>
            <a:ext cx="8011106" cy="5666666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48F3C6-AB7C-4061-9E8D-D60DF78FC993}"/>
              </a:ext>
            </a:extLst>
          </p:cNvPr>
          <p:cNvSpPr txBox="1"/>
          <p:nvPr/>
        </p:nvSpPr>
        <p:spPr>
          <a:xfrm>
            <a:off x="8296275" y="1419225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Uma analogia....</a:t>
            </a:r>
          </a:p>
        </p:txBody>
      </p:sp>
    </p:spTree>
    <p:extLst>
      <p:ext uri="{BB962C8B-B14F-4D97-AF65-F5344CB8AC3E}">
        <p14:creationId xmlns:p14="http://schemas.microsoft.com/office/powerpoint/2010/main" val="206737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A8A68-CBC1-4A38-91E6-0B3C5054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indent="1587">
              <a:spcBef>
                <a:spcPts val="0"/>
              </a:spcBef>
              <a:buClr>
                <a:srgbClr val="000000"/>
              </a:buClr>
              <a:buSzPts val="3000"/>
            </a:pPr>
            <a:r>
              <a:rPr lang="pt-BR" sz="3200"/>
              <a:t>Uso de big data na agriculturA</a:t>
            </a:r>
            <a:br>
              <a:rPr lang="pt-BR"/>
            </a:br>
            <a:r>
              <a:rPr lang="it-IT" sz="2400"/>
              <a:t>Scielo (</a:t>
            </a:r>
            <a:r>
              <a:rPr lang="it-IT" sz="2000" u="sng">
                <a:solidFill>
                  <a:schemeClr val="hlink"/>
                </a:solidFill>
                <a:hlinkClick r:id="rId2"/>
              </a:rPr>
              <a:t>https://search.scielo.org/</a:t>
            </a:r>
            <a:r>
              <a:rPr lang="it-IT" sz="2400"/>
              <a:t>)</a:t>
            </a:r>
            <a:endParaRPr lang="pt-BR" dirty="0"/>
          </a:p>
        </p:txBody>
      </p:sp>
      <p:pic>
        <p:nvPicPr>
          <p:cNvPr id="4" name="Google Shape;186;g765b0c5e2c_0_0">
            <a:extLst>
              <a:ext uri="{FF2B5EF4-FFF2-40B4-BE49-F238E27FC236}">
                <a16:creationId xmlns:a16="http://schemas.microsoft.com/office/drawing/2014/main" id="{3D0CE19E-89AD-4778-8528-95DE05DCDC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049" y="1867974"/>
            <a:ext cx="9291905" cy="499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57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325E4-749F-4608-9AF5-EB7B9A50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ADA584-E351-4E96-BC16-C43D86F3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239747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Data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agricultura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dados para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campo?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Disponível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sz="2800" dirty="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https://blog.jacto.com.br/big-data-na-agricultura-como-utilizar-dados-para-melhorar-o-campo/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25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5604-E9BC-44E6-8F17-A6A784E9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6BA13-57CC-4EDF-B4CE-8FD66C28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2180496"/>
            <a:ext cx="11133729" cy="4339574"/>
          </a:xfrm>
        </p:spPr>
        <p:txBody>
          <a:bodyPr>
            <a:normAutofit/>
          </a:bodyPr>
          <a:lstStyle/>
          <a:p>
            <a:pPr marL="341312" lvl="0" indent="-28575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 b="1" dirty="0">
                <a:solidFill>
                  <a:schemeClr val="tx1"/>
                </a:solidFill>
              </a:rPr>
              <a:t>Discernir o que é Big Data (volume, velocidade e variedade);</a:t>
            </a:r>
          </a:p>
          <a:p>
            <a:pPr marL="341312" lvl="0" indent="-28575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 b="1" dirty="0">
                <a:solidFill>
                  <a:schemeClr val="tx1"/>
                </a:solidFill>
              </a:rPr>
              <a:t>Origem do Big Data;</a:t>
            </a:r>
          </a:p>
          <a:p>
            <a:pPr marL="341312" lvl="0" indent="-28575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 b="1" dirty="0">
                <a:solidFill>
                  <a:schemeClr val="tx1"/>
                </a:solidFill>
              </a:rPr>
              <a:t>Casos de uso e perspectivas do uso de big data no Agronegócio;</a:t>
            </a:r>
          </a:p>
          <a:p>
            <a:pPr marL="341312" lvl="0" indent="-2857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341312" lvl="0" indent="-2857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 dirty="0">
                <a:solidFill>
                  <a:schemeClr val="tx1"/>
                </a:solidFill>
              </a:rPr>
              <a:t>Linguagens de programação mais utilizadas em big data (R e Python);</a:t>
            </a:r>
          </a:p>
          <a:p>
            <a:pPr marL="341312" lvl="0" indent="-2857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 dirty="0">
                <a:solidFill>
                  <a:schemeClr val="tx1"/>
                </a:solidFill>
              </a:rPr>
              <a:t>Coleta de dados, limpeza e  integração;</a:t>
            </a:r>
          </a:p>
          <a:p>
            <a:pPr marL="341312" lvl="0" indent="-2857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 dirty="0">
                <a:solidFill>
                  <a:schemeClr val="tx1"/>
                </a:solidFill>
              </a:rPr>
              <a:t>Armazenamento (bancos de dados e plataformas de computação);</a:t>
            </a:r>
          </a:p>
          <a:p>
            <a:pPr marL="57150" lv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 dirty="0">
                <a:solidFill>
                  <a:schemeClr val="tx1"/>
                </a:solidFill>
              </a:rPr>
              <a:t>Metodologias de big data (</a:t>
            </a:r>
            <a:r>
              <a:rPr lang="pt-BR" i="1" dirty="0" err="1">
                <a:solidFill>
                  <a:schemeClr val="tx1"/>
                </a:solidFill>
              </a:rPr>
              <a:t>machine</a:t>
            </a:r>
            <a:r>
              <a:rPr lang="pt-BR" i="1" dirty="0">
                <a:solidFill>
                  <a:schemeClr val="tx1"/>
                </a:solidFill>
              </a:rPr>
              <a:t> </a:t>
            </a:r>
            <a:r>
              <a:rPr lang="pt-BR" i="1" dirty="0" err="1">
                <a:solidFill>
                  <a:schemeClr val="tx1"/>
                </a:solidFill>
              </a:rPr>
              <a:t>learning</a:t>
            </a:r>
            <a:r>
              <a:rPr lang="pt-BR" dirty="0">
                <a:solidFill>
                  <a:schemeClr val="tx1"/>
                </a:solidFill>
              </a:rPr>
              <a:t>, redução de dimensão e controle de associações espúrias);</a:t>
            </a: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pt-BR" dirty="0">
                <a:solidFill>
                  <a:schemeClr val="tx1"/>
                </a:solidFill>
              </a:rPr>
              <a:t> Criando sistemas e aplicações; </a:t>
            </a:r>
          </a:p>
          <a:p>
            <a:pPr marL="5715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pt-BR" dirty="0">
                <a:solidFill>
                  <a:schemeClr val="tx1"/>
                </a:solidFill>
              </a:rPr>
              <a:t>Causalidade (</a:t>
            </a:r>
            <a:r>
              <a:rPr lang="pt-BR" dirty="0" err="1">
                <a:solidFill>
                  <a:schemeClr val="tx1"/>
                </a:solidFill>
              </a:rPr>
              <a:t>propensity</a:t>
            </a:r>
            <a:r>
              <a:rPr lang="pt-BR" dirty="0">
                <a:solidFill>
                  <a:schemeClr val="tx1"/>
                </a:solidFill>
              </a:rPr>
              <a:t> score, regressão descontínua, diferenças em variáveis instrumentais e randomização mendeliana);</a:t>
            </a:r>
          </a:p>
          <a:p>
            <a:pPr marL="5715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pt-BR" dirty="0">
                <a:solidFill>
                  <a:schemeClr val="tx1"/>
                </a:solidFill>
              </a:rPr>
              <a:t>Big Data </a:t>
            </a:r>
            <a:r>
              <a:rPr lang="pt-BR" dirty="0" err="1">
                <a:solidFill>
                  <a:schemeClr val="tx1"/>
                </a:solidFill>
              </a:rPr>
              <a:t>Analytics</a:t>
            </a:r>
            <a:r>
              <a:rPr lang="pt-BR" dirty="0">
                <a:solidFill>
                  <a:schemeClr val="tx1"/>
                </a:solidFill>
              </a:rPr>
              <a:t>. Limitações e conclusão (privacidade e o uso de big data para uma nova agricultura).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AF98-6822-46BE-B5CD-12E557D2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250F2-B49A-43E6-91BF-63EB8DA5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tx1"/>
                </a:solidFill>
              </a:rPr>
              <a:t>Obtenção de dados de modo a desvendar o potencial deles para melhorar a qualidade na tomada de decisões no contexto agrícola;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pt-BR" sz="2000" i="1" dirty="0">
                <a:solidFill>
                  <a:schemeClr val="tx1"/>
                </a:solidFill>
              </a:rPr>
              <a:t>Insights</a:t>
            </a:r>
            <a:r>
              <a:rPr lang="pt-BR" sz="2000" dirty="0">
                <a:solidFill>
                  <a:schemeClr val="tx1"/>
                </a:solidFill>
              </a:rPr>
              <a:t> (compressão) de economia agrícola;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tx1"/>
                </a:solidFill>
              </a:rPr>
              <a:t>Uso de metodologias causais em pesquisas científicas.</a:t>
            </a:r>
            <a:endParaRPr lang="pt-BR"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Wingdings" panose="05000000000000000000" pitchFamily="2" charset="2"/>
              <a:buChar char="v"/>
            </a:pP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0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B9EE2-38F9-4021-ADF1-36B61A21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para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3EA1A-3756-433B-B492-18670742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Assiduidade e participação nas aulas – entrega de atividades de aulas</a:t>
            </a:r>
          </a:p>
          <a:p>
            <a:pPr algn="just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projetos;</a:t>
            </a:r>
          </a:p>
          <a:p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5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4636-3FC6-48BA-908B-5EEF2094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para 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5E6C5B-0D85-419D-8F9C-5EC09968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Linguagem Python (Prova P1)</a:t>
            </a:r>
          </a:p>
          <a:p>
            <a:r>
              <a:rPr lang="pt-BR" sz="2400" dirty="0">
                <a:solidFill>
                  <a:schemeClr val="tx1"/>
                </a:solidFill>
              </a:rPr>
              <a:t>Bibliotecas PANDAS / </a:t>
            </a:r>
            <a:r>
              <a:rPr lang="en-US" sz="2400" dirty="0" err="1">
                <a:solidFill>
                  <a:schemeClr val="tx1"/>
                </a:solidFill>
              </a:rPr>
              <a:t>scikit-sklearn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pt-BR" sz="1800" dirty="0">
                <a:solidFill>
                  <a:schemeClr val="tx1"/>
                </a:solidFill>
              </a:rPr>
              <a:t>Pandas é uma biblioteca para manipulação e análise de dados, escrita em Python. É a biblioteca perfeita para iniciar suas análises exploratórias de dados, pois ela nos permite </a:t>
            </a:r>
            <a:r>
              <a:rPr lang="pt-BR" sz="1800" b="1" dirty="0">
                <a:solidFill>
                  <a:schemeClr val="tx1"/>
                </a:solidFill>
              </a:rPr>
              <a:t>ler</a:t>
            </a:r>
            <a:r>
              <a:rPr lang="pt-BR" sz="1800" dirty="0">
                <a:solidFill>
                  <a:schemeClr val="tx1"/>
                </a:solidFill>
              </a:rPr>
              <a:t>, </a:t>
            </a:r>
            <a:r>
              <a:rPr lang="pt-BR" sz="1800" b="1" dirty="0">
                <a:solidFill>
                  <a:schemeClr val="tx1"/>
                </a:solidFill>
              </a:rPr>
              <a:t>manipular</a:t>
            </a:r>
            <a:r>
              <a:rPr lang="pt-BR" sz="1800" dirty="0">
                <a:solidFill>
                  <a:schemeClr val="tx1"/>
                </a:solidFill>
              </a:rPr>
              <a:t>, </a:t>
            </a:r>
            <a:r>
              <a:rPr lang="pt-BR" sz="1800" b="1" dirty="0">
                <a:solidFill>
                  <a:schemeClr val="tx1"/>
                </a:solidFill>
              </a:rPr>
              <a:t>agregar </a:t>
            </a:r>
            <a:r>
              <a:rPr lang="pt-BR" sz="1800" dirty="0">
                <a:solidFill>
                  <a:schemeClr val="tx1"/>
                </a:solidFill>
              </a:rPr>
              <a:t>e </a:t>
            </a:r>
            <a:r>
              <a:rPr lang="pt-BR" sz="1800" b="1" dirty="0">
                <a:solidFill>
                  <a:schemeClr val="tx1"/>
                </a:solidFill>
              </a:rPr>
              <a:t>plotar </a:t>
            </a:r>
            <a:r>
              <a:rPr lang="pt-BR" sz="1800" dirty="0">
                <a:solidFill>
                  <a:schemeClr val="tx1"/>
                </a:solidFill>
              </a:rPr>
              <a:t>os dados em poucos passos.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pt-BR" sz="1800" dirty="0">
                <a:solidFill>
                  <a:schemeClr val="tx1"/>
                </a:solidFill>
              </a:rPr>
              <a:t>O </a:t>
            </a:r>
            <a:r>
              <a:rPr lang="pt-BR" sz="1800" dirty="0" err="1">
                <a:solidFill>
                  <a:schemeClr val="tx1"/>
                </a:solidFill>
              </a:rPr>
              <a:t>scikit-learn</a:t>
            </a:r>
            <a:r>
              <a:rPr lang="pt-BR" sz="1800" dirty="0">
                <a:solidFill>
                  <a:schemeClr val="tx1"/>
                </a:solidFill>
              </a:rPr>
              <a:t> é uma biblioteca da </a:t>
            </a:r>
            <a:r>
              <a:rPr lang="pt-BR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linguagem Python</a:t>
            </a:r>
            <a:r>
              <a:rPr lang="pt-BR" sz="1800" dirty="0">
                <a:solidFill>
                  <a:schemeClr val="tx1"/>
                </a:solidFill>
              </a:rPr>
              <a:t> desenvolvida especificamente para aplicação prática de </a:t>
            </a:r>
            <a:r>
              <a:rPr lang="pt-BR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</a:t>
            </a:r>
            <a:r>
              <a:rPr lang="pt-BR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pt-BR" sz="1800" dirty="0">
                <a:solidFill>
                  <a:schemeClr val="tx1"/>
                </a:solidFill>
              </a:rPr>
              <a:t>.  (Ciência de Dados e Inteligência Artificial)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Linguagem</a:t>
            </a:r>
            <a:r>
              <a:rPr lang="en-US" sz="2800" dirty="0">
                <a:solidFill>
                  <a:schemeClr val="tx1"/>
                </a:solidFill>
              </a:rPr>
              <a:t> R (</a:t>
            </a:r>
            <a:r>
              <a:rPr lang="en-US" sz="2800" dirty="0" err="1">
                <a:solidFill>
                  <a:schemeClr val="tx1"/>
                </a:solidFill>
              </a:rPr>
              <a:t>Prova</a:t>
            </a:r>
            <a:r>
              <a:rPr lang="en-US" sz="2800" dirty="0">
                <a:solidFill>
                  <a:schemeClr val="tx1"/>
                </a:solidFill>
              </a:rPr>
              <a:t> P2)</a:t>
            </a:r>
          </a:p>
          <a:p>
            <a:pPr lvl="1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0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0458-9E3B-4D6C-AE10-63786115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Big data - 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E30B9-B65D-458D-B49B-D62EE969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Big Data</a:t>
            </a:r>
            <a:r>
              <a:rPr lang="pt-BR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a área do conhecimento que estuda como tratar, analisar e obter informações a partir de conjuntos de dados grandes demais para serem analisados por sistemas tradicionais.</a:t>
            </a:r>
            <a:endParaRPr lang="pt-BR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4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internet em um minuto">
            <a:extLst>
              <a:ext uri="{FF2B5EF4-FFF2-40B4-BE49-F238E27FC236}">
                <a16:creationId xmlns:a16="http://schemas.microsoft.com/office/drawing/2014/main" id="{FE8BCBFF-7754-4477-901A-0F009119D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701" y="468226"/>
            <a:ext cx="5926237" cy="59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94241A-69C6-46C9-8D71-253D32430328}"/>
              </a:ext>
            </a:extLst>
          </p:cNvPr>
          <p:cNvSpPr txBox="1"/>
          <p:nvPr/>
        </p:nvSpPr>
        <p:spPr>
          <a:xfrm>
            <a:off x="737271" y="1258287"/>
            <a:ext cx="43405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Big Data – Variedade</a:t>
            </a:r>
          </a:p>
          <a:p>
            <a:endParaRPr lang="pt-BR" sz="3200" dirty="0"/>
          </a:p>
          <a:p>
            <a:r>
              <a:rPr lang="pt-BR" sz="2400" dirty="0"/>
              <a:t>Análise do que acontece na Internet em um minuto...</a:t>
            </a:r>
          </a:p>
        </p:txBody>
      </p:sp>
    </p:spTree>
    <p:extLst>
      <p:ext uri="{BB962C8B-B14F-4D97-AF65-F5344CB8AC3E}">
        <p14:creationId xmlns:p14="http://schemas.microsoft.com/office/powerpoint/2010/main" val="189796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66;g6dca064c94_0_0">
            <a:extLst>
              <a:ext uri="{FF2B5EF4-FFF2-40B4-BE49-F238E27FC236}">
                <a16:creationId xmlns:a16="http://schemas.microsoft.com/office/drawing/2014/main" id="{ADD3ABD8-AAE3-48FE-9CF3-3764ABA04DCE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67299" y="1066706"/>
            <a:ext cx="7365109" cy="5153119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E64DE-2E11-4316-9068-D580CFB7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Big data  volume</a:t>
            </a:r>
          </a:p>
        </p:txBody>
      </p:sp>
    </p:spTree>
    <p:extLst>
      <p:ext uri="{BB962C8B-B14F-4D97-AF65-F5344CB8AC3E}">
        <p14:creationId xmlns:p14="http://schemas.microsoft.com/office/powerpoint/2010/main" val="396669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7CB6E-A59F-48E1-807A-F5A4746C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de medidas... Lembrando...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447F2-C030-49C3-BA74-6088C1CD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360" y="2331768"/>
            <a:ext cx="3764665" cy="367830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2</a:t>
            </a:r>
            <a:r>
              <a:rPr lang="pt-BR" sz="2400" baseline="30000" dirty="0"/>
              <a:t>10</a:t>
            </a:r>
            <a:r>
              <a:rPr lang="pt-BR" sz="2400" dirty="0"/>
              <a:t> bytes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2</a:t>
            </a:r>
            <a:r>
              <a:rPr lang="pt-BR" sz="2400" baseline="30000" dirty="0"/>
              <a:t>20</a:t>
            </a:r>
            <a:r>
              <a:rPr lang="pt-BR" sz="2400" dirty="0"/>
              <a:t> bytes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2</a:t>
            </a:r>
            <a:r>
              <a:rPr lang="pt-BR" sz="2400" baseline="30000" dirty="0"/>
              <a:t>30</a:t>
            </a:r>
            <a:r>
              <a:rPr lang="pt-BR" sz="2400" dirty="0"/>
              <a:t> bytes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2</a:t>
            </a:r>
            <a:r>
              <a:rPr lang="pt-BR" sz="2400" baseline="30000" dirty="0"/>
              <a:t>40</a:t>
            </a:r>
            <a:r>
              <a:rPr lang="pt-BR" sz="2400" dirty="0"/>
              <a:t> bytes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2</a:t>
            </a:r>
            <a:r>
              <a:rPr lang="pt-BR" sz="2400" baseline="30000" dirty="0"/>
              <a:t>50</a:t>
            </a:r>
            <a:r>
              <a:rPr lang="pt-BR" sz="2400" dirty="0"/>
              <a:t> bytes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2</a:t>
            </a:r>
            <a:r>
              <a:rPr lang="pt-BR" sz="2400" baseline="30000" dirty="0"/>
              <a:t>60</a:t>
            </a:r>
            <a:r>
              <a:rPr lang="pt-BR" sz="2400" dirty="0"/>
              <a:t> bytes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2</a:t>
            </a:r>
            <a:r>
              <a:rPr lang="pt-BR" sz="2400" baseline="30000" dirty="0"/>
              <a:t>70</a:t>
            </a:r>
            <a:r>
              <a:rPr lang="pt-BR" sz="2400" dirty="0"/>
              <a:t> bytes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304AD9-E5AC-46F6-911B-D58F1300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63198"/>
            <a:ext cx="6772582" cy="37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12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AEA2A697A2964B940E116CC56374BB" ma:contentTypeVersion="4" ma:contentTypeDescription="Crie um novo documento." ma:contentTypeScope="" ma:versionID="e6437aa62d96a0bdb5cbc145f69670bd">
  <xsd:schema xmlns:xsd="http://www.w3.org/2001/XMLSchema" xmlns:xs="http://www.w3.org/2001/XMLSchema" xmlns:p="http://schemas.microsoft.com/office/2006/metadata/properties" xmlns:ns2="8568c1af-e8da-48b8-901d-44475a81ecae" targetNamespace="http://schemas.microsoft.com/office/2006/metadata/properties" ma:root="true" ma:fieldsID="25bf47da8e0bec1f2a4368f62aa2f471" ns2:_="">
    <xsd:import namespace="8568c1af-e8da-48b8-901d-44475a81ec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c1af-e8da-48b8-901d-44475a81ec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E5D92E-9165-4F48-A813-C7E979778F51}"/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409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Wingdings 2</vt:lpstr>
      <vt:lpstr>Dividendo</vt:lpstr>
      <vt:lpstr>Aula 1 – lab. Big data em agricultura</vt:lpstr>
      <vt:lpstr>ementa</vt:lpstr>
      <vt:lpstr>Objetivos da disciplina</vt:lpstr>
      <vt:lpstr>Critérios para avaliação</vt:lpstr>
      <vt:lpstr>Ambiente para a disciplina</vt:lpstr>
      <vt:lpstr>Big data - conceito</vt:lpstr>
      <vt:lpstr>Apresentação do PowerPoint</vt:lpstr>
      <vt:lpstr>Big data  volume</vt:lpstr>
      <vt:lpstr>Unidades de medidas... Lembrando...</vt:lpstr>
      <vt:lpstr>Apresentação do PowerPoint</vt:lpstr>
      <vt:lpstr>Uso de big data na agriculturA Scielo (https://search.scielo.org/)</vt:lpstr>
      <vt:lpstr>Leitura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lab. Big data em agricultura</dc:title>
  <dc:creator>MAURICIO DUARTE</dc:creator>
  <cp:lastModifiedBy>MAURICIO DUARTE</cp:lastModifiedBy>
  <cp:revision>12</cp:revision>
  <dcterms:created xsi:type="dcterms:W3CDTF">2021-02-16T18:57:11Z</dcterms:created>
  <dcterms:modified xsi:type="dcterms:W3CDTF">2023-08-05T11:20:04Z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0x010100E3AEA2A697A2964B940E116CC56374BB</vt:lpwstr>
  </property>
</Properties>
</file>