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6" r:id="rId4"/>
  </p:sldMasterIdLst>
  <p:sldIdLst>
    <p:sldId id="277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1" r:id="rId13"/>
    <p:sldId id="292" r:id="rId14"/>
    <p:sldId id="296" r:id="rId15"/>
    <p:sldId id="295" r:id="rId16"/>
    <p:sldId id="26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707A"/>
    <a:srgbClr val="01AFAA"/>
    <a:srgbClr val="C05622"/>
    <a:srgbClr val="256D68"/>
    <a:srgbClr val="88CA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61"/>
    <p:restoredTop sz="94651"/>
  </p:normalViewPr>
  <p:slideViewPr>
    <p:cSldViewPr snapToGrid="0">
      <p:cViewPr varScale="1">
        <p:scale>
          <a:sx n="105" d="100"/>
          <a:sy n="105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244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851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62518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52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3477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5629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574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397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407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997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797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4/7/25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343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4/7/25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687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4/7/25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011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373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4/7/25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08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554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  <p:sldLayoutId id="2147483811" r:id="rId15"/>
    <p:sldLayoutId id="21474838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Relationship Id="rId9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AD17E8-276B-E8A8-73D5-FA55F2494E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A7D8965-D4C9-CD4F-841C-85EF27F85A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716" b="6716"/>
          <a:stretch/>
        </p:blipFill>
        <p:spPr>
          <a:xfrm>
            <a:off x="4269854" y="-8467"/>
            <a:ext cx="7922146" cy="6878659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67FA37-54AF-6C6D-C82B-2ADFC9A75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8867" y="1678666"/>
            <a:ext cx="4088190" cy="2369093"/>
          </a:xfrm>
        </p:spPr>
        <p:txBody>
          <a:bodyPr>
            <a:normAutofit/>
          </a:bodyPr>
          <a:lstStyle/>
          <a:p>
            <a:r>
              <a:rPr lang="en-NL" sz="3600" dirty="0"/>
              <a:t>Understanding Income Drivers in the US Population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FE909C-F6B7-102C-AA84-F196C8A43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335" y="4050831"/>
            <a:ext cx="4079721" cy="1096901"/>
          </a:xfrm>
        </p:spPr>
        <p:txBody>
          <a:bodyPr>
            <a:normAutofit/>
          </a:bodyPr>
          <a:lstStyle/>
          <a:p>
            <a:r>
              <a:rPr lang="en-NL" sz="1600" dirty="0"/>
              <a:t>Uncovering actionable insights</a:t>
            </a:r>
          </a:p>
          <a:p>
            <a:r>
              <a:rPr lang="en-NL" sz="1600" dirty="0"/>
              <a:t>07-04-2025</a:t>
            </a:r>
          </a:p>
          <a:p>
            <a:r>
              <a:rPr lang="en-NL" sz="1600" dirty="0"/>
              <a:t>Gabriele Coli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75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77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79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81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83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85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pic>
        <p:nvPicPr>
          <p:cNvPr id="5" name="Picture 4" descr="A logo with a bird in a circle&#10;&#10;AI-generated content may be incorrect.">
            <a:extLst>
              <a:ext uri="{FF2B5EF4-FFF2-40B4-BE49-F238E27FC236}">
                <a16:creationId xmlns:a16="http://schemas.microsoft.com/office/drawing/2014/main" id="{CF425F3E-159D-3589-78BE-69C03C09F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45208"/>
            <a:ext cx="1817159" cy="121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94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913959-E103-759A-3396-4BE7FFA1C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bird on a blue circle&#10;&#10;AI-generated content may be incorrect.">
            <a:extLst>
              <a:ext uri="{FF2B5EF4-FFF2-40B4-BE49-F238E27FC236}">
                <a16:creationId xmlns:a16="http://schemas.microsoft.com/office/drawing/2014/main" id="{21D0EE74-2CD6-AADC-6FF6-C3D78E509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7328" y="119210"/>
            <a:ext cx="595377" cy="59537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A878103-92B2-CEB5-CA46-1EFBDC08D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2" y="416898"/>
            <a:ext cx="8539820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Feature Importance: Key Drivers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CC19DD8-0DFD-1D28-D012-72912350B102}"/>
              </a:ext>
            </a:extLst>
          </p:cNvPr>
          <p:cNvSpPr/>
          <p:nvPr/>
        </p:nvSpPr>
        <p:spPr>
          <a:xfrm>
            <a:off x="409970" y="1822449"/>
            <a:ext cx="1111687" cy="1111687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NL"/>
          </a:p>
        </p:txBody>
      </p:sp>
      <p:sp>
        <p:nvSpPr>
          <p:cNvPr id="8" name="Rectangle 7" descr="Graduation cap with solid fill">
            <a:extLst>
              <a:ext uri="{FF2B5EF4-FFF2-40B4-BE49-F238E27FC236}">
                <a16:creationId xmlns:a16="http://schemas.microsoft.com/office/drawing/2014/main" id="{3C50F0AC-B8A3-0389-31B1-AD64351A1ADC}"/>
              </a:ext>
            </a:extLst>
          </p:cNvPr>
          <p:cNvSpPr/>
          <p:nvPr/>
        </p:nvSpPr>
        <p:spPr>
          <a:xfrm>
            <a:off x="643424" y="2055903"/>
            <a:ext cx="644778" cy="644778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5C35A7B-2B17-553B-F904-5949F5975048}"/>
              </a:ext>
            </a:extLst>
          </p:cNvPr>
          <p:cNvGrpSpPr/>
          <p:nvPr/>
        </p:nvGrpSpPr>
        <p:grpSpPr>
          <a:xfrm>
            <a:off x="1759876" y="1822449"/>
            <a:ext cx="2641264" cy="1111687"/>
            <a:chOff x="1449634" y="649630"/>
            <a:chExt cx="2620406" cy="111168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ED5775D-A1FC-8F81-0779-E763EDE33F4A}"/>
                </a:ext>
              </a:extLst>
            </p:cNvPr>
            <p:cNvSpPr/>
            <p:nvPr/>
          </p:nvSpPr>
          <p:spPr>
            <a:xfrm>
              <a:off x="1449634" y="649630"/>
              <a:ext cx="2620406" cy="111168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NL" sz="12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31703BE-7A7A-CAD6-A25C-BFD8D24ABCBD}"/>
                </a:ext>
              </a:extLst>
            </p:cNvPr>
            <p:cNvSpPr txBox="1"/>
            <p:nvPr/>
          </p:nvSpPr>
          <p:spPr>
            <a:xfrm>
              <a:off x="1449634" y="649630"/>
              <a:ext cx="2620406" cy="11116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The k</a:t>
              </a:r>
              <a:r>
                <a:rPr lang="en-GB" sz="1200" b="1" kern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ey </a:t>
              </a:r>
              <a:r>
                <a:rPr lang="en-GB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driver</a:t>
              </a:r>
              <a:r>
                <a:rPr lang="en-GB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for income level is </a:t>
              </a:r>
              <a:r>
                <a:rPr lang="en-GB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education</a:t>
              </a:r>
              <a:r>
                <a:rPr lang="en-GB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above all. The specific </a:t>
              </a:r>
              <a:r>
                <a:rPr lang="en-GB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occupation </a:t>
              </a:r>
              <a:r>
                <a:rPr lang="en-GB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of</a:t>
              </a:r>
              <a:r>
                <a:rPr lang="en-GB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GB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an individual, together with her </a:t>
              </a:r>
              <a:r>
                <a:rPr lang="en-GB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investment activities</a:t>
              </a:r>
              <a:r>
                <a:rPr lang="en-GB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and her </a:t>
              </a:r>
              <a:r>
                <a:rPr lang="en-GB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sex</a:t>
              </a:r>
              <a:r>
                <a:rPr lang="en-GB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also strongly contribute.</a:t>
              </a:r>
              <a:endPara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B703F11A-3863-055B-1006-107FA95DEAB6}"/>
              </a:ext>
            </a:extLst>
          </p:cNvPr>
          <p:cNvSpPr/>
          <p:nvPr/>
        </p:nvSpPr>
        <p:spPr>
          <a:xfrm>
            <a:off x="409969" y="4512731"/>
            <a:ext cx="1111687" cy="1111687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NL"/>
          </a:p>
        </p:txBody>
      </p:sp>
      <p:sp>
        <p:nvSpPr>
          <p:cNvPr id="13" name="Rectangle 12" descr="Earth globe: Americas with solid fill">
            <a:extLst>
              <a:ext uri="{FF2B5EF4-FFF2-40B4-BE49-F238E27FC236}">
                <a16:creationId xmlns:a16="http://schemas.microsoft.com/office/drawing/2014/main" id="{A3E448EB-E46C-4D43-F4B2-614282D09D6D}"/>
              </a:ext>
            </a:extLst>
          </p:cNvPr>
          <p:cNvSpPr/>
          <p:nvPr/>
        </p:nvSpPr>
        <p:spPr>
          <a:xfrm>
            <a:off x="643424" y="4746185"/>
            <a:ext cx="644778" cy="644778"/>
          </a:xfrm>
          <a:prstGeom prst="rect">
            <a:avLst/>
          </a:pr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9106F92-126F-5DCB-4F42-D478307CE7E4}"/>
              </a:ext>
            </a:extLst>
          </p:cNvPr>
          <p:cNvGrpSpPr/>
          <p:nvPr/>
        </p:nvGrpSpPr>
        <p:grpSpPr>
          <a:xfrm>
            <a:off x="1759876" y="4512731"/>
            <a:ext cx="2641264" cy="1111687"/>
            <a:chOff x="5876533" y="649630"/>
            <a:chExt cx="2620406" cy="111168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9CA29E-A7BA-0238-834A-05A134AD68DE}"/>
                </a:ext>
              </a:extLst>
            </p:cNvPr>
            <p:cNvSpPr/>
            <p:nvPr/>
          </p:nvSpPr>
          <p:spPr>
            <a:xfrm>
              <a:off x="5876533" y="649630"/>
              <a:ext cx="2620406" cy="111168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NL" sz="12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CB3C2DF-8521-3BC9-92F3-DF25D1C1364A}"/>
                </a:ext>
              </a:extLst>
            </p:cNvPr>
            <p:cNvSpPr txBox="1"/>
            <p:nvPr/>
          </p:nvSpPr>
          <p:spPr>
            <a:xfrm>
              <a:off x="5876533" y="649630"/>
              <a:ext cx="2620406" cy="11116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200" kern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Other less crucial drivers are the </a:t>
              </a:r>
              <a:r>
                <a:rPr lang="en-GB" sz="1200" b="1" kern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ethnicity</a:t>
              </a:r>
              <a:r>
                <a:rPr lang="en-GB" sz="1200" kern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of the individual, her potential </a:t>
              </a:r>
              <a:r>
                <a:rPr lang="en-GB" sz="1200" b="1" kern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Hispanic origins</a:t>
              </a:r>
              <a:r>
                <a:rPr lang="en-GB" sz="1200" kern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and the </a:t>
              </a:r>
              <a:r>
                <a:rPr lang="en-GB" sz="1200" b="1" kern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birth country of her parents</a:t>
              </a:r>
              <a:r>
                <a:rPr lang="en-GB" sz="1200" kern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24ED0DAA-6FCC-D040-15E3-62F1F35CEA02}"/>
              </a:ext>
            </a:extLst>
          </p:cNvPr>
          <p:cNvSpPr/>
          <p:nvPr/>
        </p:nvSpPr>
        <p:spPr>
          <a:xfrm>
            <a:off x="409969" y="3167590"/>
            <a:ext cx="1111687" cy="1111687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NL"/>
          </a:p>
        </p:txBody>
      </p:sp>
      <p:sp>
        <p:nvSpPr>
          <p:cNvPr id="18" name="Rectangle 17" descr="Cause And Effect with solid fill">
            <a:extLst>
              <a:ext uri="{FF2B5EF4-FFF2-40B4-BE49-F238E27FC236}">
                <a16:creationId xmlns:a16="http://schemas.microsoft.com/office/drawing/2014/main" id="{02B6F157-DD6F-2C90-6318-01FA5887C89D}"/>
              </a:ext>
            </a:extLst>
          </p:cNvPr>
          <p:cNvSpPr/>
          <p:nvPr/>
        </p:nvSpPr>
        <p:spPr>
          <a:xfrm>
            <a:off x="643423" y="3401044"/>
            <a:ext cx="644778" cy="644778"/>
          </a:xfrm>
          <a:prstGeom prst="rect">
            <a:avLst/>
          </a:pr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NL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59ACB48-5828-8507-888F-D1BA3D7CC65F}"/>
              </a:ext>
            </a:extLst>
          </p:cNvPr>
          <p:cNvGrpSpPr/>
          <p:nvPr/>
        </p:nvGrpSpPr>
        <p:grpSpPr>
          <a:xfrm>
            <a:off x="1759875" y="3167590"/>
            <a:ext cx="2641264" cy="1111687"/>
            <a:chOff x="1449634" y="2482821"/>
            <a:chExt cx="2620406" cy="111168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101BA79-F211-8CAC-1D8C-CBF9EECBBB67}"/>
                </a:ext>
              </a:extLst>
            </p:cNvPr>
            <p:cNvSpPr/>
            <p:nvPr/>
          </p:nvSpPr>
          <p:spPr>
            <a:xfrm>
              <a:off x="1449634" y="2482821"/>
              <a:ext cx="2620406" cy="111168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NL" sz="12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E21F99F-5D50-076D-CF53-ABE9918AA058}"/>
                </a:ext>
              </a:extLst>
            </p:cNvPr>
            <p:cNvSpPr txBox="1"/>
            <p:nvPr/>
          </p:nvSpPr>
          <p:spPr>
            <a:xfrm>
              <a:off x="1449634" y="2482821"/>
              <a:ext cx="2620406" cy="11116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200" kern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When it comes to characterising the profile of an individual with high income, </a:t>
              </a:r>
              <a:r>
                <a:rPr lang="en-GB" sz="1200" b="1" kern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age</a:t>
              </a:r>
              <a:r>
                <a:rPr lang="en-GB" sz="1200" kern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and </a:t>
              </a:r>
              <a:r>
                <a:rPr lang="en-GB" sz="1200" b="1" kern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tax filer status</a:t>
              </a:r>
              <a:r>
                <a:rPr lang="en-GB" sz="1200" kern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are also crucial predictors, but it’s importan</a:t>
              </a:r>
              <a:r>
                <a:rPr lang="en-GB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 to be mindful of the </a:t>
              </a:r>
              <a:r>
                <a:rPr lang="en-GB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causality relationships</a:t>
              </a:r>
              <a:r>
                <a:rPr lang="en-GB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here.</a:t>
              </a:r>
              <a:endPara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A22781AB-68D1-8CCD-BE30-2BC22602882A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4305411" y="2185938"/>
            <a:ext cx="5639033" cy="282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41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8D950D-6D6F-2071-58B2-74C837882D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bird on a blue circle&#10;&#10;AI-generated content may be incorrect.">
            <a:extLst>
              <a:ext uri="{FF2B5EF4-FFF2-40B4-BE49-F238E27FC236}">
                <a16:creationId xmlns:a16="http://schemas.microsoft.com/office/drawing/2014/main" id="{A239D52E-3AD0-8666-A321-BE4464860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7328" y="119210"/>
            <a:ext cx="595377" cy="59537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F137749-4B6C-AE46-8D8F-0B97A826D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2" y="416898"/>
            <a:ext cx="8539820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Feature Importance: From Modelling to Policy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C15C0B-4F27-F951-1484-51E7FB36594D}"/>
              </a:ext>
            </a:extLst>
          </p:cNvPr>
          <p:cNvSpPr/>
          <p:nvPr/>
        </p:nvSpPr>
        <p:spPr>
          <a:xfrm>
            <a:off x="409970" y="1822449"/>
            <a:ext cx="1111687" cy="1111687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NL"/>
          </a:p>
        </p:txBody>
      </p:sp>
      <p:sp>
        <p:nvSpPr>
          <p:cNvPr id="8" name="Rectangle 7" descr="Graduation cap with solid fill">
            <a:extLst>
              <a:ext uri="{FF2B5EF4-FFF2-40B4-BE49-F238E27FC236}">
                <a16:creationId xmlns:a16="http://schemas.microsoft.com/office/drawing/2014/main" id="{F36E28B8-6F79-BB74-C90C-F2E1624EAF35}"/>
              </a:ext>
            </a:extLst>
          </p:cNvPr>
          <p:cNvSpPr/>
          <p:nvPr/>
        </p:nvSpPr>
        <p:spPr>
          <a:xfrm>
            <a:off x="643424" y="2055903"/>
            <a:ext cx="644778" cy="644778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5A47392-6978-5C2A-70EC-A739D049AC47}"/>
              </a:ext>
            </a:extLst>
          </p:cNvPr>
          <p:cNvGrpSpPr/>
          <p:nvPr/>
        </p:nvGrpSpPr>
        <p:grpSpPr>
          <a:xfrm>
            <a:off x="1759876" y="1822449"/>
            <a:ext cx="2678013" cy="1111687"/>
            <a:chOff x="1449634" y="649630"/>
            <a:chExt cx="2620406" cy="111168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6829470-B797-F54C-0829-18F6B7F5C90F}"/>
                </a:ext>
              </a:extLst>
            </p:cNvPr>
            <p:cNvSpPr/>
            <p:nvPr/>
          </p:nvSpPr>
          <p:spPr>
            <a:xfrm>
              <a:off x="1449634" y="649630"/>
              <a:ext cx="2620406" cy="111168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NL" sz="12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B8ACF3-A611-AFDD-E043-BD32FD14E1E5}"/>
                </a:ext>
              </a:extLst>
            </p:cNvPr>
            <p:cNvSpPr txBox="1"/>
            <p:nvPr/>
          </p:nvSpPr>
          <p:spPr>
            <a:xfrm>
              <a:off x="1449634" y="649630"/>
              <a:ext cx="2620406" cy="11116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The k</a:t>
              </a:r>
              <a:r>
                <a:rPr lang="en-GB" sz="1200" b="1" kern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ey </a:t>
              </a:r>
              <a:r>
                <a:rPr lang="en-GB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driver</a:t>
              </a:r>
              <a:r>
                <a:rPr lang="en-GB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for income level is </a:t>
              </a:r>
              <a:r>
                <a:rPr lang="en-GB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education</a:t>
              </a:r>
              <a:r>
                <a:rPr lang="en-GB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above all. The specific </a:t>
              </a:r>
              <a:r>
                <a:rPr lang="en-GB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occupation </a:t>
              </a:r>
              <a:r>
                <a:rPr lang="en-GB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of</a:t>
              </a:r>
              <a:r>
                <a:rPr lang="en-GB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lang="en-GB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an individual, together with her </a:t>
              </a:r>
              <a:r>
                <a:rPr lang="en-GB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investment activities</a:t>
              </a:r>
              <a:r>
                <a:rPr lang="en-GB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and her </a:t>
              </a:r>
              <a:r>
                <a:rPr lang="en-GB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sex</a:t>
              </a:r>
              <a:r>
                <a:rPr lang="en-GB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also strongly contribute.</a:t>
              </a:r>
              <a:endPara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B050B72B-D2A6-13A3-C519-6FF7FC093C62}"/>
              </a:ext>
            </a:extLst>
          </p:cNvPr>
          <p:cNvSpPr/>
          <p:nvPr/>
        </p:nvSpPr>
        <p:spPr>
          <a:xfrm>
            <a:off x="409969" y="4512731"/>
            <a:ext cx="1111687" cy="1111687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NL"/>
          </a:p>
        </p:txBody>
      </p:sp>
      <p:sp>
        <p:nvSpPr>
          <p:cNvPr id="13" name="Rectangle 12" descr="Earth globe: Americas with solid fill">
            <a:extLst>
              <a:ext uri="{FF2B5EF4-FFF2-40B4-BE49-F238E27FC236}">
                <a16:creationId xmlns:a16="http://schemas.microsoft.com/office/drawing/2014/main" id="{6F0917DC-CEEE-8F22-207D-B095EEBA1679}"/>
              </a:ext>
            </a:extLst>
          </p:cNvPr>
          <p:cNvSpPr/>
          <p:nvPr/>
        </p:nvSpPr>
        <p:spPr>
          <a:xfrm>
            <a:off x="643424" y="4746185"/>
            <a:ext cx="644778" cy="644778"/>
          </a:xfrm>
          <a:prstGeom prst="rect">
            <a:avLst/>
          </a:pr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2B0694D-641D-E564-5F34-2EDB1CBBD63B}"/>
              </a:ext>
            </a:extLst>
          </p:cNvPr>
          <p:cNvGrpSpPr/>
          <p:nvPr/>
        </p:nvGrpSpPr>
        <p:grpSpPr>
          <a:xfrm>
            <a:off x="1759876" y="4512731"/>
            <a:ext cx="2678013" cy="1111687"/>
            <a:chOff x="5876533" y="649630"/>
            <a:chExt cx="2620406" cy="111168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0418A13-F7D3-359F-8308-54B785692DDB}"/>
                </a:ext>
              </a:extLst>
            </p:cNvPr>
            <p:cNvSpPr/>
            <p:nvPr/>
          </p:nvSpPr>
          <p:spPr>
            <a:xfrm>
              <a:off x="5876533" y="649630"/>
              <a:ext cx="2620406" cy="111168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NL" sz="120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8D5D9FD-D4A3-62B3-9D05-7C94C1C15B0F}"/>
                </a:ext>
              </a:extLst>
            </p:cNvPr>
            <p:cNvSpPr txBox="1"/>
            <p:nvPr/>
          </p:nvSpPr>
          <p:spPr>
            <a:xfrm>
              <a:off x="5876533" y="649630"/>
              <a:ext cx="2620406" cy="11116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200" kern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Other less crucial drivers are the </a:t>
              </a:r>
              <a:r>
                <a:rPr lang="en-GB" sz="1200" b="1" kern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ethnicity</a:t>
              </a:r>
              <a:r>
                <a:rPr lang="en-GB" sz="1200" kern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of the individual, her potential </a:t>
              </a:r>
              <a:r>
                <a:rPr lang="en-GB" sz="1200" b="1" kern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Hispanic origins</a:t>
              </a:r>
              <a:r>
                <a:rPr lang="en-GB" sz="1200" kern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and the </a:t>
              </a:r>
              <a:r>
                <a:rPr lang="en-GB" sz="1200" b="1" kern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birth country of her parents</a:t>
              </a:r>
              <a:r>
                <a:rPr lang="en-GB" sz="1200" kern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44E11C39-7960-C6CA-E945-99CD320E81EB}"/>
              </a:ext>
            </a:extLst>
          </p:cNvPr>
          <p:cNvSpPr/>
          <p:nvPr/>
        </p:nvSpPr>
        <p:spPr>
          <a:xfrm>
            <a:off x="409969" y="3167590"/>
            <a:ext cx="1111687" cy="1111687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NL"/>
          </a:p>
        </p:txBody>
      </p:sp>
      <p:sp>
        <p:nvSpPr>
          <p:cNvPr id="18" name="Rectangle 17" descr="Cause And Effect with solid fill">
            <a:extLst>
              <a:ext uri="{FF2B5EF4-FFF2-40B4-BE49-F238E27FC236}">
                <a16:creationId xmlns:a16="http://schemas.microsoft.com/office/drawing/2014/main" id="{FDFE4259-A89D-4D3A-99E5-DCA842C1720F}"/>
              </a:ext>
            </a:extLst>
          </p:cNvPr>
          <p:cNvSpPr/>
          <p:nvPr/>
        </p:nvSpPr>
        <p:spPr>
          <a:xfrm>
            <a:off x="643423" y="3401044"/>
            <a:ext cx="644778" cy="644778"/>
          </a:xfrm>
          <a:prstGeom prst="rect">
            <a:avLst/>
          </a:pr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NL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FA01729-60A5-8939-BB8B-58D9A33BADD3}"/>
              </a:ext>
            </a:extLst>
          </p:cNvPr>
          <p:cNvGrpSpPr/>
          <p:nvPr/>
        </p:nvGrpSpPr>
        <p:grpSpPr>
          <a:xfrm>
            <a:off x="1759875" y="3167590"/>
            <a:ext cx="2678013" cy="1111687"/>
            <a:chOff x="1449634" y="2482821"/>
            <a:chExt cx="2620406" cy="111168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C0B95C6-9645-5E0E-D3AF-7DFC3A60B017}"/>
                </a:ext>
              </a:extLst>
            </p:cNvPr>
            <p:cNvSpPr/>
            <p:nvPr/>
          </p:nvSpPr>
          <p:spPr>
            <a:xfrm>
              <a:off x="1449634" y="2482821"/>
              <a:ext cx="2620406" cy="111168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NL" sz="12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2DB6CAF-37B4-6118-1501-9A69EC7EBCFE}"/>
                </a:ext>
              </a:extLst>
            </p:cNvPr>
            <p:cNvSpPr txBox="1"/>
            <p:nvPr/>
          </p:nvSpPr>
          <p:spPr>
            <a:xfrm>
              <a:off x="1449634" y="2482821"/>
              <a:ext cx="2620406" cy="11116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200" kern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When it comes to characterising the profile of an individual with high income, </a:t>
              </a:r>
              <a:r>
                <a:rPr lang="en-GB" sz="1200" b="1" kern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age</a:t>
              </a:r>
              <a:r>
                <a:rPr lang="en-GB" sz="1200" kern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and </a:t>
              </a:r>
              <a:r>
                <a:rPr lang="en-GB" sz="1200" b="1" kern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tax filer status</a:t>
              </a:r>
              <a:r>
                <a:rPr lang="en-GB" sz="1200" kern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are also crucial predictors, but it’s importan</a:t>
              </a:r>
              <a:r>
                <a:rPr lang="en-GB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 to be mindful of the </a:t>
              </a:r>
              <a:r>
                <a:rPr lang="en-GB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causality relationships</a:t>
              </a:r>
              <a:r>
                <a:rPr lang="en-GB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here.</a:t>
              </a:r>
              <a:endParaRPr lang="en-US" sz="1200" kern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" name="Left Brace 1">
            <a:extLst>
              <a:ext uri="{FF2B5EF4-FFF2-40B4-BE49-F238E27FC236}">
                <a16:creationId xmlns:a16="http://schemas.microsoft.com/office/drawing/2014/main" id="{09FDE9A0-67BD-B701-590F-ECD3DF32712C}"/>
              </a:ext>
            </a:extLst>
          </p:cNvPr>
          <p:cNvSpPr/>
          <p:nvPr/>
        </p:nvSpPr>
        <p:spPr>
          <a:xfrm>
            <a:off x="5145023" y="1822448"/>
            <a:ext cx="759993" cy="380196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213334CC-9089-6090-B101-420A3ED30F70}"/>
              </a:ext>
            </a:extLst>
          </p:cNvPr>
          <p:cNvCxnSpPr>
            <a:cxnSpLocks/>
            <a:stCxn id="11" idx="3"/>
            <a:endCxn id="2" idx="1"/>
          </p:cNvCxnSpPr>
          <p:nvPr/>
        </p:nvCxnSpPr>
        <p:spPr>
          <a:xfrm>
            <a:off x="4437889" y="2378293"/>
            <a:ext cx="707134" cy="1345140"/>
          </a:xfrm>
          <a:prstGeom prst="curvedConnector3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7E511655-849D-FACF-F8C5-D0C2B0FFA44D}"/>
              </a:ext>
            </a:extLst>
          </p:cNvPr>
          <p:cNvCxnSpPr>
            <a:cxnSpLocks/>
            <a:stCxn id="21" idx="3"/>
            <a:endCxn id="2" idx="1"/>
          </p:cNvCxnSpPr>
          <p:nvPr/>
        </p:nvCxnSpPr>
        <p:spPr>
          <a:xfrm flipV="1">
            <a:off x="4437888" y="3723433"/>
            <a:ext cx="707135" cy="1"/>
          </a:xfrm>
          <a:prstGeom prst="curved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95E993E9-26DB-3C51-1F63-64973998733D}"/>
              </a:ext>
            </a:extLst>
          </p:cNvPr>
          <p:cNvCxnSpPr>
            <a:cxnSpLocks/>
            <a:stCxn id="16" idx="3"/>
            <a:endCxn id="2" idx="1"/>
          </p:cNvCxnSpPr>
          <p:nvPr/>
        </p:nvCxnSpPr>
        <p:spPr>
          <a:xfrm flipV="1">
            <a:off x="4437889" y="3723433"/>
            <a:ext cx="707134" cy="1345142"/>
          </a:xfrm>
          <a:prstGeom prst="curved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800D1B9-BC8A-D382-9A02-419E24D3E44E}"/>
              </a:ext>
            </a:extLst>
          </p:cNvPr>
          <p:cNvSpPr txBox="1"/>
          <p:nvPr/>
        </p:nvSpPr>
        <p:spPr>
          <a:xfrm>
            <a:off x="5218866" y="1794072"/>
            <a:ext cx="418116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lphaLcPeriod"/>
            </a:pPr>
            <a:endParaRPr lang="en-GB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42950" lvl="1" indent="-285750">
              <a:buFont typeface="+mj-lt"/>
              <a:buAutoNum type="alphaLcPeriod"/>
            </a:pPr>
            <a:r>
              <a:rPr lang="en-GB" sz="12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Education accessibility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could radically improve economic outcomes for certain subpopulations.</a:t>
            </a:r>
          </a:p>
          <a:p>
            <a:pPr marL="742950" lvl="1" indent="-285750">
              <a:buFont typeface="+mj-lt"/>
              <a:buAutoNum type="alphaLcPeriod"/>
            </a:pP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Increase funding or access to </a:t>
            </a:r>
            <a:r>
              <a:rPr lang="en-GB" sz="12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adult education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degree-completion programs, especially in underprivileged areas.</a:t>
            </a:r>
          </a:p>
          <a:p>
            <a:pPr marL="742950" lvl="1" indent="-285750">
              <a:buFont typeface="+mj-lt"/>
              <a:buAutoNum type="alphaLcPeriod"/>
            </a:pP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Invest in </a:t>
            </a:r>
            <a:r>
              <a:rPr lang="en-GB" sz="12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mid-career upskilling programs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to maintain productivity and income levels as the population ages.</a:t>
            </a:r>
          </a:p>
          <a:p>
            <a:pPr marL="742950" lvl="1" indent="-285750">
              <a:buFont typeface="+mj-lt"/>
              <a:buAutoNum type="alphaLcPeriod"/>
            </a:pP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Design </a:t>
            </a:r>
            <a:r>
              <a:rPr lang="en-GB" sz="12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financial literacy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 investment education programs, especially for underserved communities.</a:t>
            </a:r>
          </a:p>
          <a:p>
            <a:pPr marL="742950" lvl="1" indent="-285750">
              <a:buFont typeface="+mj-lt"/>
              <a:buAutoNum type="alphaLcPeriod"/>
            </a:pPr>
            <a:r>
              <a:rPr lang="en-GB" sz="12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Align workforce development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initiatives with high-paying industries.</a:t>
            </a:r>
          </a:p>
          <a:p>
            <a:pPr marL="742950" lvl="1" indent="-285750">
              <a:buFont typeface="+mj-lt"/>
              <a:buAutoNum type="alphaLcPeriod"/>
            </a:pP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Promote </a:t>
            </a:r>
            <a:r>
              <a:rPr lang="en-GB" sz="12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inclusive hiring and pay transparency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initiatives.</a:t>
            </a:r>
          </a:p>
          <a:p>
            <a:pPr marL="742950" lvl="1" indent="-285750">
              <a:buFont typeface="+mj-lt"/>
              <a:buAutoNum type="alphaLcPeriod"/>
            </a:pP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Promote </a:t>
            </a:r>
            <a:r>
              <a:rPr lang="en-GB" sz="12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initiatives to reduce the gender income gap</a:t>
            </a:r>
            <a:r>
              <a:rPr lang="en-GB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such as improving access to affordable childcare.</a:t>
            </a:r>
          </a:p>
        </p:txBody>
      </p:sp>
    </p:spTree>
    <p:extLst>
      <p:ext uri="{BB962C8B-B14F-4D97-AF65-F5344CB8AC3E}">
        <p14:creationId xmlns:p14="http://schemas.microsoft.com/office/powerpoint/2010/main" val="1710518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734C81-0748-2F01-68E3-1B19ABF94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bird on a blue circle&#10;&#10;AI-generated content may be incorrect.">
            <a:extLst>
              <a:ext uri="{FF2B5EF4-FFF2-40B4-BE49-F238E27FC236}">
                <a16:creationId xmlns:a16="http://schemas.microsoft.com/office/drawing/2014/main" id="{05BBC0F0-0CF8-1430-40CA-43E3C5838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7328" y="119210"/>
            <a:ext cx="595377" cy="59537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859E1EE-0C2D-612C-EF7A-7597477F8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2" y="416898"/>
            <a:ext cx="8539820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Limitations &amp; Future 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A8EAD9-F911-3E37-4241-0742CBFA3CA0}"/>
              </a:ext>
            </a:extLst>
          </p:cNvPr>
          <p:cNvSpPr txBox="1"/>
          <p:nvPr/>
        </p:nvSpPr>
        <p:spPr>
          <a:xfrm>
            <a:off x="677332" y="1382512"/>
            <a:ext cx="853982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Limitations: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 residency geographical data: it would unlock tailored interventions in specific areas/states.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 information on family social class: it would enable a deeper understanding of social lift and its effectiveness.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Limited temporal data: not possible to assess temporal trends and policy outcomes.</a:t>
            </a:r>
          </a:p>
          <a:p>
            <a:pPr marL="742950" lvl="1" indent="-285750">
              <a:buFont typeface="Wingdings" pitchFamily="2" charset="2"/>
              <a:buChar char="q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Future Work: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Deep-dive in specific population segments and their correlation with income level.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Rigorous feature selection mechanism to enhance model predictions and explainability.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Automated HTML report generation from pipeline.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Pipeline robustness enhancement.</a:t>
            </a:r>
          </a:p>
          <a:p>
            <a:pPr marL="742950" lvl="1" indent="-285750">
              <a:buFont typeface="Wingdings" pitchFamily="2" charset="2"/>
              <a:buChar char="q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Causality study.</a:t>
            </a:r>
          </a:p>
        </p:txBody>
      </p:sp>
    </p:spTree>
    <p:extLst>
      <p:ext uri="{BB962C8B-B14F-4D97-AF65-F5344CB8AC3E}">
        <p14:creationId xmlns:p14="http://schemas.microsoft.com/office/powerpoint/2010/main" val="3100155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A5AFB369-4673-4727-A7CD-D86AFE0AE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81" name="Freeform 14">
              <a:extLst>
                <a:ext uri="{FF2B5EF4-FFF2-40B4-BE49-F238E27FC236}">
                  <a16:creationId xmlns:a16="http://schemas.microsoft.com/office/drawing/2014/main" id="{50709826-4D6B-4A97-8DB3-5DA166626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7263F58-6EE6-45B3-9BF2-C0BD5D30A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197CE03-EB81-4718-BEA1-C2D488961E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23">
              <a:extLst>
                <a:ext uri="{FF2B5EF4-FFF2-40B4-BE49-F238E27FC236}">
                  <a16:creationId xmlns:a16="http://schemas.microsoft.com/office/drawing/2014/main" id="{A3451629-72D6-4E33-A99A-40FAF7445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83" name="Rectangle 25">
              <a:extLst>
                <a:ext uri="{FF2B5EF4-FFF2-40B4-BE49-F238E27FC236}">
                  <a16:creationId xmlns:a16="http://schemas.microsoft.com/office/drawing/2014/main" id="{E04F0FD4-BCD5-4435-A6B5-A2E69303B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84" name="Isosceles Triangle 51">
              <a:extLst>
                <a:ext uri="{FF2B5EF4-FFF2-40B4-BE49-F238E27FC236}">
                  <a16:creationId xmlns:a16="http://schemas.microsoft.com/office/drawing/2014/main" id="{DE110F09-1C81-4E73-B5E9-D857CD879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85" name="Rectangle 27">
              <a:extLst>
                <a:ext uri="{FF2B5EF4-FFF2-40B4-BE49-F238E27FC236}">
                  <a16:creationId xmlns:a16="http://schemas.microsoft.com/office/drawing/2014/main" id="{273A9C01-06BD-4E8E-8BBF-2E2A9ECF4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86" name="Rectangle 28">
              <a:extLst>
                <a:ext uri="{FF2B5EF4-FFF2-40B4-BE49-F238E27FC236}">
                  <a16:creationId xmlns:a16="http://schemas.microsoft.com/office/drawing/2014/main" id="{B206C9B2-27BE-4B6F-A4D0-485FBBEB5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87" name="Rectangle 29">
              <a:extLst>
                <a:ext uri="{FF2B5EF4-FFF2-40B4-BE49-F238E27FC236}">
                  <a16:creationId xmlns:a16="http://schemas.microsoft.com/office/drawing/2014/main" id="{2E7D673E-0C5C-4F2B-B46E-3E9286B9E8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88" name="Isosceles Triangle 55">
              <a:extLst>
                <a:ext uri="{FF2B5EF4-FFF2-40B4-BE49-F238E27FC236}">
                  <a16:creationId xmlns:a16="http://schemas.microsoft.com/office/drawing/2014/main" id="{F0F78B34-9B26-4CA9-B8F0-B9638730F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L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75C3E04-63A1-B310-6665-3021304EE0B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prstClr val="white"/>
            </a:duotone>
          </a:blip>
          <a:srcRect l="4626" t="7620" r="2" b="143"/>
          <a:stretch/>
        </p:blipFill>
        <p:spPr>
          <a:xfrm>
            <a:off x="5097780" y="-1"/>
            <a:ext cx="7091044" cy="6858001"/>
          </a:xfrm>
          <a:custGeom>
            <a:avLst/>
            <a:gdLst/>
            <a:ahLst/>
            <a:cxnLst/>
            <a:rect l="l" t="t" r="r" b="b"/>
            <a:pathLst>
              <a:path w="7091044" h="6858001">
                <a:moveTo>
                  <a:pt x="405750" y="0"/>
                </a:moveTo>
                <a:lnTo>
                  <a:pt x="7091044" y="0"/>
                </a:lnTo>
                <a:lnTo>
                  <a:pt x="7091044" y="6858001"/>
                </a:lnTo>
                <a:lnTo>
                  <a:pt x="53572" y="6858001"/>
                </a:lnTo>
                <a:lnTo>
                  <a:pt x="1828991" y="4521201"/>
                </a:lnTo>
                <a:close/>
                <a:moveTo>
                  <a:pt x="0" y="0"/>
                </a:moveTo>
                <a:lnTo>
                  <a:pt x="405750" y="0"/>
                </a:lnTo>
                <a:lnTo>
                  <a:pt x="0" y="434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F4FBBA-2314-FBA3-ECFD-881C28534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866" y="1678666"/>
            <a:ext cx="5123515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Questions?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7A85E05-9D34-4977-8352-DB3956997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CDED616-E554-4DB6-9F28-08F38A64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Rectangle 23">
            <a:extLst>
              <a:ext uri="{FF2B5EF4-FFF2-40B4-BE49-F238E27FC236}">
                <a16:creationId xmlns:a16="http://schemas.microsoft.com/office/drawing/2014/main" id="{8CDA3497-1EDA-4EB3-9C27-4D9835D30A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92" name="Rectangle 25">
            <a:extLst>
              <a:ext uri="{FF2B5EF4-FFF2-40B4-BE49-F238E27FC236}">
                <a16:creationId xmlns:a16="http://schemas.microsoft.com/office/drawing/2014/main" id="{41F9764E-9AA0-49A3-9EA2-885EE9914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93" name="Isosceles Triangle 24">
            <a:extLst>
              <a:ext uri="{FF2B5EF4-FFF2-40B4-BE49-F238E27FC236}">
                <a16:creationId xmlns:a16="http://schemas.microsoft.com/office/drawing/2014/main" id="{FA3A4F4A-4DC4-43F2-AC2D-06211A812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94" name="Rectangle 27">
            <a:extLst>
              <a:ext uri="{FF2B5EF4-FFF2-40B4-BE49-F238E27FC236}">
                <a16:creationId xmlns:a16="http://schemas.microsoft.com/office/drawing/2014/main" id="{84CFB374-B343-457A-B567-B4D784B1F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95" name="Rectangle 28">
            <a:extLst>
              <a:ext uri="{FF2B5EF4-FFF2-40B4-BE49-F238E27FC236}">
                <a16:creationId xmlns:a16="http://schemas.microsoft.com/office/drawing/2014/main" id="{0597FEEE-1E11-4396-BB69-B43FA92F9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96" name="Rectangle 29">
            <a:extLst>
              <a:ext uri="{FF2B5EF4-FFF2-40B4-BE49-F238E27FC236}">
                <a16:creationId xmlns:a16="http://schemas.microsoft.com/office/drawing/2014/main" id="{A2DB2F81-3E68-4044-B7C2-03DEEC50D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sp>
        <p:nvSpPr>
          <p:cNvPr id="97" name="Isosceles Triangle 29">
            <a:extLst>
              <a:ext uri="{FF2B5EF4-FFF2-40B4-BE49-F238E27FC236}">
                <a16:creationId xmlns:a16="http://schemas.microsoft.com/office/drawing/2014/main" id="{DC2F7294-2397-4C96-AB1E-E66CDEA3B5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9389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bird on a blue circle&#10;&#10;AI-generated content may be incorrect.">
            <a:extLst>
              <a:ext uri="{FF2B5EF4-FFF2-40B4-BE49-F238E27FC236}">
                <a16:creationId xmlns:a16="http://schemas.microsoft.com/office/drawing/2014/main" id="{9B7A347A-56A9-32AE-62DD-8A3A9A6D9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7328" y="119210"/>
            <a:ext cx="595377" cy="59537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ED21688-3A37-7D1C-6782-63EAFEC50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2" y="416898"/>
            <a:ext cx="8539820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Task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80392A-036C-40CC-CFDD-09CBE6A1CF58}"/>
              </a:ext>
            </a:extLst>
          </p:cNvPr>
          <p:cNvSpPr txBox="1"/>
          <p:nvPr/>
        </p:nvSpPr>
        <p:spPr>
          <a:xfrm>
            <a:off x="677332" y="1414532"/>
            <a:ext cx="85398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Every ten years, the census is conducted to collect and organize information regarding the US population with the intention of effectively allocating billions of dollars of funding to various endeavours.</a:t>
            </a:r>
          </a:p>
          <a:p>
            <a:pPr marL="0" indent="0">
              <a:buNone/>
            </a:pPr>
            <a:endParaRPr lang="en-GB" dirty="0">
              <a:solidFill>
                <a:srgbClr val="172B4D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Additionally, the collection of census information helps to examine the demographic characteristics of subpopulations across the country.</a:t>
            </a:r>
            <a:endParaRPr lang="en-N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DBDC58-DCAB-D744-3752-06B89792EB69}"/>
              </a:ext>
            </a:extLst>
          </p:cNvPr>
          <p:cNvSpPr txBox="1"/>
          <p:nvPr/>
        </p:nvSpPr>
        <p:spPr>
          <a:xfrm>
            <a:off x="1506388" y="3764001"/>
            <a:ext cx="77107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Help policymakers identify groups that are more or less likely to earn &gt;$50K, to guide economic support strategies.</a:t>
            </a:r>
            <a:endParaRPr lang="en-NL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5" name="Graphic 14" descr="Target with solid fill">
            <a:extLst>
              <a:ext uri="{FF2B5EF4-FFF2-40B4-BE49-F238E27FC236}">
                <a16:creationId xmlns:a16="http://schemas.microsoft.com/office/drawing/2014/main" id="{72F7C5C3-236C-C97D-310F-D37800E6B3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7332" y="3672840"/>
            <a:ext cx="829056" cy="82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122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749DF0-9A67-F83B-490F-E0D9EF9F1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bird on a blue circle&#10;&#10;AI-generated content may be incorrect.">
            <a:extLst>
              <a:ext uri="{FF2B5EF4-FFF2-40B4-BE49-F238E27FC236}">
                <a16:creationId xmlns:a16="http://schemas.microsoft.com/office/drawing/2014/main" id="{5BF6DB7E-74B4-7C92-EC66-F55192122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7328" y="119210"/>
            <a:ext cx="595377" cy="59537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349C8B2-1921-47B1-237C-FBE613732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2" y="416898"/>
            <a:ext cx="8539820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Dataset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17A8913-C933-1B57-3B15-06B134E0AE6A}"/>
              </a:ext>
            </a:extLst>
          </p:cNvPr>
          <p:cNvSpPr/>
          <p:nvPr/>
        </p:nvSpPr>
        <p:spPr>
          <a:xfrm>
            <a:off x="409970" y="1822449"/>
            <a:ext cx="1111687" cy="1111687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NL"/>
          </a:p>
        </p:txBody>
      </p:sp>
      <p:sp>
        <p:nvSpPr>
          <p:cNvPr id="10" name="Rectangle 9" descr="Mathematics">
            <a:extLst>
              <a:ext uri="{FF2B5EF4-FFF2-40B4-BE49-F238E27FC236}">
                <a16:creationId xmlns:a16="http://schemas.microsoft.com/office/drawing/2014/main" id="{10AC2CBF-7E2D-D6F3-11D3-CABA1E80DF2B}"/>
              </a:ext>
            </a:extLst>
          </p:cNvPr>
          <p:cNvSpPr/>
          <p:nvPr/>
        </p:nvSpPr>
        <p:spPr>
          <a:xfrm>
            <a:off x="643424" y="2055903"/>
            <a:ext cx="644778" cy="644778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1E8276F-EE5C-C3E9-E6B3-9EEB76E8047D}"/>
              </a:ext>
            </a:extLst>
          </p:cNvPr>
          <p:cNvGrpSpPr/>
          <p:nvPr/>
        </p:nvGrpSpPr>
        <p:grpSpPr>
          <a:xfrm>
            <a:off x="1759876" y="1822449"/>
            <a:ext cx="2620406" cy="1111687"/>
            <a:chOff x="1449634" y="649630"/>
            <a:chExt cx="2620406" cy="111168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00D4E68-9A6C-41BE-A861-4AB3A09E6EDB}"/>
                </a:ext>
              </a:extLst>
            </p:cNvPr>
            <p:cNvSpPr/>
            <p:nvPr/>
          </p:nvSpPr>
          <p:spPr>
            <a:xfrm>
              <a:off x="1449634" y="649630"/>
              <a:ext cx="2620406" cy="111168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C0EB87C-8A0B-1059-163E-7089908772D4}"/>
                </a:ext>
              </a:extLst>
            </p:cNvPr>
            <p:cNvSpPr txBox="1"/>
            <p:nvPr/>
          </p:nvSpPr>
          <p:spPr>
            <a:xfrm>
              <a:off x="1449634" y="649630"/>
              <a:ext cx="2620406" cy="11116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~300k anonymised individuals from US census, already split between training and test sets.</a:t>
              </a:r>
              <a:endParaRPr lang="en-US" sz="1400" kern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E83E6229-6EDA-F480-12DE-F1F7F9460CDC}"/>
              </a:ext>
            </a:extLst>
          </p:cNvPr>
          <p:cNvSpPr/>
          <p:nvPr/>
        </p:nvSpPr>
        <p:spPr>
          <a:xfrm>
            <a:off x="409969" y="4512731"/>
            <a:ext cx="1111687" cy="1111687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NL"/>
          </a:p>
        </p:txBody>
      </p:sp>
      <p:sp>
        <p:nvSpPr>
          <p:cNvPr id="13" name="Rectangle 12" descr="Weights Uneven with solid fill">
            <a:extLst>
              <a:ext uri="{FF2B5EF4-FFF2-40B4-BE49-F238E27FC236}">
                <a16:creationId xmlns:a16="http://schemas.microsoft.com/office/drawing/2014/main" id="{0438D318-9151-95D6-F69F-6E0A8903BDBB}"/>
              </a:ext>
            </a:extLst>
          </p:cNvPr>
          <p:cNvSpPr/>
          <p:nvPr/>
        </p:nvSpPr>
        <p:spPr>
          <a:xfrm>
            <a:off x="643424" y="4746185"/>
            <a:ext cx="644778" cy="644778"/>
          </a:xfrm>
          <a:prstGeom prst="rect">
            <a:avLst/>
          </a:pr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NL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E9F392A-EF75-452A-2B95-9C8B438C3D19}"/>
              </a:ext>
            </a:extLst>
          </p:cNvPr>
          <p:cNvGrpSpPr/>
          <p:nvPr/>
        </p:nvGrpSpPr>
        <p:grpSpPr>
          <a:xfrm>
            <a:off x="1759876" y="4512731"/>
            <a:ext cx="2620406" cy="1111687"/>
            <a:chOff x="5876533" y="649630"/>
            <a:chExt cx="2620406" cy="111168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65627B9-54EA-D43E-4B54-5CF623D64370}"/>
                </a:ext>
              </a:extLst>
            </p:cNvPr>
            <p:cNvSpPr/>
            <p:nvPr/>
          </p:nvSpPr>
          <p:spPr>
            <a:xfrm>
              <a:off x="5876533" y="649630"/>
              <a:ext cx="2620406" cy="111168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22540F7-70EF-BEE4-7F96-5898238709EB}"/>
                </a:ext>
              </a:extLst>
            </p:cNvPr>
            <p:cNvSpPr txBox="1"/>
            <p:nvPr/>
          </p:nvSpPr>
          <p:spPr>
            <a:xfrm>
              <a:off x="5876533" y="649630"/>
              <a:ext cx="2620406" cy="11116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Collected with stratified sampling: each record has an associated weight.</a:t>
              </a:r>
              <a:endParaRPr lang="en-US" sz="1400" kern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FD65B902-BB93-B639-3999-281C0DF089CE}"/>
              </a:ext>
            </a:extLst>
          </p:cNvPr>
          <p:cNvSpPr/>
          <p:nvPr/>
        </p:nvSpPr>
        <p:spPr>
          <a:xfrm>
            <a:off x="409969" y="3167590"/>
            <a:ext cx="1111687" cy="1111687"/>
          </a:xfrm>
          <a:prstGeom prst="ellipse">
            <a:avLst/>
          </a:prstGeom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NL"/>
          </a:p>
        </p:txBody>
      </p:sp>
      <p:sp>
        <p:nvSpPr>
          <p:cNvPr id="16" name="Rectangle 15" descr="Clipboard with solid fill">
            <a:extLst>
              <a:ext uri="{FF2B5EF4-FFF2-40B4-BE49-F238E27FC236}">
                <a16:creationId xmlns:a16="http://schemas.microsoft.com/office/drawing/2014/main" id="{FFDDB7B5-4269-61A7-A918-9E9460F73E2F}"/>
              </a:ext>
            </a:extLst>
          </p:cNvPr>
          <p:cNvSpPr/>
          <p:nvPr/>
        </p:nvSpPr>
        <p:spPr>
          <a:xfrm>
            <a:off x="643423" y="3401044"/>
            <a:ext cx="644778" cy="644778"/>
          </a:xfrm>
          <a:prstGeom prst="rect">
            <a:avLst/>
          </a:pr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NL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77B38ED-BC26-071F-3E9F-C772D856618C}"/>
              </a:ext>
            </a:extLst>
          </p:cNvPr>
          <p:cNvGrpSpPr/>
          <p:nvPr/>
        </p:nvGrpSpPr>
        <p:grpSpPr>
          <a:xfrm>
            <a:off x="1759875" y="3167590"/>
            <a:ext cx="2620406" cy="1111687"/>
            <a:chOff x="1449634" y="2482821"/>
            <a:chExt cx="2620406" cy="111168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AEA627B-955A-B486-A7BF-2649D102DD79}"/>
                </a:ext>
              </a:extLst>
            </p:cNvPr>
            <p:cNvSpPr/>
            <p:nvPr/>
          </p:nvSpPr>
          <p:spPr>
            <a:xfrm>
              <a:off x="1449634" y="2482821"/>
              <a:ext cx="2620406" cy="111168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NL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D13F2F0-10B7-F21E-D7A9-8922083A841C}"/>
                </a:ext>
              </a:extLst>
            </p:cNvPr>
            <p:cNvSpPr txBox="1"/>
            <p:nvPr/>
          </p:nvSpPr>
          <p:spPr>
            <a:xfrm>
              <a:off x="1449634" y="2482821"/>
              <a:ext cx="2620406" cy="11116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Features around age, education, occupation, citizenship, migration condition, sex, ethnicity, and more.</a:t>
              </a:r>
              <a:endParaRPr lang="en-US" sz="1400" kern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F14E0DCF-3F31-96F4-8383-0BB59346F8C0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4591242" y="2068417"/>
            <a:ext cx="5031283" cy="332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060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2A2197-DDCF-C664-EBE9-89B6C36DE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bird on a blue circle&#10;&#10;AI-generated content may be incorrect.">
            <a:extLst>
              <a:ext uri="{FF2B5EF4-FFF2-40B4-BE49-F238E27FC236}">
                <a16:creationId xmlns:a16="http://schemas.microsoft.com/office/drawing/2014/main" id="{C90F237F-824B-9D51-CF01-34B32B97C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7328" y="119210"/>
            <a:ext cx="595377" cy="59537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B1B9F82-A2C0-1B51-D39B-154B2A6C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2" y="416898"/>
            <a:ext cx="8539820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Methodology Overview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FC4E2B4-2CE5-8BDB-C936-EFF112BB39DA}"/>
              </a:ext>
            </a:extLst>
          </p:cNvPr>
          <p:cNvSpPr/>
          <p:nvPr/>
        </p:nvSpPr>
        <p:spPr>
          <a:xfrm>
            <a:off x="677332" y="1737698"/>
            <a:ext cx="2151212" cy="1127422"/>
          </a:xfrm>
          <a:prstGeom prst="roundRect">
            <a:avLst/>
          </a:prstGeom>
          <a:solidFill>
            <a:srgbClr val="67707A">
              <a:alpha val="10000"/>
            </a:srgbClr>
          </a:solidFill>
          <a:ln>
            <a:solidFill>
              <a:srgbClr val="67707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Data Validation</a:t>
            </a:r>
          </a:p>
          <a:p>
            <a:pPr algn="ctr"/>
            <a:r>
              <a:rPr lang="en-NL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(duplicates, data leakage, target mapping)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9D5548F-03F5-5132-F9F8-89CDE5854C22}"/>
              </a:ext>
            </a:extLst>
          </p:cNvPr>
          <p:cNvSpPr/>
          <p:nvPr/>
        </p:nvSpPr>
        <p:spPr>
          <a:xfrm>
            <a:off x="3871636" y="1734988"/>
            <a:ext cx="2151212" cy="1127422"/>
          </a:xfrm>
          <a:prstGeom prst="roundRect">
            <a:avLst/>
          </a:prstGeom>
          <a:solidFill>
            <a:srgbClr val="67707A">
              <a:alpha val="10000"/>
            </a:srgbClr>
          </a:solidFill>
          <a:ln>
            <a:solidFill>
              <a:srgbClr val="67707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EDA</a:t>
            </a:r>
          </a:p>
          <a:p>
            <a:pPr algn="ctr"/>
            <a:r>
              <a:rPr lang="en-NL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(bivariate and multivariate analysis, outliers, skewed distributions, dominant and rare classes)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20BFAB0-29A0-65BB-8135-EFC6E174EEE0}"/>
              </a:ext>
            </a:extLst>
          </p:cNvPr>
          <p:cNvSpPr/>
          <p:nvPr/>
        </p:nvSpPr>
        <p:spPr>
          <a:xfrm>
            <a:off x="7065940" y="1737698"/>
            <a:ext cx="2151212" cy="1127422"/>
          </a:xfrm>
          <a:prstGeom prst="roundRect">
            <a:avLst/>
          </a:prstGeom>
          <a:solidFill>
            <a:srgbClr val="67707A">
              <a:alpha val="10000"/>
            </a:srgbClr>
          </a:solidFill>
          <a:ln>
            <a:solidFill>
              <a:srgbClr val="67707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Feature Engineering</a:t>
            </a:r>
          </a:p>
          <a:p>
            <a:pPr algn="ctr"/>
            <a:r>
              <a:rPr lang="en-NL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(features encoding, new features, correlation-based selection)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EF63866-6620-393B-E7AF-D9BCEED5C520}"/>
              </a:ext>
            </a:extLst>
          </p:cNvPr>
          <p:cNvSpPr/>
          <p:nvPr/>
        </p:nvSpPr>
        <p:spPr>
          <a:xfrm>
            <a:off x="677332" y="3865202"/>
            <a:ext cx="2151212" cy="1127422"/>
          </a:xfrm>
          <a:prstGeom prst="roundRect">
            <a:avLst/>
          </a:prstGeom>
          <a:solidFill>
            <a:srgbClr val="67707A">
              <a:alpha val="10000"/>
            </a:srgbClr>
          </a:solidFill>
          <a:ln>
            <a:solidFill>
              <a:srgbClr val="67707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Modelling</a:t>
            </a:r>
          </a:p>
          <a:p>
            <a:pPr algn="ctr"/>
            <a:r>
              <a:rPr lang="en-NL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(multiple competing models, oversampling, hyperparameters tuning, validation metrics)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9682ECB8-3D15-C1C8-2AA0-60090836E515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2828544" y="2298699"/>
            <a:ext cx="1043092" cy="2710"/>
          </a:xfrm>
          <a:prstGeom prst="curvedConnector3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AE1DD4E5-6AA7-3046-B4AA-34EA412E0A41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4447201" y="170857"/>
            <a:ext cx="1000082" cy="6388608"/>
          </a:xfrm>
          <a:prstGeom prst="curved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142ABC1-BE1C-BA27-40DC-2C22B4C0002C}"/>
              </a:ext>
            </a:extLst>
          </p:cNvPr>
          <p:cNvSpPr/>
          <p:nvPr/>
        </p:nvSpPr>
        <p:spPr>
          <a:xfrm>
            <a:off x="3871636" y="3862493"/>
            <a:ext cx="2151212" cy="1127422"/>
          </a:xfrm>
          <a:prstGeom prst="roundRect">
            <a:avLst/>
          </a:prstGeom>
          <a:solidFill>
            <a:srgbClr val="67707A">
              <a:alpha val="10000"/>
            </a:srgbClr>
          </a:solidFill>
          <a:ln>
            <a:solidFill>
              <a:srgbClr val="67707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Explanations</a:t>
            </a:r>
          </a:p>
          <a:p>
            <a:pPr algn="ctr"/>
            <a:r>
              <a:rPr lang="en-NL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(global feature importance, local feature importance)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1022017-96BB-A069-2E15-C03CAD6DE62B}"/>
              </a:ext>
            </a:extLst>
          </p:cNvPr>
          <p:cNvSpPr/>
          <p:nvPr/>
        </p:nvSpPr>
        <p:spPr>
          <a:xfrm>
            <a:off x="7033426" y="3865202"/>
            <a:ext cx="2151212" cy="1127422"/>
          </a:xfrm>
          <a:prstGeom prst="roundRect">
            <a:avLst/>
          </a:prstGeom>
          <a:solidFill>
            <a:srgbClr val="67707A">
              <a:alpha val="10000"/>
            </a:srgbClr>
          </a:solidFill>
          <a:ln>
            <a:solidFill>
              <a:srgbClr val="67707A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Actionable Insights</a:t>
            </a: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865FE147-7A2E-F0FB-BA9C-87337837CBF8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6022848" y="2298699"/>
            <a:ext cx="1043092" cy="2710"/>
          </a:xfrm>
          <a:prstGeom prst="curved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0D77CB4F-A8A1-521C-5EC0-368D1F7DDACE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 flipV="1">
            <a:off x="2828544" y="4426204"/>
            <a:ext cx="1043092" cy="2709"/>
          </a:xfrm>
          <a:prstGeom prst="curved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78298923-D066-78D0-DADC-63EB19A5E953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6022848" y="4426204"/>
            <a:ext cx="1010578" cy="2709"/>
          </a:xfrm>
          <a:prstGeom prst="curvedConnector3">
            <a:avLst>
              <a:gd name="adj1" fmla="val 50000"/>
            </a:avLst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Graphic 29" descr="Lightbulb with solid fill">
            <a:extLst>
              <a:ext uri="{FF2B5EF4-FFF2-40B4-BE49-F238E27FC236}">
                <a16:creationId xmlns:a16="http://schemas.microsoft.com/office/drawing/2014/main" id="{65B6D494-9614-11FE-C21C-39E1879A5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39630" y="4487164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609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73C05D-AEE8-FECC-1D47-40F65D7B58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bird on a blue circle&#10;&#10;AI-generated content may be incorrect.">
            <a:extLst>
              <a:ext uri="{FF2B5EF4-FFF2-40B4-BE49-F238E27FC236}">
                <a16:creationId xmlns:a16="http://schemas.microsoft.com/office/drawing/2014/main" id="{77192B2E-9045-222D-36BC-A5697BBA6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7328" y="119210"/>
            <a:ext cx="595377" cy="59537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439E310-38E6-B606-7D2C-E89A5D4F4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2" y="416898"/>
            <a:ext cx="8539820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Key EDA Insights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FA2BEB-6CE6-926A-5230-BC757501534B}"/>
              </a:ext>
            </a:extLst>
          </p:cNvPr>
          <p:cNvSpPr txBox="1"/>
          <p:nvPr/>
        </p:nvSpPr>
        <p:spPr>
          <a:xfrm>
            <a:off x="6526136" y="1414532"/>
            <a:ext cx="300800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Average</a:t>
            </a:r>
            <a:r>
              <a:rPr lang="nl-NL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target </a:t>
            </a:r>
            <a:r>
              <a:rPr lang="nl-NL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greatly</a:t>
            </a:r>
            <a:r>
              <a:rPr lang="nl-NL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nl-NL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varies</a:t>
            </a:r>
            <a:r>
              <a:rPr lang="nl-NL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nl-NL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nl-NL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nl-NL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age</a:t>
            </a:r>
            <a:r>
              <a:rPr lang="nl-NL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endParaRPr lang="nl-NL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Occupation</a:t>
            </a:r>
            <a:r>
              <a:rPr lang="nl-NL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nl-NL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strongly</a:t>
            </a:r>
            <a:r>
              <a:rPr lang="nl-NL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nl-NL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correlates</a:t>
            </a:r>
            <a:r>
              <a:rPr lang="nl-NL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nl-NL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nl-NL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nl-NL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income</a:t>
            </a:r>
            <a:r>
              <a:rPr lang="nl-NL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levels;</a:t>
            </a:r>
          </a:p>
          <a:p>
            <a:endParaRPr lang="nl-NL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Investment </a:t>
            </a:r>
            <a:r>
              <a:rPr lang="nl-NL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activities</a:t>
            </a:r>
            <a:r>
              <a:rPr lang="nl-NL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does </a:t>
            </a:r>
            <a:r>
              <a:rPr lang="nl-NL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too</a:t>
            </a:r>
            <a:r>
              <a:rPr lang="nl-NL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but shows a </a:t>
            </a:r>
            <a:r>
              <a:rPr lang="nl-NL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very</a:t>
            </a:r>
            <a:r>
              <a:rPr lang="nl-NL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nl-NL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skewed</a:t>
            </a:r>
            <a:r>
              <a:rPr lang="nl-NL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nl-NL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distribution</a:t>
            </a:r>
            <a:r>
              <a:rPr lang="nl-NL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</a:t>
            </a:r>
          </a:p>
          <a:p>
            <a:endParaRPr lang="nl-NL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Whether</a:t>
            </a:r>
            <a:r>
              <a:rPr lang="nl-NL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nl-NL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nl-NL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nl-NL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individual</a:t>
            </a:r>
            <a:r>
              <a:rPr lang="nl-NL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is a male or a </a:t>
            </a:r>
            <a:r>
              <a:rPr lang="nl-NL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female</a:t>
            </a:r>
            <a:r>
              <a:rPr lang="nl-NL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nl-NL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also</a:t>
            </a:r>
            <a:r>
              <a:rPr lang="nl-NL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nl-NL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correlates</a:t>
            </a:r>
            <a:r>
              <a:rPr lang="nl-NL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nl-NL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with</a:t>
            </a:r>
            <a:r>
              <a:rPr lang="nl-NL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nl-NL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income</a:t>
            </a:r>
            <a:r>
              <a:rPr lang="nl-NL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levels.</a:t>
            </a:r>
            <a:endParaRPr lang="en-NL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2121D6-897E-24C0-F8BD-316EAB26BA8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62683" y="1089490"/>
            <a:ext cx="6165078" cy="25803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944D3E7-E4D7-AB35-F700-A30B4CB0CF7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62683" y="3558614"/>
            <a:ext cx="6165077" cy="334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701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5D5941-9AF6-B592-D076-83B0A2D38C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bird on a blue circle&#10;&#10;AI-generated content may be incorrect.">
            <a:extLst>
              <a:ext uri="{FF2B5EF4-FFF2-40B4-BE49-F238E27FC236}">
                <a16:creationId xmlns:a16="http://schemas.microsoft.com/office/drawing/2014/main" id="{9249D24D-173D-F8B3-F5E9-C3F4E7DD8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7328" y="119210"/>
            <a:ext cx="595377" cy="59537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319525F-6526-54C7-0D05-BB9733E65DD4}"/>
              </a:ext>
            </a:extLst>
          </p:cNvPr>
          <p:cNvSpPr txBox="1">
            <a:spLocks/>
          </p:cNvSpPr>
          <p:nvPr/>
        </p:nvSpPr>
        <p:spPr>
          <a:xfrm>
            <a:off x="677332" y="416898"/>
            <a:ext cx="8539820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Key EDA Insights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16F720-2A86-769A-C1D2-2B27FB76F904}"/>
              </a:ext>
            </a:extLst>
          </p:cNvPr>
          <p:cNvSpPr txBox="1"/>
          <p:nvPr/>
        </p:nvSpPr>
        <p:spPr>
          <a:xfrm>
            <a:off x="677332" y="1368366"/>
            <a:ext cx="8539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Possibly</a:t>
            </a:r>
            <a:r>
              <a:rPr lang="nl-N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nl-NL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nl-N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nl-NL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strongest</a:t>
            </a:r>
            <a:r>
              <a:rPr lang="nl-N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predictor </a:t>
            </a:r>
            <a:r>
              <a:rPr lang="nl-NL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seems</a:t>
            </a:r>
            <a:r>
              <a:rPr lang="nl-N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nl-NL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to</a:t>
            </a:r>
            <a:r>
              <a:rPr lang="nl-N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nl-NL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be</a:t>
            </a:r>
            <a:r>
              <a:rPr lang="nl-N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nl-NL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nl-N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nl-NL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education</a:t>
            </a:r>
            <a:r>
              <a:rPr lang="nl-N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level of </a:t>
            </a:r>
            <a:r>
              <a:rPr lang="nl-NL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nl-N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nl-NL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individual</a:t>
            </a:r>
            <a:r>
              <a:rPr lang="nl-N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The multivariate analysis below </a:t>
            </a:r>
            <a:r>
              <a:rPr lang="nl-NL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simultaneously</a:t>
            </a:r>
            <a:r>
              <a:rPr lang="nl-N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shows </a:t>
            </a:r>
            <a:r>
              <a:rPr lang="nl-NL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</a:t>
            </a:r>
            <a:r>
              <a:rPr lang="nl-N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nl-NL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income</a:t>
            </a:r>
            <a:r>
              <a:rPr lang="nl-N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level </a:t>
            </a:r>
            <a:r>
              <a:rPr lang="nl-NL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disparity</a:t>
            </a:r>
            <a:r>
              <a:rPr lang="nl-N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nl-NL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based</a:t>
            </a:r>
            <a:r>
              <a:rPr lang="nl-N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on </a:t>
            </a:r>
            <a:r>
              <a:rPr lang="nl-NL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individual’s</a:t>
            </a:r>
            <a:r>
              <a:rPr lang="nl-N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nl-NL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ethnicity</a:t>
            </a:r>
            <a:r>
              <a:rPr lang="nl-NL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lang="en-NL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1C77392-7A89-AE06-E228-DFB3D44DC4C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4130" y="2253399"/>
            <a:ext cx="9330266" cy="462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673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DE3D14-CEC5-EF29-089E-C1DA38DB8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bird on a blue circle&#10;&#10;AI-generated content may be incorrect.">
            <a:extLst>
              <a:ext uri="{FF2B5EF4-FFF2-40B4-BE49-F238E27FC236}">
                <a16:creationId xmlns:a16="http://schemas.microsoft.com/office/drawing/2014/main" id="{7F9B8CDC-22ED-080F-1A9F-F1EB36C85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7328" y="119210"/>
            <a:ext cx="595377" cy="59537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0A34F6C-E55A-5B30-3122-20F11A43E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2" y="416898"/>
            <a:ext cx="8539820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Data Preparation (numerical)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182EE30-86F0-F128-8EA1-57BD4A2562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288069"/>
              </p:ext>
            </p:extLst>
          </p:nvPr>
        </p:nvGraphicFramePr>
        <p:xfrm>
          <a:off x="677332" y="1585298"/>
          <a:ext cx="8539820" cy="168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4955">
                  <a:extLst>
                    <a:ext uri="{9D8B030D-6E8A-4147-A177-3AD203B41FA5}">
                      <a16:colId xmlns:a16="http://schemas.microsoft.com/office/drawing/2014/main" val="1328840328"/>
                    </a:ext>
                  </a:extLst>
                </a:gridCol>
                <a:gridCol w="2134955">
                  <a:extLst>
                    <a:ext uri="{9D8B030D-6E8A-4147-A177-3AD203B41FA5}">
                      <a16:colId xmlns:a16="http://schemas.microsoft.com/office/drawing/2014/main" val="614889396"/>
                    </a:ext>
                  </a:extLst>
                </a:gridCol>
                <a:gridCol w="2134955">
                  <a:extLst>
                    <a:ext uri="{9D8B030D-6E8A-4147-A177-3AD203B41FA5}">
                      <a16:colId xmlns:a16="http://schemas.microsoft.com/office/drawing/2014/main" val="1606754804"/>
                    </a:ext>
                  </a:extLst>
                </a:gridCol>
                <a:gridCol w="2134955">
                  <a:extLst>
                    <a:ext uri="{9D8B030D-6E8A-4147-A177-3AD203B41FA5}">
                      <a16:colId xmlns:a16="http://schemas.microsoft.com/office/drawing/2014/main" val="3820887991"/>
                    </a:ext>
                  </a:extLst>
                </a:gridCol>
              </a:tblGrid>
              <a:tr h="420540">
                <a:tc>
                  <a:txBody>
                    <a:bodyPr/>
                    <a:lstStyle/>
                    <a:p>
                      <a:r>
                        <a:rPr lang="en-NL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dirty="0"/>
                        <a:t>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dirty="0"/>
                        <a:t>Predictive Power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3190686"/>
                  </a:ext>
                </a:extLst>
              </a:tr>
              <a:tr h="420540">
                <a:tc>
                  <a:txBody>
                    <a:bodyPr/>
                    <a:lstStyle/>
                    <a:p>
                      <a:pPr algn="l"/>
                      <a:r>
                        <a:rPr lang="en-NL" sz="1200" dirty="0"/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NL" sz="1200" dirty="0"/>
                        <a:t>Balanced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NL" sz="1200" dirty="0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NL" sz="1200" dirty="0"/>
                        <a:t>Keep + Group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4884065"/>
                  </a:ext>
                </a:extLst>
              </a:tr>
              <a:tr h="420540">
                <a:tc>
                  <a:txBody>
                    <a:bodyPr/>
                    <a:lstStyle/>
                    <a:p>
                      <a:pPr algn="l"/>
                      <a:r>
                        <a:rPr lang="en-NL" sz="1200" dirty="0"/>
                        <a:t>Capital Gains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NL" sz="1200" dirty="0"/>
                        <a:t>Skewed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NL" sz="1200" dirty="0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NL" sz="1200" dirty="0"/>
                        <a:t>Bool + Group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7901568"/>
                  </a:ext>
                </a:extLst>
              </a:tr>
              <a:tr h="420540">
                <a:tc>
                  <a:txBody>
                    <a:bodyPr/>
                    <a:lstStyle/>
                    <a:p>
                      <a:pPr algn="l"/>
                      <a:r>
                        <a:rPr lang="en-NL" sz="1200" dirty="0"/>
                        <a:t>Veterans Benefit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NL" sz="1200" dirty="0"/>
                        <a:t>Unbalanced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NL" sz="1200" dirty="0"/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NL" sz="1200" dirty="0"/>
                        <a:t>Drop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7705582"/>
                  </a:ext>
                </a:extLst>
              </a:tr>
            </a:tbl>
          </a:graphicData>
        </a:graphic>
      </p:graphicFrame>
      <p:pic>
        <p:nvPicPr>
          <p:cNvPr id="9" name="Graphic 8" descr="Tick with solid fill">
            <a:extLst>
              <a:ext uri="{FF2B5EF4-FFF2-40B4-BE49-F238E27FC236}">
                <a16:creationId xmlns:a16="http://schemas.microsoft.com/office/drawing/2014/main" id="{8D45A96D-2AE9-A39B-D795-E4FD333C54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03733" y="2070777"/>
            <a:ext cx="287867" cy="287867"/>
          </a:xfrm>
          <a:prstGeom prst="rect">
            <a:avLst/>
          </a:prstGeom>
        </p:spPr>
      </p:pic>
      <p:pic>
        <p:nvPicPr>
          <p:cNvPr id="11" name="Graphic 10" descr="Close with solid fill">
            <a:extLst>
              <a:ext uri="{FF2B5EF4-FFF2-40B4-BE49-F238E27FC236}">
                <a16:creationId xmlns:a16="http://schemas.microsoft.com/office/drawing/2014/main" id="{9EC4FCB9-274A-4628-4E54-44C415156E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20666" y="2953851"/>
            <a:ext cx="254000" cy="254000"/>
          </a:xfrm>
          <a:prstGeom prst="rect">
            <a:avLst/>
          </a:prstGeom>
        </p:spPr>
      </p:pic>
      <p:pic>
        <p:nvPicPr>
          <p:cNvPr id="12" name="Graphic 11" descr="Tick with solid fill">
            <a:extLst>
              <a:ext uri="{FF2B5EF4-FFF2-40B4-BE49-F238E27FC236}">
                <a16:creationId xmlns:a16="http://schemas.microsoft.com/office/drawing/2014/main" id="{AD725BE5-3B1F-ED00-BAD0-92ECFECC53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03733" y="2493430"/>
            <a:ext cx="287867" cy="287867"/>
          </a:xfrm>
          <a:prstGeom prst="rect">
            <a:avLst/>
          </a:prstGeom>
        </p:spPr>
      </p:pic>
      <p:pic>
        <p:nvPicPr>
          <p:cNvPr id="14" name="Picture 13" descr="A red white and blue rectangles&#10;&#10;AI-generated content may be incorrect.">
            <a:extLst>
              <a:ext uri="{FF2B5EF4-FFF2-40B4-BE49-F238E27FC236}">
                <a16:creationId xmlns:a16="http://schemas.microsoft.com/office/drawing/2014/main" id="{90E0268E-CDB8-2B0E-2CC3-8FEDC15257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332" y="3534753"/>
            <a:ext cx="6470566" cy="328217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F5168DA-3A79-4F31-A517-1072C8582119}"/>
              </a:ext>
            </a:extLst>
          </p:cNvPr>
          <p:cNvSpPr txBox="1"/>
          <p:nvPr/>
        </p:nvSpPr>
        <p:spPr>
          <a:xfrm rot="18925340">
            <a:off x="2109587" y="6441168"/>
            <a:ext cx="4219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800" dirty="0"/>
              <a:t>False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B3BCC4-5B14-B233-6B4A-3F24138B52CF}"/>
              </a:ext>
            </a:extLst>
          </p:cNvPr>
          <p:cNvSpPr txBox="1"/>
          <p:nvPr/>
        </p:nvSpPr>
        <p:spPr>
          <a:xfrm rot="18925340">
            <a:off x="4588581" y="6441168"/>
            <a:ext cx="3962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800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1042025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439E51-DB38-F151-F780-EC9C70C70D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bird on a blue circle&#10;&#10;AI-generated content may be incorrect.">
            <a:extLst>
              <a:ext uri="{FF2B5EF4-FFF2-40B4-BE49-F238E27FC236}">
                <a16:creationId xmlns:a16="http://schemas.microsoft.com/office/drawing/2014/main" id="{35963829-E6E1-FF54-13BD-D50BAF558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7328" y="119210"/>
            <a:ext cx="595377" cy="59537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66840E0-544A-57B8-2449-A60B5AE66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2" y="416898"/>
            <a:ext cx="8539820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Data Preparation (nominal)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460A71C-A271-F4F0-42F2-40E310247A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963756"/>
              </p:ext>
            </p:extLst>
          </p:nvPr>
        </p:nvGraphicFramePr>
        <p:xfrm>
          <a:off x="451104" y="1568748"/>
          <a:ext cx="9009888" cy="4100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1648">
                  <a:extLst>
                    <a:ext uri="{9D8B030D-6E8A-4147-A177-3AD203B41FA5}">
                      <a16:colId xmlns:a16="http://schemas.microsoft.com/office/drawing/2014/main" val="4080697550"/>
                    </a:ext>
                  </a:extLst>
                </a:gridCol>
                <a:gridCol w="1501648">
                  <a:extLst>
                    <a:ext uri="{9D8B030D-6E8A-4147-A177-3AD203B41FA5}">
                      <a16:colId xmlns:a16="http://schemas.microsoft.com/office/drawing/2014/main" val="2741996507"/>
                    </a:ext>
                  </a:extLst>
                </a:gridCol>
                <a:gridCol w="1501648">
                  <a:extLst>
                    <a:ext uri="{9D8B030D-6E8A-4147-A177-3AD203B41FA5}">
                      <a16:colId xmlns:a16="http://schemas.microsoft.com/office/drawing/2014/main" val="3030971669"/>
                    </a:ext>
                  </a:extLst>
                </a:gridCol>
                <a:gridCol w="1501648">
                  <a:extLst>
                    <a:ext uri="{9D8B030D-6E8A-4147-A177-3AD203B41FA5}">
                      <a16:colId xmlns:a16="http://schemas.microsoft.com/office/drawing/2014/main" val="1484828801"/>
                    </a:ext>
                  </a:extLst>
                </a:gridCol>
                <a:gridCol w="1501648">
                  <a:extLst>
                    <a:ext uri="{9D8B030D-6E8A-4147-A177-3AD203B41FA5}">
                      <a16:colId xmlns:a16="http://schemas.microsoft.com/office/drawing/2014/main" val="384327498"/>
                    </a:ext>
                  </a:extLst>
                </a:gridCol>
                <a:gridCol w="1501648">
                  <a:extLst>
                    <a:ext uri="{9D8B030D-6E8A-4147-A177-3AD203B41FA5}">
                      <a16:colId xmlns:a16="http://schemas.microsoft.com/office/drawing/2014/main" val="1987247817"/>
                    </a:ext>
                  </a:extLst>
                </a:gridCol>
              </a:tblGrid>
              <a:tr h="442970">
                <a:tc>
                  <a:txBody>
                    <a:bodyPr/>
                    <a:lstStyle/>
                    <a:p>
                      <a:r>
                        <a:rPr lang="en-NL" sz="1800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NL" sz="1800" dirty="0"/>
                        <a:t>Dominance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NL" sz="1800" dirty="0"/>
                        <a:t>Cardinality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NL" sz="1800" dirty="0"/>
                        <a:t>Predictive Power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NL" sz="1800" dirty="0"/>
                        <a:t>Comments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NL" sz="1800" dirty="0"/>
                        <a:t>Actions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4905081"/>
                  </a:ext>
                </a:extLst>
              </a:tr>
              <a:tr h="442970">
                <a:tc>
                  <a:txBody>
                    <a:bodyPr/>
                    <a:lstStyle/>
                    <a:p>
                      <a:r>
                        <a:rPr lang="en-NL" sz="1200" dirty="0"/>
                        <a:t>Education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NL" sz="1200" dirty="0"/>
                        <a:t>26%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NL" sz="1200" dirty="0"/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NL" sz="1200" dirty="0"/>
                        <a:t>Strong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NL" sz="1200" dirty="0"/>
                        <a:t>There is an existing order of values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NL" sz="1200" dirty="0"/>
                        <a:t>Ordinal Encoding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2466385"/>
                  </a:ext>
                </a:extLst>
              </a:tr>
              <a:tr h="442970">
                <a:tc>
                  <a:txBody>
                    <a:bodyPr/>
                    <a:lstStyle/>
                    <a:p>
                      <a:r>
                        <a:rPr lang="en-NL" sz="1200" dirty="0"/>
                        <a:t>Occupation Code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NL" sz="1200" dirty="0"/>
                        <a:t>44%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NL" sz="1200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NL" sz="1200" dirty="0"/>
                        <a:t>Strong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NL" sz="1200" dirty="0"/>
                        <a:t>Frequency correlates with 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NL" sz="1200" dirty="0"/>
                        <a:t>Frequency Encoding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6522794"/>
                  </a:ext>
                </a:extLst>
              </a:tr>
              <a:tr h="442970">
                <a:tc>
                  <a:txBody>
                    <a:bodyPr/>
                    <a:lstStyle/>
                    <a:p>
                      <a:r>
                        <a:rPr lang="en-NL" sz="1200" dirty="0"/>
                        <a:t>Hispanic Origins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NL" sz="1200" dirty="0"/>
                        <a:t>88%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NL" sz="12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NL" sz="1200" dirty="0"/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NL" sz="1200" dirty="0"/>
                        <a:t>Natural way of grouping some of the values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NL" sz="1200" dirty="0"/>
                        <a:t>To boolean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8876589"/>
                  </a:ext>
                </a:extLst>
              </a:tr>
              <a:tr h="442970">
                <a:tc>
                  <a:txBody>
                    <a:bodyPr/>
                    <a:lstStyle/>
                    <a:p>
                      <a:r>
                        <a:rPr lang="en-NL" sz="1200" dirty="0"/>
                        <a:t>Tax Filer 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NL" sz="1200" dirty="0"/>
                        <a:t>35%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NL" sz="12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NL" sz="1200" dirty="0"/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NL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NL" sz="1200" dirty="0"/>
                        <a:t>One-hot encoding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2661638"/>
                  </a:ext>
                </a:extLst>
              </a:tr>
              <a:tr h="442970">
                <a:tc>
                  <a:txBody>
                    <a:bodyPr/>
                    <a:lstStyle/>
                    <a:p>
                      <a:r>
                        <a:rPr lang="en-NL" sz="1200" dirty="0"/>
                        <a:t>Previous Residence in Sunbelt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NL" sz="1200" dirty="0"/>
                        <a:t>49%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NL" sz="12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NL" sz="1200" dirty="0"/>
                        <a:t>Weak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NL" sz="1200" dirty="0"/>
                        <a:t>Many NaNs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NL" sz="1200" dirty="0"/>
                        <a:t>Drop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8268250"/>
                  </a:ext>
                </a:extLst>
              </a:tr>
              <a:tr h="442970">
                <a:tc>
                  <a:txBody>
                    <a:bodyPr/>
                    <a:lstStyle/>
                    <a:p>
                      <a:r>
                        <a:rPr lang="en-NL" sz="1200" dirty="0"/>
                        <a:t>Enrolled in education programme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NL" sz="1200" dirty="0"/>
                        <a:t>93%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NL" sz="12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NL" sz="1200" dirty="0"/>
                        <a:t>Medium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NL" sz="1200" dirty="0"/>
                        <a:t>Redundant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NL" sz="1200" dirty="0"/>
                        <a:t>Drop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4379483"/>
                  </a:ext>
                </a:extLst>
              </a:tr>
            </a:tbl>
          </a:graphicData>
        </a:graphic>
      </p:graphicFrame>
      <p:pic>
        <p:nvPicPr>
          <p:cNvPr id="4" name="Graphic 3" descr="Tick with solid fill">
            <a:extLst>
              <a:ext uri="{FF2B5EF4-FFF2-40B4-BE49-F238E27FC236}">
                <a16:creationId xmlns:a16="http://schemas.microsoft.com/office/drawing/2014/main" id="{47C391E3-8E50-C78E-C834-1459B80A4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80060" y="3732340"/>
            <a:ext cx="151892" cy="151892"/>
          </a:xfrm>
          <a:prstGeom prst="rect">
            <a:avLst/>
          </a:prstGeom>
        </p:spPr>
      </p:pic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D9B55C47-DF08-8313-B4A8-FA31D6BAAD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80058" y="5290012"/>
            <a:ext cx="151893" cy="151893"/>
          </a:xfrm>
          <a:prstGeom prst="rect">
            <a:avLst/>
          </a:prstGeom>
        </p:spPr>
      </p:pic>
      <p:pic>
        <p:nvPicPr>
          <p:cNvPr id="10" name="Graphic 9" descr="Tick with solid fill">
            <a:extLst>
              <a:ext uri="{FF2B5EF4-FFF2-40B4-BE49-F238E27FC236}">
                <a16:creationId xmlns:a16="http://schemas.microsoft.com/office/drawing/2014/main" id="{318C497B-DA6F-B96B-7270-F5D289CBE8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80060" y="3096165"/>
            <a:ext cx="151892" cy="151892"/>
          </a:xfrm>
          <a:prstGeom prst="rect">
            <a:avLst/>
          </a:prstGeom>
        </p:spPr>
      </p:pic>
      <p:pic>
        <p:nvPicPr>
          <p:cNvPr id="11" name="Graphic 10" descr="Tick with solid fill">
            <a:extLst>
              <a:ext uri="{FF2B5EF4-FFF2-40B4-BE49-F238E27FC236}">
                <a16:creationId xmlns:a16="http://schemas.microsoft.com/office/drawing/2014/main" id="{5F2A8E6C-D43A-6598-B72E-0D2901B4A8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80060" y="2459990"/>
            <a:ext cx="151892" cy="151892"/>
          </a:xfrm>
          <a:prstGeom prst="rect">
            <a:avLst/>
          </a:prstGeom>
        </p:spPr>
      </p:pic>
      <p:pic>
        <p:nvPicPr>
          <p:cNvPr id="12" name="Graphic 11" descr="Tick with solid fill">
            <a:extLst>
              <a:ext uri="{FF2B5EF4-FFF2-40B4-BE49-F238E27FC236}">
                <a16:creationId xmlns:a16="http://schemas.microsoft.com/office/drawing/2014/main" id="{12C617E9-B718-5443-62F0-57DF587CE6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82854" y="4273296"/>
            <a:ext cx="151892" cy="151892"/>
          </a:xfrm>
          <a:prstGeom prst="rect">
            <a:avLst/>
          </a:prstGeom>
        </p:spPr>
      </p:pic>
      <p:pic>
        <p:nvPicPr>
          <p:cNvPr id="13" name="Graphic 12" descr="Close with solid fill">
            <a:extLst>
              <a:ext uri="{FF2B5EF4-FFF2-40B4-BE49-F238E27FC236}">
                <a16:creationId xmlns:a16="http://schemas.microsoft.com/office/drawing/2014/main" id="{15C6A372-86B2-31A1-A909-9266E04CB9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80059" y="4738305"/>
            <a:ext cx="151893" cy="15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049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2A9004-BC05-50F6-90C7-D9748B4D23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bird on a blue circle&#10;&#10;AI-generated content may be incorrect.">
            <a:extLst>
              <a:ext uri="{FF2B5EF4-FFF2-40B4-BE49-F238E27FC236}">
                <a16:creationId xmlns:a16="http://schemas.microsoft.com/office/drawing/2014/main" id="{CA6CE7B8-B4A5-BC21-779F-6922FC7F3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7328" y="119210"/>
            <a:ext cx="595377" cy="59537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46A6BAA-8D3F-E68E-58D5-D6234D574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2" y="416898"/>
            <a:ext cx="8539820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Modelling Approach &amp; 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A7CC1C-3252-7FA8-3A97-C5A1B19F3E0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35828" y="3108907"/>
            <a:ext cx="3956942" cy="3264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562E32-BF51-90F6-EBDA-B6B19923C83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156203" y="3108907"/>
            <a:ext cx="3379669" cy="32747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76A31C5-A421-4242-9A7B-B1C21A329B07}"/>
              </a:ext>
            </a:extLst>
          </p:cNvPr>
          <p:cNvSpPr txBox="1"/>
          <p:nvPr/>
        </p:nvSpPr>
        <p:spPr>
          <a:xfrm>
            <a:off x="677332" y="1234254"/>
            <a:ext cx="853982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Given</a:t>
            </a:r>
            <a:r>
              <a:rPr lang="nl-NL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nl-NL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nl-NL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nl-NL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resulting</a:t>
            </a:r>
            <a:r>
              <a:rPr lang="nl-NL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feature matrix, we </a:t>
            </a:r>
            <a:r>
              <a:rPr lang="nl-NL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tried</a:t>
            </a:r>
            <a:r>
              <a:rPr lang="nl-NL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nl-NL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several</a:t>
            </a:r>
            <a:r>
              <a:rPr lang="nl-NL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nl-NL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models</a:t>
            </a:r>
            <a:r>
              <a:rPr lang="nl-NL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nl-NL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nl-NL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parameters</a:t>
            </a:r>
            <a:r>
              <a:rPr lang="nl-NL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nl-NL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and</a:t>
            </a:r>
            <a:r>
              <a:rPr lang="nl-NL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nl-NL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ultimately</a:t>
            </a:r>
            <a:r>
              <a:rPr lang="nl-NL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we made </a:t>
            </a:r>
            <a:r>
              <a:rPr lang="nl-NL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nl-NL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nl-NL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following</a:t>
            </a:r>
            <a:r>
              <a:rPr lang="nl-NL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nl-NL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modelling</a:t>
            </a:r>
            <a:r>
              <a:rPr lang="nl-NL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nl-NL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choices</a:t>
            </a:r>
            <a:r>
              <a:rPr lang="nl-NL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endParaRPr lang="nl-NL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Oversampling</a:t>
            </a:r>
            <a:r>
              <a:rPr lang="nl-NL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of </a:t>
            </a:r>
            <a:r>
              <a:rPr lang="nl-NL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the</a:t>
            </a:r>
            <a:r>
              <a:rPr lang="nl-NL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nl-NL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minority</a:t>
            </a:r>
            <a:r>
              <a:rPr lang="nl-NL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class:</a:t>
            </a:r>
            <a:r>
              <a:rPr lang="en-NL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given the strong class imbalance, we need to force the model to weight more the high income records in order to learn meaningful patterns.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XGBoost Classifier</a:t>
            </a:r>
            <a:r>
              <a:rPr lang="en-NL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notoriously high-performance model, particularly suited for a mix of numerical and categorical features.</a:t>
            </a:r>
            <a:endParaRPr lang="nl-NL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92323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2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21B2AC"/>
      </a:accent1>
      <a:accent2>
        <a:srgbClr val="878996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9e3f6e9-7147-464c-be6a-c539ba97deeb" xsi:nil="true"/>
    <lcf76f155ced4ddcb4097134ff3c332f xmlns="4a307d5b-64e0-4ec8-9108-50a18e1091f9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4E78DE03DD7A4FB9FFAABB2665F1CD" ma:contentTypeVersion="15" ma:contentTypeDescription="Create a new document." ma:contentTypeScope="" ma:versionID="7bb85a23713f54afbe0804b723e8509b">
  <xsd:schema xmlns:xsd="http://www.w3.org/2001/XMLSchema" xmlns:xs="http://www.w3.org/2001/XMLSchema" xmlns:p="http://schemas.microsoft.com/office/2006/metadata/properties" xmlns:ns2="4a307d5b-64e0-4ec8-9108-50a18e1091f9" xmlns:ns3="39e3f6e9-7147-464c-be6a-c539ba97deeb" targetNamespace="http://schemas.microsoft.com/office/2006/metadata/properties" ma:root="true" ma:fieldsID="995bed8bf1c27fccc2bcca2d56475a46" ns2:_="" ns3:_="">
    <xsd:import namespace="4a307d5b-64e0-4ec8-9108-50a18e1091f9"/>
    <xsd:import namespace="39e3f6e9-7147-464c-be6a-c539ba97dee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307d5b-64e0-4ec8-9108-50a18e1091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50e8c867-016e-4e7e-ac72-082d690dc73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e3f6e9-7147-464c-be6a-c539ba97deeb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77c5b3fa-74f3-40e1-a25d-2225a8d891ed}" ma:internalName="TaxCatchAll" ma:showField="CatchAllData" ma:web="39e3f6e9-7147-464c-be6a-c539ba97dee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1BF6805-3276-43CC-BA46-2C47F9738623}">
  <ds:schemaRefs>
    <ds:schemaRef ds:uri="http://schemas.microsoft.com/office/2006/metadata/properties"/>
    <ds:schemaRef ds:uri="http://schemas.microsoft.com/office/infopath/2007/PartnerControls"/>
    <ds:schemaRef ds:uri="39e3f6e9-7147-464c-be6a-c539ba97deeb"/>
    <ds:schemaRef ds:uri="4a307d5b-64e0-4ec8-9108-50a18e1091f9"/>
  </ds:schemaRefs>
</ds:datastoreItem>
</file>

<file path=customXml/itemProps2.xml><?xml version="1.0" encoding="utf-8"?>
<ds:datastoreItem xmlns:ds="http://schemas.openxmlformats.org/officeDocument/2006/customXml" ds:itemID="{F894F33E-AC62-48E7-9CCA-135ADA5289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a307d5b-64e0-4ec8-9108-50a18e1091f9"/>
    <ds:schemaRef ds:uri="39e3f6e9-7147-464c-be6a-c539ba97dee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716E752-5013-46F3-95F8-E7ECFFF1615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2640</TotalTime>
  <Words>850</Words>
  <Application>Microsoft Macintosh PowerPoint</Application>
  <PresentationFormat>Widescreen</PresentationFormat>
  <Paragraphs>130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Trebuchet MS</vt:lpstr>
      <vt:lpstr>Wingdings</vt:lpstr>
      <vt:lpstr>Wingdings 3</vt:lpstr>
      <vt:lpstr>Facet</vt:lpstr>
      <vt:lpstr>Understanding Income Drivers in the US Population</vt:lpstr>
      <vt:lpstr>The Task</vt:lpstr>
      <vt:lpstr>The Dataset</vt:lpstr>
      <vt:lpstr>Methodology Overview</vt:lpstr>
      <vt:lpstr>Key EDA Insights</vt:lpstr>
      <vt:lpstr>PowerPoint Presentation</vt:lpstr>
      <vt:lpstr>Data Preparation (numerical)</vt:lpstr>
      <vt:lpstr>Data Preparation (nominal)</vt:lpstr>
      <vt:lpstr>Modelling Approach &amp; Results</vt:lpstr>
      <vt:lpstr>Feature Importance: Key Drivers</vt:lpstr>
      <vt:lpstr>Feature Importance: From Modelling to Policy</vt:lpstr>
      <vt:lpstr>Limitations &amp; Future Work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Stable Topics</dc:title>
  <dc:creator>Lars Henkelmann</dc:creator>
  <cp:lastModifiedBy>Gabriele Coli</cp:lastModifiedBy>
  <cp:revision>50</cp:revision>
  <dcterms:created xsi:type="dcterms:W3CDTF">2024-08-02T07:19:13Z</dcterms:created>
  <dcterms:modified xsi:type="dcterms:W3CDTF">2025-04-07T17:53:50Z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0x010100094E78DE03DD7A4FB9FFAABB2665F1CD</vt:lpwstr>
  </property>
</Properties>
</file>