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1/10/2021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1/10/2021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1/10/2021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1/10/2021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1/10/2021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1/10/2021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1/10/2021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1/10/2021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1/10/2021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1/10/2021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1/10/2021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1/10/2021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immobiliare.it/mercato-immobiliare/lombardia/milano/"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5" y="1163763"/>
            <a:ext cx="6044996" cy="3161349"/>
          </a:xfrm>
        </p:spPr>
        <p:txBody>
          <a:bodyPr>
            <a:noAutofit/>
          </a:bodyPr>
          <a:lstStyle/>
          <a:p>
            <a:pPr algn="l"/>
            <a:r>
              <a:rPr lang="en-US" sz="5400" b="1" i="0" dirty="0">
                <a:effectLst/>
                <a:latin typeface="-apple-system"/>
              </a:rPr>
              <a:t>The Battle of Neighborhoods- Milan Neighborhoods </a:t>
            </a:r>
            <a:r>
              <a:rPr lang="en-US" sz="5400" b="1" dirty="0">
                <a:latin typeface="-apple-system"/>
              </a:rPr>
              <a:t>P</a:t>
            </a:r>
            <a:r>
              <a:rPr lang="en-US" sz="5400" b="1" i="0" dirty="0">
                <a:effectLst/>
                <a:latin typeface="-apple-system"/>
              </a:rPr>
              <a:t>rice </a:t>
            </a:r>
            <a:r>
              <a:rPr lang="en-US" sz="5400" b="1" dirty="0">
                <a:latin typeface="-apple-system"/>
              </a:rPr>
              <a:t>H</a:t>
            </a:r>
            <a:r>
              <a:rPr lang="en-US" sz="5400" b="1" i="0" dirty="0">
                <a:effectLst/>
                <a:latin typeface="-apple-system"/>
              </a:rPr>
              <a:t>ouses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Gabriele </a:t>
            </a:r>
            <a:r>
              <a:rPr lang="en-US" dirty="0" err="1">
                <a:solidFill>
                  <a:schemeClr val="tx1">
                    <a:lumMod val="85000"/>
                    <a:lumOff val="15000"/>
                  </a:schemeClr>
                </a:solidFill>
              </a:rPr>
              <a:t>cecere</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pPr algn="l"/>
            <a:r>
              <a:rPr lang="it-IT" dirty="0">
                <a:solidFill>
                  <a:schemeClr val="bg1"/>
                </a:solidFill>
                <a:latin typeface="-apple-system"/>
              </a:rPr>
              <a:t>Performance measurement</a:t>
            </a:r>
          </a:p>
          <a:p>
            <a:pPr algn="l"/>
            <a:r>
              <a:rPr lang="it-IT" sz="1200" dirty="0">
                <a:solidFill>
                  <a:schemeClr val="bg1"/>
                </a:solidFill>
                <a:latin typeface="-apple-system"/>
              </a:rPr>
              <a:t>Random forest</a:t>
            </a:r>
            <a:endParaRPr lang="es-ES" sz="1200" i="0" dirty="0">
              <a:solidFill>
                <a:schemeClr val="bg1"/>
              </a:solidFill>
              <a:effectLst/>
              <a:latin typeface="-apple-system"/>
            </a:endParaRPr>
          </a:p>
        </p:txBody>
      </p:sp>
      <p:pic>
        <p:nvPicPr>
          <p:cNvPr id="4" name="Picture 3">
            <a:extLst>
              <a:ext uri="{FF2B5EF4-FFF2-40B4-BE49-F238E27FC236}">
                <a16:creationId xmlns:a16="http://schemas.microsoft.com/office/drawing/2014/main" id="{E985C9B0-56D2-4DC3-A756-F2429D209635}"/>
              </a:ext>
            </a:extLst>
          </p:cNvPr>
          <p:cNvPicPr>
            <a:picLocks noChangeAspect="1"/>
          </p:cNvPicPr>
          <p:nvPr/>
        </p:nvPicPr>
        <p:blipFill>
          <a:blip r:embed="rId2"/>
          <a:stretch>
            <a:fillRect/>
          </a:stretch>
        </p:blipFill>
        <p:spPr>
          <a:xfrm>
            <a:off x="628650" y="242887"/>
            <a:ext cx="5276850" cy="4467225"/>
          </a:xfrm>
          <a:prstGeom prst="rect">
            <a:avLst/>
          </a:prstGeom>
        </p:spPr>
      </p:pic>
      <p:pic>
        <p:nvPicPr>
          <p:cNvPr id="6" name="Picture 5">
            <a:extLst>
              <a:ext uri="{FF2B5EF4-FFF2-40B4-BE49-F238E27FC236}">
                <a16:creationId xmlns:a16="http://schemas.microsoft.com/office/drawing/2014/main" id="{11F23B30-00DD-4178-B501-0567E9E94673}"/>
              </a:ext>
            </a:extLst>
          </p:cNvPr>
          <p:cNvPicPr>
            <a:picLocks noChangeAspect="1"/>
          </p:cNvPicPr>
          <p:nvPr/>
        </p:nvPicPr>
        <p:blipFill>
          <a:blip r:embed="rId3"/>
          <a:stretch>
            <a:fillRect/>
          </a:stretch>
        </p:blipFill>
        <p:spPr>
          <a:xfrm>
            <a:off x="7605713" y="121444"/>
            <a:ext cx="2974440" cy="4710113"/>
          </a:xfrm>
          <a:prstGeom prst="rect">
            <a:avLst/>
          </a:prstGeom>
        </p:spPr>
      </p:pic>
    </p:spTree>
    <p:extLst>
      <p:ext uri="{BB962C8B-B14F-4D97-AF65-F5344CB8AC3E}">
        <p14:creationId xmlns:p14="http://schemas.microsoft.com/office/powerpoint/2010/main" val="4060184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algn="l"/>
            <a:r>
              <a:rPr lang="en-US" sz="2000" b="0" i="0" dirty="0">
                <a:effectLst/>
                <a:latin typeface="-apple-system"/>
              </a:rPr>
              <a:t>The model had the aim to investigate the existence of some type of relationship between the house prices in different neighborhood of Milan and the venues that there are in the same neighborhood.</a:t>
            </a:r>
            <a:br>
              <a:rPr lang="en-US" sz="2000" b="0" i="0" dirty="0">
                <a:effectLst/>
                <a:latin typeface="-apple-system"/>
              </a:rPr>
            </a:br>
            <a:br>
              <a:rPr lang="en-US" sz="2000" b="0" i="0" dirty="0">
                <a:effectLst/>
                <a:latin typeface="-apple-system"/>
              </a:rPr>
            </a:br>
            <a:r>
              <a:rPr lang="en-US" sz="2000" b="0" i="0" dirty="0">
                <a:effectLst/>
                <a:latin typeface="-apple-system"/>
              </a:rPr>
              <a:t>The model showed that the 10 most important venues to classify a neighborhood with a presence of low or medium/high price houses are: Nightlife Bars, Bakeries, Ice Cream Shops, Italian Restaurants, Japanese and sushi, Hotels, Plazas, Coffee and Snacks, International Restaurants and Metro station. This seems reasonable because the venues are related to cool neighborhoods of Milan where is concentrated the nightlife, tourism zones and neighborhoods with the presence of a Metro station that represent a key element to move easy from one part to other parts of the city.</a:t>
            </a:r>
            <a:br>
              <a:rPr lang="en-US" sz="2000" b="0" i="0" dirty="0">
                <a:effectLst/>
                <a:latin typeface="-apple-system"/>
              </a:rPr>
            </a:br>
            <a:br>
              <a:rPr lang="en-US" sz="2000" b="0" i="0" dirty="0">
                <a:effectLst/>
                <a:latin typeface="-apple-system"/>
              </a:rPr>
            </a:br>
            <a:r>
              <a:rPr lang="en-US" sz="2000" b="0" i="0" dirty="0">
                <a:effectLst/>
                <a:latin typeface="-apple-system"/>
              </a:rPr>
              <a:t>From the performance metrics we have demonstrated that the model works pretty good in the prediction of the category price of the neighborhood.</a:t>
            </a:r>
            <a:br>
              <a:rPr lang="en-US" sz="2000" b="0" i="0" dirty="0">
                <a:effectLst/>
                <a:latin typeface="-apple-system"/>
              </a:rPr>
            </a:br>
            <a:br>
              <a:rPr lang="en-US" sz="2000" b="0" i="0" dirty="0">
                <a:effectLst/>
                <a:latin typeface="-apple-system"/>
              </a:rPr>
            </a:br>
            <a:r>
              <a:rPr lang="en-US" sz="2000" b="0" i="0" dirty="0">
                <a:effectLst/>
                <a:latin typeface="-apple-system"/>
              </a:rPr>
              <a:t>We conclude that if we want estimate the price of an house, in addiction to the classic parameters like the number of rooms, square feet of the apartment and others, we can include also the presence of a venues in the neighborhood.</a:t>
            </a:r>
            <a:br>
              <a:rPr lang="en-US" sz="800" b="0" i="0" dirty="0">
                <a:effectLst/>
                <a:latin typeface="-apple-system"/>
              </a:rPr>
            </a:br>
            <a:br>
              <a:rPr lang="en-US" sz="1050" b="0" i="0" dirty="0">
                <a:effectLst/>
                <a:latin typeface="-apple-system"/>
              </a:rPr>
            </a:b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conclusion</a:t>
            </a:r>
          </a:p>
        </p:txBody>
      </p:sp>
    </p:spTree>
    <p:extLst>
      <p:ext uri="{BB962C8B-B14F-4D97-AF65-F5344CB8AC3E}">
        <p14:creationId xmlns:p14="http://schemas.microsoft.com/office/powerpoint/2010/main" val="2820540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r>
              <a:rPr lang="en-US" sz="2700" b="0" i="0" dirty="0">
                <a:effectLst/>
                <a:latin typeface="-apple-system"/>
              </a:rPr>
              <a:t>Creative Capital of fashion and luxury, Milan is a cutting-edge city, very active in economic and cultural profile, a reality to be discovered to find its hidden treasures of poetic views, Art Nouveau buildings and small architectural gems ranging from Gothic to Romanesque style, scattered throughout its beautiful and ancient historic center, a reason that drives millions of visitors from all over the world every day to visit the city of charm and glamor.</a:t>
            </a:r>
            <a:br>
              <a:rPr lang="en-US" sz="2700" b="0" i="0" dirty="0">
                <a:effectLst/>
                <a:latin typeface="-apple-system"/>
              </a:rPr>
            </a:br>
            <a:br>
              <a:rPr lang="en-US" sz="2700" b="0" i="0" dirty="0">
                <a:effectLst/>
                <a:latin typeface="-apple-system"/>
              </a:rPr>
            </a:br>
            <a:r>
              <a:rPr lang="en-US" sz="2700" b="0" i="0" dirty="0">
                <a:effectLst/>
                <a:latin typeface="-apple-system"/>
              </a:rPr>
              <a:t>Milan is also listed within the top 10 cities for investments in Western Europe and mentioned as one of the preferred destinations for investing in the real estate sector.</a:t>
            </a:r>
            <a:br>
              <a:rPr lang="en-US" sz="1050" b="0" i="0" dirty="0">
                <a:effectLst/>
                <a:latin typeface="-apple-system"/>
              </a:rPr>
            </a:b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Introduction</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2400" b="0" i="0" dirty="0">
                <a:effectLst/>
                <a:latin typeface="-apple-system"/>
              </a:rPr>
              <a:t>The aim of the project is to investigate about what are some of the variables that contribute to drive up the house's prices in some neighborhoods respect other neighborhoods. </a:t>
            </a:r>
            <a:br>
              <a:rPr lang="en-US" sz="2400" b="0" i="0" dirty="0">
                <a:effectLst/>
                <a:latin typeface="-apple-system"/>
              </a:rPr>
            </a:br>
            <a:br>
              <a:rPr lang="en-US" sz="2400" b="0" i="0" dirty="0">
                <a:effectLst/>
                <a:latin typeface="-apple-system"/>
              </a:rPr>
            </a:br>
            <a:r>
              <a:rPr lang="en-US" sz="2400" b="0" i="0" dirty="0">
                <a:effectLst/>
                <a:latin typeface="-apple-system"/>
              </a:rPr>
              <a:t>In particular the study try to </a:t>
            </a:r>
            <a:r>
              <a:rPr lang="en-US" sz="2400" b="0" i="0" dirty="0" err="1">
                <a:effectLst/>
                <a:latin typeface="-apple-system"/>
              </a:rPr>
              <a:t>analize</a:t>
            </a:r>
            <a:r>
              <a:rPr lang="en-US" sz="2400" b="0" i="0" dirty="0">
                <a:effectLst/>
                <a:latin typeface="-apple-system"/>
              </a:rPr>
              <a:t> if there is some relationship between the presence of specific venues in a neighborhood and the price's houses in that neighborhood.</a:t>
            </a:r>
            <a:endParaRPr lang="en-US" sz="24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pPr algn="l"/>
            <a:r>
              <a:rPr lang="es-ES" i="0" dirty="0">
                <a:solidFill>
                  <a:schemeClr val="bg1"/>
                </a:solidFill>
                <a:effectLst/>
                <a:latin typeface="-apple-system"/>
              </a:rPr>
              <a:t>Business </a:t>
            </a:r>
            <a:r>
              <a:rPr lang="es-ES" i="0" dirty="0" err="1">
                <a:solidFill>
                  <a:schemeClr val="bg1"/>
                </a:solidFill>
                <a:effectLst/>
                <a:latin typeface="-apple-system"/>
              </a:rPr>
              <a:t>Problem</a:t>
            </a:r>
            <a:endParaRPr lang="es-ES" i="0" dirty="0">
              <a:solidFill>
                <a:schemeClr val="bg1"/>
              </a:solidFill>
              <a:effectLst/>
              <a:latin typeface="-apple-system"/>
            </a:endParaRPr>
          </a:p>
        </p:txBody>
      </p:sp>
    </p:spTree>
    <p:extLst>
      <p:ext uri="{BB962C8B-B14F-4D97-AF65-F5344CB8AC3E}">
        <p14:creationId xmlns:p14="http://schemas.microsoft.com/office/powerpoint/2010/main" val="3597143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pPr algn="l"/>
            <a:r>
              <a:rPr lang="en-US" sz="2000" b="0" i="0" dirty="0">
                <a:effectLst/>
                <a:latin typeface="-apple-system"/>
              </a:rPr>
              <a:t>To perform all the analysis and give an answer to our problem, we need to rely on some data.</a:t>
            </a:r>
            <a:br>
              <a:rPr lang="en-US" sz="2000" dirty="0">
                <a:latin typeface="-apple-system"/>
              </a:rPr>
            </a:br>
            <a:br>
              <a:rPr lang="en-US" sz="2000" dirty="0">
                <a:latin typeface="-apple-system"/>
              </a:rPr>
            </a:br>
            <a:r>
              <a:rPr lang="en-US" sz="2000" b="0" i="0" dirty="0">
                <a:effectLst/>
                <a:latin typeface="-apple-system"/>
              </a:rPr>
              <a:t>First of all, we need to obtain the house prices' for each area of Milan. For this aim, we need to web scrape data from</a:t>
            </a:r>
            <a:r>
              <a:rPr lang="en-US" sz="2000" b="0" i="0" dirty="0">
                <a:solidFill>
                  <a:schemeClr val="tx1"/>
                </a:solidFill>
                <a:effectLst/>
                <a:latin typeface="-apple-system"/>
              </a:rPr>
              <a:t> </a:t>
            </a:r>
            <a:r>
              <a:rPr lang="en-US" sz="2000" b="1" i="0" u="none" strike="noStrike" dirty="0">
                <a:solidFill>
                  <a:schemeClr val="tx1"/>
                </a:solidFill>
                <a:effectLst/>
                <a:latin typeface="-apple-system"/>
                <a:hlinkClick r:id="rId2">
                  <a:extLst>
                    <a:ext uri="{A12FA001-AC4F-418D-AE19-62706E023703}">
                      <ahyp:hlinkClr xmlns:ahyp="http://schemas.microsoft.com/office/drawing/2018/hyperlinkcolor" val="tx"/>
                    </a:ext>
                  </a:extLst>
                </a:hlinkClick>
              </a:rPr>
              <a:t>immobiliare.it</a:t>
            </a:r>
            <a:r>
              <a:rPr lang="en-US" sz="2000" b="0" i="0" dirty="0">
                <a:effectLst/>
                <a:latin typeface="-apple-system"/>
              </a:rPr>
              <a:t>, an Italian platform for publishing and searching for real estate ads.</a:t>
            </a:r>
            <a:br>
              <a:rPr lang="en-US" sz="2000" b="0" i="0" dirty="0">
                <a:effectLst/>
                <a:latin typeface="-apple-system"/>
              </a:rPr>
            </a:br>
            <a:br>
              <a:rPr lang="en-US" sz="2000" b="0" i="0" dirty="0">
                <a:effectLst/>
                <a:latin typeface="-apple-system"/>
              </a:rPr>
            </a:br>
            <a:r>
              <a:rPr lang="en-US" sz="2000" b="0" i="0" dirty="0">
                <a:effectLst/>
                <a:latin typeface="-apple-system"/>
              </a:rPr>
              <a:t>Next, to obtain the geo location of each neighborhood we use </a:t>
            </a:r>
            <a:r>
              <a:rPr lang="en-US" sz="2000" b="1" i="0" dirty="0">
                <a:effectLst/>
                <a:latin typeface="-apple-system"/>
              </a:rPr>
              <a:t>ArcGIS API</a:t>
            </a:r>
            <a:r>
              <a:rPr lang="en-US" sz="2000" b="0" i="0" dirty="0">
                <a:effectLst/>
                <a:latin typeface="-apple-system"/>
              </a:rPr>
              <a:t>. Part of the Esri Geospatial Cloud, ArcGIS enables to connect people, locations, and data using interactive maps. </a:t>
            </a:r>
            <a:br>
              <a:rPr lang="en-US" sz="2000" b="0" i="0" dirty="0">
                <a:effectLst/>
                <a:latin typeface="-apple-system"/>
              </a:rPr>
            </a:br>
            <a:br>
              <a:rPr lang="en-US" sz="2000" b="0" i="0" dirty="0">
                <a:effectLst/>
                <a:latin typeface="-apple-system"/>
              </a:rPr>
            </a:br>
            <a:r>
              <a:rPr lang="en-US" sz="2000" b="0" i="0" dirty="0">
                <a:effectLst/>
                <a:latin typeface="-apple-system"/>
              </a:rPr>
              <a:t>Finally, we use </a:t>
            </a:r>
            <a:r>
              <a:rPr lang="en-US" sz="2000" b="1" i="0" dirty="0">
                <a:effectLst/>
                <a:latin typeface="-apple-system"/>
              </a:rPr>
              <a:t>Foursquare API</a:t>
            </a:r>
            <a:r>
              <a:rPr lang="en-US" sz="2000" b="0" i="0" dirty="0">
                <a:effectLst/>
                <a:latin typeface="-apple-system"/>
              </a:rPr>
              <a:t> to obtain data about different venues in each neighborhood. Foursquare is the most trusted, independent location data platform for understanding how people move through the real world.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pPr algn="l"/>
            <a:r>
              <a:rPr lang="it-IT" dirty="0">
                <a:solidFill>
                  <a:schemeClr val="bg1"/>
                </a:solidFill>
                <a:latin typeface="-apple-system"/>
              </a:rPr>
              <a:t>D</a:t>
            </a:r>
            <a:r>
              <a:rPr lang="es-ES" dirty="0">
                <a:solidFill>
                  <a:schemeClr val="bg1"/>
                </a:solidFill>
                <a:latin typeface="-apple-system"/>
              </a:rPr>
              <a:t>ata </a:t>
            </a:r>
            <a:r>
              <a:rPr lang="es-ES" dirty="0" err="1">
                <a:solidFill>
                  <a:schemeClr val="bg1"/>
                </a:solidFill>
                <a:latin typeface="-apple-system"/>
              </a:rPr>
              <a:t>acquisition</a:t>
            </a:r>
            <a:endParaRPr lang="es-ES" i="0" dirty="0">
              <a:solidFill>
                <a:schemeClr val="bg1"/>
              </a:solidFill>
              <a:effectLst/>
              <a:latin typeface="-apple-system"/>
            </a:endParaRPr>
          </a:p>
        </p:txBody>
      </p:sp>
    </p:spTree>
    <p:extLst>
      <p:ext uri="{BB962C8B-B14F-4D97-AF65-F5344CB8AC3E}">
        <p14:creationId xmlns:p14="http://schemas.microsoft.com/office/powerpoint/2010/main" val="4289341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pPr algn="l"/>
            <a:r>
              <a:rPr lang="it-IT" i="0" dirty="0">
                <a:solidFill>
                  <a:schemeClr val="bg1"/>
                </a:solidFill>
                <a:effectLst/>
                <a:latin typeface="-apple-system"/>
              </a:rPr>
              <a:t>House prices distribution</a:t>
            </a:r>
            <a:endParaRPr lang="es-ES" i="0" dirty="0">
              <a:solidFill>
                <a:schemeClr val="bg1"/>
              </a:solidFill>
              <a:effectLst/>
              <a:latin typeface="-apple-system"/>
            </a:endParaRPr>
          </a:p>
        </p:txBody>
      </p:sp>
      <p:pic>
        <p:nvPicPr>
          <p:cNvPr id="5" name="Picture 4">
            <a:extLst>
              <a:ext uri="{FF2B5EF4-FFF2-40B4-BE49-F238E27FC236}">
                <a16:creationId xmlns:a16="http://schemas.microsoft.com/office/drawing/2014/main" id="{DE085E98-04BB-42AB-A9EE-B44A407DFD5F}"/>
              </a:ext>
            </a:extLst>
          </p:cNvPr>
          <p:cNvPicPr>
            <a:picLocks noChangeAspect="1"/>
          </p:cNvPicPr>
          <p:nvPr/>
        </p:nvPicPr>
        <p:blipFill>
          <a:blip r:embed="rId2"/>
          <a:stretch>
            <a:fillRect/>
          </a:stretch>
        </p:blipFill>
        <p:spPr>
          <a:xfrm>
            <a:off x="223838" y="489760"/>
            <a:ext cx="5737052" cy="3743325"/>
          </a:xfrm>
          <a:prstGeom prst="rect">
            <a:avLst/>
          </a:prstGeom>
        </p:spPr>
      </p:pic>
      <p:pic>
        <p:nvPicPr>
          <p:cNvPr id="7" name="Picture 6">
            <a:extLst>
              <a:ext uri="{FF2B5EF4-FFF2-40B4-BE49-F238E27FC236}">
                <a16:creationId xmlns:a16="http://schemas.microsoft.com/office/drawing/2014/main" id="{0228061D-491C-478F-8133-6E5632D5B4BB}"/>
              </a:ext>
            </a:extLst>
          </p:cNvPr>
          <p:cNvPicPr>
            <a:picLocks noChangeAspect="1"/>
          </p:cNvPicPr>
          <p:nvPr/>
        </p:nvPicPr>
        <p:blipFill>
          <a:blip r:embed="rId3"/>
          <a:stretch>
            <a:fillRect/>
          </a:stretch>
        </p:blipFill>
        <p:spPr>
          <a:xfrm>
            <a:off x="7886700" y="182967"/>
            <a:ext cx="2643754" cy="4633913"/>
          </a:xfrm>
          <a:prstGeom prst="rect">
            <a:avLst/>
          </a:prstGeom>
        </p:spPr>
      </p:pic>
    </p:spTree>
    <p:extLst>
      <p:ext uri="{BB962C8B-B14F-4D97-AF65-F5344CB8AC3E}">
        <p14:creationId xmlns:p14="http://schemas.microsoft.com/office/powerpoint/2010/main" val="1122408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pPr algn="l"/>
            <a:r>
              <a:rPr lang="it-IT" dirty="0">
                <a:solidFill>
                  <a:schemeClr val="bg1"/>
                </a:solidFill>
                <a:latin typeface="-apple-system"/>
              </a:rPr>
              <a:t>Price categories milan neighborhoods</a:t>
            </a:r>
            <a:endParaRPr lang="es-ES" i="0" dirty="0">
              <a:solidFill>
                <a:schemeClr val="bg1"/>
              </a:solidFill>
              <a:effectLst/>
              <a:latin typeface="-apple-system"/>
            </a:endParaRPr>
          </a:p>
        </p:txBody>
      </p:sp>
      <p:pic>
        <p:nvPicPr>
          <p:cNvPr id="4" name="Picture 3">
            <a:extLst>
              <a:ext uri="{FF2B5EF4-FFF2-40B4-BE49-F238E27FC236}">
                <a16:creationId xmlns:a16="http://schemas.microsoft.com/office/drawing/2014/main" id="{DCF30AAA-4EC0-4AD3-9B30-E9B88DB0EEF1}"/>
              </a:ext>
            </a:extLst>
          </p:cNvPr>
          <p:cNvPicPr>
            <a:picLocks noChangeAspect="1"/>
          </p:cNvPicPr>
          <p:nvPr/>
        </p:nvPicPr>
        <p:blipFill>
          <a:blip r:embed="rId2"/>
          <a:stretch>
            <a:fillRect/>
          </a:stretch>
        </p:blipFill>
        <p:spPr>
          <a:xfrm>
            <a:off x="1452545" y="0"/>
            <a:ext cx="9286876" cy="4956317"/>
          </a:xfrm>
          <a:prstGeom prst="rect">
            <a:avLst/>
          </a:prstGeom>
        </p:spPr>
      </p:pic>
    </p:spTree>
    <p:extLst>
      <p:ext uri="{BB962C8B-B14F-4D97-AF65-F5344CB8AC3E}">
        <p14:creationId xmlns:p14="http://schemas.microsoft.com/office/powerpoint/2010/main" val="3168846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pPr algn="l"/>
            <a:r>
              <a:rPr lang="it-IT" i="0" dirty="0">
                <a:solidFill>
                  <a:schemeClr val="bg1"/>
                </a:solidFill>
                <a:effectLst/>
                <a:latin typeface="-apple-system"/>
              </a:rPr>
              <a:t>F</a:t>
            </a:r>
            <a:r>
              <a:rPr lang="it-IT" dirty="0">
                <a:solidFill>
                  <a:schemeClr val="bg1"/>
                </a:solidFill>
                <a:latin typeface="-apple-system"/>
              </a:rPr>
              <a:t>inal dataframe used to model</a:t>
            </a:r>
          </a:p>
          <a:p>
            <a:pPr algn="l"/>
            <a:r>
              <a:rPr lang="it-IT" sz="1200" i="0" dirty="0">
                <a:solidFill>
                  <a:schemeClr val="bg1"/>
                </a:solidFill>
                <a:effectLst/>
                <a:latin typeface="-apple-system"/>
              </a:rPr>
              <a:t>72 neighborhoods x 36 venues</a:t>
            </a:r>
            <a:endParaRPr lang="es-ES" sz="1200" i="0" dirty="0">
              <a:solidFill>
                <a:schemeClr val="bg1"/>
              </a:solidFill>
              <a:effectLst/>
              <a:latin typeface="-apple-system"/>
            </a:endParaRPr>
          </a:p>
        </p:txBody>
      </p:sp>
      <p:pic>
        <p:nvPicPr>
          <p:cNvPr id="5" name="Picture 4">
            <a:extLst>
              <a:ext uri="{FF2B5EF4-FFF2-40B4-BE49-F238E27FC236}">
                <a16:creationId xmlns:a16="http://schemas.microsoft.com/office/drawing/2014/main" id="{378D3A28-CFC6-4E56-84D7-DB7F88FEB9C4}"/>
              </a:ext>
            </a:extLst>
          </p:cNvPr>
          <p:cNvPicPr>
            <a:picLocks noChangeAspect="1"/>
          </p:cNvPicPr>
          <p:nvPr/>
        </p:nvPicPr>
        <p:blipFill>
          <a:blip r:embed="rId2"/>
          <a:stretch>
            <a:fillRect/>
          </a:stretch>
        </p:blipFill>
        <p:spPr>
          <a:xfrm>
            <a:off x="1357295" y="100402"/>
            <a:ext cx="9477375" cy="4852598"/>
          </a:xfrm>
          <a:prstGeom prst="rect">
            <a:avLst/>
          </a:prstGeom>
        </p:spPr>
      </p:pic>
    </p:spTree>
    <p:extLst>
      <p:ext uri="{BB962C8B-B14F-4D97-AF65-F5344CB8AC3E}">
        <p14:creationId xmlns:p14="http://schemas.microsoft.com/office/powerpoint/2010/main" val="1899025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pPr algn="l"/>
            <a:r>
              <a:rPr lang="it-IT" dirty="0">
                <a:solidFill>
                  <a:schemeClr val="bg1"/>
                </a:solidFill>
                <a:latin typeface="-apple-system"/>
              </a:rPr>
              <a:t>Selection machine learning model</a:t>
            </a:r>
          </a:p>
          <a:p>
            <a:pPr algn="l"/>
            <a:r>
              <a:rPr lang="it-IT" sz="1200" dirty="0">
                <a:solidFill>
                  <a:schemeClr val="bg1"/>
                </a:solidFill>
                <a:latin typeface="-apple-system"/>
              </a:rPr>
              <a:t>Random forest</a:t>
            </a:r>
            <a:endParaRPr lang="es-ES" sz="1200" i="0" dirty="0">
              <a:solidFill>
                <a:schemeClr val="bg1"/>
              </a:solidFill>
              <a:effectLst/>
              <a:latin typeface="-apple-system"/>
            </a:endParaRPr>
          </a:p>
        </p:txBody>
      </p:sp>
      <p:pic>
        <p:nvPicPr>
          <p:cNvPr id="4" name="Picture 3">
            <a:extLst>
              <a:ext uri="{FF2B5EF4-FFF2-40B4-BE49-F238E27FC236}">
                <a16:creationId xmlns:a16="http://schemas.microsoft.com/office/drawing/2014/main" id="{FDF5F696-5E6C-4F1F-8DEA-7D5D72125CF6}"/>
              </a:ext>
            </a:extLst>
          </p:cNvPr>
          <p:cNvPicPr>
            <a:picLocks noChangeAspect="1"/>
          </p:cNvPicPr>
          <p:nvPr/>
        </p:nvPicPr>
        <p:blipFill>
          <a:blip r:embed="rId2"/>
          <a:stretch>
            <a:fillRect/>
          </a:stretch>
        </p:blipFill>
        <p:spPr>
          <a:xfrm>
            <a:off x="1658026" y="0"/>
            <a:ext cx="8875913" cy="4953000"/>
          </a:xfrm>
          <a:prstGeom prst="rect">
            <a:avLst/>
          </a:prstGeom>
        </p:spPr>
      </p:pic>
      <p:sp>
        <p:nvSpPr>
          <p:cNvPr id="6" name="Rectangle 5">
            <a:extLst>
              <a:ext uri="{FF2B5EF4-FFF2-40B4-BE49-F238E27FC236}">
                <a16:creationId xmlns:a16="http://schemas.microsoft.com/office/drawing/2014/main" id="{3EB0D125-37C2-4356-A784-A020C2A53090}"/>
              </a:ext>
            </a:extLst>
          </p:cNvPr>
          <p:cNvSpPr/>
          <p:nvPr/>
        </p:nvSpPr>
        <p:spPr>
          <a:xfrm>
            <a:off x="3314700" y="95250"/>
            <a:ext cx="228600" cy="2571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69272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pPr algn="l"/>
            <a:r>
              <a:rPr lang="it-IT" dirty="0">
                <a:solidFill>
                  <a:schemeClr val="bg1"/>
                </a:solidFill>
                <a:latin typeface="-apple-system"/>
              </a:rPr>
              <a:t>Features importance</a:t>
            </a:r>
          </a:p>
          <a:p>
            <a:pPr algn="l"/>
            <a:r>
              <a:rPr lang="it-IT" sz="1200" dirty="0">
                <a:solidFill>
                  <a:schemeClr val="bg1"/>
                </a:solidFill>
                <a:latin typeface="-apple-system"/>
              </a:rPr>
              <a:t>Random forest</a:t>
            </a:r>
            <a:endParaRPr lang="es-ES" sz="1200" i="0" dirty="0">
              <a:solidFill>
                <a:schemeClr val="bg1"/>
              </a:solidFill>
              <a:effectLst/>
              <a:latin typeface="-apple-system"/>
            </a:endParaRPr>
          </a:p>
        </p:txBody>
      </p:sp>
      <p:pic>
        <p:nvPicPr>
          <p:cNvPr id="8" name="Picture 7">
            <a:extLst>
              <a:ext uri="{FF2B5EF4-FFF2-40B4-BE49-F238E27FC236}">
                <a16:creationId xmlns:a16="http://schemas.microsoft.com/office/drawing/2014/main" id="{2C76919F-B784-4AB3-B735-6F6AD767D5E2}"/>
              </a:ext>
            </a:extLst>
          </p:cNvPr>
          <p:cNvPicPr>
            <a:picLocks noChangeAspect="1"/>
          </p:cNvPicPr>
          <p:nvPr/>
        </p:nvPicPr>
        <p:blipFill>
          <a:blip r:embed="rId2"/>
          <a:stretch>
            <a:fillRect/>
          </a:stretch>
        </p:blipFill>
        <p:spPr>
          <a:xfrm>
            <a:off x="580280" y="157600"/>
            <a:ext cx="4925742" cy="4659280"/>
          </a:xfrm>
          <a:prstGeom prst="rect">
            <a:avLst/>
          </a:prstGeom>
        </p:spPr>
      </p:pic>
      <p:pic>
        <p:nvPicPr>
          <p:cNvPr id="10" name="Picture 9">
            <a:extLst>
              <a:ext uri="{FF2B5EF4-FFF2-40B4-BE49-F238E27FC236}">
                <a16:creationId xmlns:a16="http://schemas.microsoft.com/office/drawing/2014/main" id="{FB92AADA-B7BF-4762-AED4-7A733FADA1F5}"/>
              </a:ext>
            </a:extLst>
          </p:cNvPr>
          <p:cNvPicPr>
            <a:picLocks noChangeAspect="1"/>
          </p:cNvPicPr>
          <p:nvPr/>
        </p:nvPicPr>
        <p:blipFill>
          <a:blip r:embed="rId3"/>
          <a:stretch>
            <a:fillRect/>
          </a:stretch>
        </p:blipFill>
        <p:spPr>
          <a:xfrm>
            <a:off x="7011439" y="392080"/>
            <a:ext cx="3676650" cy="4343400"/>
          </a:xfrm>
          <a:prstGeom prst="rect">
            <a:avLst/>
          </a:prstGeom>
        </p:spPr>
      </p:pic>
    </p:spTree>
    <p:extLst>
      <p:ext uri="{BB962C8B-B14F-4D97-AF65-F5344CB8AC3E}">
        <p14:creationId xmlns:p14="http://schemas.microsoft.com/office/powerpoint/2010/main" val="319578882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{CE81676D-699D-4307-928A-5E239387E66F}tf56160789_win32</Template>
  <TotalTime>97</TotalTime>
  <Words>583</Words>
  <Application>Microsoft Office PowerPoint</Application>
  <PresentationFormat>Widescreen</PresentationFormat>
  <Paragraphs>20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Bookman Old Style</vt:lpstr>
      <vt:lpstr>Calibri</vt:lpstr>
      <vt:lpstr>Franklin Gothic Book</vt:lpstr>
      <vt:lpstr>1_RetrospectVTI</vt:lpstr>
      <vt:lpstr>The Battle of Neighborhoods- Milan Neighborhoods Price Houses</vt:lpstr>
      <vt:lpstr>Creative Capital of fashion and luxury, Milan is a cutting-edge city, very active in economic and cultural profile, a reality to be discovered to find its hidden treasures of poetic views, Art Nouveau buildings and small architectural gems ranging from Gothic to Romanesque style, scattered throughout its beautiful and ancient historic center, a reason that drives millions of visitors from all over the world every day to visit the city of charm and glamor.  Milan is also listed within the top 10 cities for investments in Western Europe and mentioned as one of the preferred destinations for investing in the real estate sector. </vt:lpstr>
      <vt:lpstr>The aim of the project is to investigate about what are some of the variables that contribute to drive up the house's prices in some neighborhoods respect other neighborhoods.   In particular the study try to analize if there is some relationship between the presence of specific venues in a neighborhood and the price's houses in that neighborhood.</vt:lpstr>
      <vt:lpstr>To perform all the analysis and give an answer to our problem, we need to rely on some data.  First of all, we need to obtain the house prices' for each area of Milan. For this aim, we need to web scrape data from immobiliare.it, an Italian platform for publishing and searching for real estate ads.  Next, to obtain the geo location of each neighborhood we use ArcGIS API. Part of the Esri Geospatial Cloud, ArcGIS enables to connect people, locations, and data using interactive maps.   Finally, we use Foursquare API to obtain data about different venues in each neighborhood. Foursquare is the most trusted, independent location data platform for understanding how people move through the real world. </vt:lpstr>
      <vt:lpstr>PowerPoint Presentation</vt:lpstr>
      <vt:lpstr>PowerPoint Presentation</vt:lpstr>
      <vt:lpstr>PowerPoint Presentation</vt:lpstr>
      <vt:lpstr>PowerPoint Presentation</vt:lpstr>
      <vt:lpstr>PowerPoint Presentation</vt:lpstr>
      <vt:lpstr>PowerPoint Presentation</vt:lpstr>
      <vt:lpstr>The model had the aim to investigate the existence of some type of relationship between the house prices in different neighborhood of Milan and the venues that there are in the same neighborhood.  The model showed that the 10 most important venues to classify a neighborhood with a presence of low or medium/high price houses are: Nightlife Bars, Bakeries, Ice Cream Shops, Italian Restaurants, Japanese and sushi, Hotels, Plazas, Coffee and Snacks, International Restaurants and Metro station. This seems reasonable because the venues are related to cool neighborhoods of Milan where is concentrated the nightlife, tourism zones and neighborhoods with the presence of a Metro station that represent a key element to move easy from one part to other parts of the city.  From the performance metrics we have demonstrated that the model works pretty good in the prediction of the category price of the neighborhood.  We conclude that if we want estimate the price of an house, in addiction to the classic parameters like the number of rooms, square feet of the apartment and others, we can include also the presence of a venues in the neighborhood.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Milan Neighborhoods Price Houses</dc:title>
  <dc:creator>Gabriele</dc:creator>
  <cp:lastModifiedBy>Gabriele</cp:lastModifiedBy>
  <cp:revision>7</cp:revision>
  <dcterms:created xsi:type="dcterms:W3CDTF">2021-01-10T09:45:44Z</dcterms:created>
  <dcterms:modified xsi:type="dcterms:W3CDTF">2021-01-10T11:22:56Z</dcterms:modified>
</cp:coreProperties>
</file>