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0"/>
  </p:notesMasterIdLst>
  <p:handoutMasterIdLst>
    <p:handoutMasterId r:id="rId11"/>
  </p:handoutMasterIdLst>
  <p:sldIdLst>
    <p:sldId id="256" r:id="rId2"/>
    <p:sldId id="263" r:id="rId3"/>
    <p:sldId id="264" r:id="rId4"/>
    <p:sldId id="265" r:id="rId5"/>
    <p:sldId id="266" r:id="rId6"/>
    <p:sldId id="267" r:id="rId7"/>
    <p:sldId id="268" r:id="rId8"/>
    <p:sldId id="269" r:id="rId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88" d="100"/>
          <a:sy n="88" d="100"/>
        </p:scale>
        <p:origin x="30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tortora" userId="4ab7149b609e8bef" providerId="LiveId" clId="{4D42FC1F-65BA-491A-91A3-EB83F4FCD326}"/>
    <pc:docChg chg="custSel modSld">
      <pc:chgData name="gabriele tortora" userId="4ab7149b609e8bef" providerId="LiveId" clId="{4D42FC1F-65BA-491A-91A3-EB83F4FCD326}" dt="2023-11-24T15:07:00.254" v="509" actId="20577"/>
      <pc:docMkLst>
        <pc:docMk/>
      </pc:docMkLst>
      <pc:sldChg chg="modSp mod">
        <pc:chgData name="gabriele tortora" userId="4ab7149b609e8bef" providerId="LiveId" clId="{4D42FC1F-65BA-491A-91A3-EB83F4FCD326}" dt="2023-11-24T15:07:00.254" v="509" actId="20577"/>
        <pc:sldMkLst>
          <pc:docMk/>
          <pc:sldMk cId="3552498408" sldId="265"/>
        </pc:sldMkLst>
        <pc:spChg chg="mod">
          <ac:chgData name="gabriele tortora" userId="4ab7149b609e8bef" providerId="LiveId" clId="{4D42FC1F-65BA-491A-91A3-EB83F4FCD326}" dt="2023-11-24T15:07:00.254" v="509" actId="20577"/>
          <ac:spMkLst>
            <pc:docMk/>
            <pc:sldMk cId="3552498408" sldId="265"/>
            <ac:spMk id="12" creationId="{98BB02B3-0BEC-6E65-3863-291F84496618}"/>
          </ac:spMkLst>
        </pc:spChg>
      </pc:sldChg>
      <pc:sldChg chg="modSp mod">
        <pc:chgData name="gabriele tortora" userId="4ab7149b609e8bef" providerId="LiveId" clId="{4D42FC1F-65BA-491A-91A3-EB83F4FCD326}" dt="2023-11-24T15:06:39.636" v="508" actId="20577"/>
        <pc:sldMkLst>
          <pc:docMk/>
          <pc:sldMk cId="2438296769" sldId="266"/>
        </pc:sldMkLst>
        <pc:spChg chg="mod">
          <ac:chgData name="gabriele tortora" userId="4ab7149b609e8bef" providerId="LiveId" clId="{4D42FC1F-65BA-491A-91A3-EB83F4FCD326}" dt="2023-11-24T15:06:39.636" v="508" actId="20577"/>
          <ac:spMkLst>
            <pc:docMk/>
            <pc:sldMk cId="2438296769" sldId="266"/>
            <ac:spMk id="4" creationId="{7370514C-4477-64C4-F959-015636F0AD9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24/11/2023</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24/11/2023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014869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US" noProof="0"/>
              <a:t>Click to edit Master title style</a:t>
            </a:r>
            <a:endParaRPr lang="it-IT" noProof="0"/>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t-IT" noProof="0"/>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24/11/2023</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en-US" noProof="0"/>
              <a:t>Click to edit Master title style</a:t>
            </a:r>
            <a:endParaRPr lang="it-IT" noProof="0"/>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US" noProof="0"/>
              <a:t>Click icon to add picture</a:t>
            </a:r>
            <a:endParaRPr lang="it-IT" noProof="0"/>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en-US" noProof="0"/>
              <a:t>Click to edit Master title style</a:t>
            </a:r>
            <a:endParaRPr lang="it-IT" noProof="0"/>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en-US" noProof="0"/>
              <a:t>Click to edit Master title style</a:t>
            </a:r>
            <a:endParaRPr lang="it-IT" noProof="0"/>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en-US" noProof="0"/>
              <a:t>Click to edit Master title style</a:t>
            </a:r>
            <a:endParaRPr lang="it-IT" noProof="0"/>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en-US" noProof="0"/>
              <a:t>Click to edit Master title style</a:t>
            </a:r>
            <a:endParaRPr lang="it-IT" noProof="0"/>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24/11/2023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en-US" noProof="0"/>
              <a:t>Click to edit Master title style</a:t>
            </a:r>
            <a:endParaRPr lang="it-IT" noProof="0"/>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it-IT" noProof="0"/>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it-IT" noProof="0"/>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it-IT" noProof="0"/>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24/11/2023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noProof="0"/>
              <a:t>Click to edit Master title style</a:t>
            </a:r>
            <a:endParaRPr lang="it-IT" noProof="0"/>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24/11/2023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en-US" noProof="0"/>
              <a:t>Click to edit Master title style</a:t>
            </a:r>
            <a:endParaRPr lang="it-IT" noProof="0"/>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24/11/2023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noProof="0"/>
              <a:t>Click to edit Master title style</a:t>
            </a:r>
            <a:endParaRPr lang="it-IT" noProof="0"/>
          </a:p>
        </p:txBody>
      </p:sp>
      <p:sp>
        <p:nvSpPr>
          <p:cNvPr id="3" name="Segnaposto contenuto 2"/>
          <p:cNvSpPr>
            <a:spLocks noGrp="1"/>
          </p:cNvSpPr>
          <p:nvPr>
            <p:ph idx="1"/>
          </p:nvPr>
        </p:nvSpPr>
        <p:spPr/>
        <p:txBody>
          <a:bodyPr rtlCol="0"/>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24/11/2023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en-US" noProof="0"/>
              <a:t>Click to edit Master title style</a:t>
            </a:r>
            <a:endParaRPr lang="it-IT" noProof="0"/>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24/11/2023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noProof="0"/>
              <a:t>Click to edit Master title style</a:t>
            </a:r>
            <a:endParaRPr lang="it-IT" noProof="0"/>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en-US" noProof="0"/>
              <a:t>Click to edit Master title style</a:t>
            </a:r>
            <a:endParaRPr lang="it-IT" noProof="0"/>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24/11/2023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noProof="0"/>
              <a:t>Click to edit Master title style</a:t>
            </a:r>
            <a:endParaRPr lang="it-IT" noProof="0"/>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24/11/2023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24/11/2023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en-US" noProof="0"/>
              <a:t>Click to edit Master title style</a:t>
            </a:r>
            <a:endParaRPr lang="it-IT" noProof="0"/>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t-IT" noProof="0"/>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en-US" noProof="0"/>
              <a:t>Click to edit Master title style</a:t>
            </a:r>
            <a:endParaRPr lang="it-IT" noProof="0"/>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it-IT" noProof="0"/>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24/11/2023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24/11/2023</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Incident</a:t>
            </a:r>
            <a:r>
              <a:rPr lang="it-IT" sz="5400" dirty="0">
                <a:latin typeface="Rockwell" panose="02060603020205020403" pitchFamily="18" charset="0"/>
              </a:rPr>
              <a:t> </a:t>
            </a:r>
            <a:r>
              <a:rPr lang="it-IT" sz="5400" dirty="0" err="1">
                <a:latin typeface="Rockwell" panose="02060603020205020403" pitchFamily="18" charset="0"/>
              </a:rPr>
              <a:t>response</a:t>
            </a:r>
            <a:br>
              <a:rPr lang="it-IT" sz="5400" dirty="0">
                <a:latin typeface="Rockwell" panose="02060603020205020403" pitchFamily="18" charset="0"/>
              </a:rPr>
            </a:br>
            <a:r>
              <a:rPr lang="it-IT" sz="5400" dirty="0">
                <a:latin typeface="Rockwell" panose="02060603020205020403" pitchFamily="18" charset="0"/>
              </a:rPr>
              <a:t>S9/L5</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 cura 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GABRIELE TORTORA</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it-IT" dirty="0">
                <a:latin typeface="Rockwell" panose="02060603020205020403" pitchFamily="18" charset="0"/>
              </a:rPr>
              <a:t>Aspetti teorici:</a:t>
            </a:r>
          </a:p>
        </p:txBody>
      </p:sp>
      <p:sp>
        <p:nvSpPr>
          <p:cNvPr id="3" name="Segnaposto contenuto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algn="l"/>
            <a:r>
              <a:rPr lang="it-IT" dirty="0">
                <a:latin typeface="Tahoma" panose="020B0604030504040204" pitchFamily="34" charset="0"/>
                <a:ea typeface="Tahoma" panose="020B0604030504040204" pitchFamily="34" charset="0"/>
                <a:cs typeface="Tahoma" panose="020B0604030504040204" pitchFamily="34" charset="0"/>
              </a:rPr>
              <a:t>INCIDENT RESPONSE: </a:t>
            </a:r>
            <a:r>
              <a:rPr lang="it-IT" sz="1800" dirty="0"/>
              <a:t>è un insieme di procedure e azioni pianificate che un'organizzazione mette in atto per affrontare e mitigare gli effetti di un incidente informatico</a:t>
            </a:r>
            <a:r>
              <a:rPr lang="it-IT" sz="1400" dirty="0"/>
              <a:t>.</a:t>
            </a:r>
            <a:r>
              <a:rPr lang="it-IT" sz="1800" dirty="0">
                <a:latin typeface="ArialMT"/>
                <a:ea typeface="Tahoma" panose="020B0604030504040204" pitchFamily="34" charset="0"/>
                <a:cs typeface="Tahoma" panose="020B0604030504040204" pitchFamily="34" charset="0"/>
              </a:rPr>
              <a:t> </a:t>
            </a:r>
            <a:endParaRPr lang="it-IT" sz="1800" dirty="0">
              <a:latin typeface="ArialMT"/>
            </a:endParaRPr>
          </a:p>
          <a:p>
            <a:pPr algn="l"/>
            <a:r>
              <a:rPr lang="it-IT" b="0" i="0" u="none" strike="noStrike" baseline="0" dirty="0">
                <a:latin typeface="ArialMT"/>
              </a:rPr>
              <a:t>AZIONI PREVENTIVE: </a:t>
            </a:r>
            <a:r>
              <a:rPr lang="it-IT" sz="1800" dirty="0">
                <a:latin typeface="ArialMT"/>
              </a:rPr>
              <a:t>sono </a:t>
            </a:r>
            <a:r>
              <a:rPr lang="it-IT" sz="1800" b="0" i="0" u="none" strike="noStrike" baseline="0" dirty="0">
                <a:latin typeface="ArialMT"/>
              </a:rPr>
              <a:t>azioni di sicurezza che vengono adottate per implementate anticipatamente danni a un’azienda</a:t>
            </a:r>
          </a:p>
          <a:p>
            <a:pPr algn="l"/>
            <a:r>
              <a:rPr lang="it-IT" b="0" i="0" u="none" strike="noStrike" baseline="0" dirty="0">
                <a:latin typeface="ArialMT"/>
              </a:rPr>
              <a:t> BUISNESS CONTINUITY: </a:t>
            </a:r>
            <a:r>
              <a:rPr lang="it-IT" sz="1800" b="0" i="0" u="none" strike="noStrike" baseline="0" dirty="0">
                <a:latin typeface="ArialMT"/>
              </a:rPr>
              <a:t>insieme di procedure per ridurre al minimo gli impatti degli eventi negativi e garantire il continuo dell’attività</a:t>
            </a:r>
          </a:p>
        </p:txBody>
      </p:sp>
    </p:spTree>
    <p:extLst>
      <p:ext uri="{BB962C8B-B14F-4D97-AF65-F5344CB8AC3E}">
        <p14:creationId xmlns:p14="http://schemas.microsoft.com/office/powerpoint/2010/main" val="190261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6342-1A2A-6E42-C83A-C75A2D67636C}"/>
              </a:ext>
            </a:extLst>
          </p:cNvPr>
          <p:cNvSpPr>
            <a:spLocks noGrp="1"/>
          </p:cNvSpPr>
          <p:nvPr>
            <p:ph type="title"/>
          </p:nvPr>
        </p:nvSpPr>
        <p:spPr/>
        <p:txBody>
          <a:bodyPr/>
          <a:lstStyle/>
          <a:p>
            <a:r>
              <a:rPr lang="it-IT" dirty="0"/>
              <a:t>Traccia: </a:t>
            </a:r>
            <a:r>
              <a:rPr lang="it-IT" sz="2000" dirty="0"/>
              <a:t>Con riferimento alla figura seguente , rispondere ai quesiti.</a:t>
            </a:r>
          </a:p>
        </p:txBody>
      </p:sp>
      <p:pic>
        <p:nvPicPr>
          <p:cNvPr id="5" name="Content Placeholder 4" descr="A diagram of a computer network&#10;&#10;Description automatically generated">
            <a:extLst>
              <a:ext uri="{FF2B5EF4-FFF2-40B4-BE49-F238E27FC236}">
                <a16:creationId xmlns:a16="http://schemas.microsoft.com/office/drawing/2014/main" id="{5CEE8FE1-EA3D-4662-05D1-0427D917AE4B}"/>
              </a:ext>
            </a:extLst>
          </p:cNvPr>
          <p:cNvPicPr>
            <a:picLocks noGrp="1" noChangeAspect="1"/>
          </p:cNvPicPr>
          <p:nvPr>
            <p:ph idx="1"/>
          </p:nvPr>
        </p:nvPicPr>
        <p:blipFill>
          <a:blip r:embed="rId2"/>
          <a:stretch>
            <a:fillRect/>
          </a:stretch>
        </p:blipFill>
        <p:spPr>
          <a:xfrm>
            <a:off x="1314467" y="2249488"/>
            <a:ext cx="9559891" cy="3541712"/>
          </a:xfrm>
        </p:spPr>
      </p:pic>
    </p:spTree>
    <p:extLst>
      <p:ext uri="{BB962C8B-B14F-4D97-AF65-F5344CB8AC3E}">
        <p14:creationId xmlns:p14="http://schemas.microsoft.com/office/powerpoint/2010/main" val="335058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6342-1A2A-6E42-C83A-C75A2D67636C}"/>
              </a:ext>
            </a:extLst>
          </p:cNvPr>
          <p:cNvSpPr>
            <a:spLocks noGrp="1"/>
          </p:cNvSpPr>
          <p:nvPr>
            <p:ph type="title"/>
          </p:nvPr>
        </p:nvSpPr>
        <p:spPr>
          <a:xfrm>
            <a:off x="1141413" y="316622"/>
            <a:ext cx="9905998" cy="1090643"/>
          </a:xfrm>
        </p:spPr>
        <p:txBody>
          <a:bodyPr anchor="ctr">
            <a:normAutofit/>
          </a:bodyPr>
          <a:lstStyle/>
          <a:p>
            <a:r>
              <a:rPr lang="it-IT" sz="1800" dirty="0">
                <a:latin typeface="+mn-lt"/>
              </a:rPr>
              <a:t>Azioni preventive: quali azioni preventive si potrebbero implementare per difendere l’applicazione Web da attacchi di tipo </a:t>
            </a:r>
            <a:r>
              <a:rPr lang="it-IT" sz="1800" dirty="0" err="1">
                <a:latin typeface="+mn-lt"/>
              </a:rPr>
              <a:t>SQLi</a:t>
            </a:r>
            <a:r>
              <a:rPr lang="it-IT" sz="1800" dirty="0">
                <a:latin typeface="+mn-lt"/>
              </a:rPr>
              <a:t> oppure XSS da parte di un utente malintenzionato? Modificate la figura in modo da evidenziare le implementazioni</a:t>
            </a:r>
            <a:br>
              <a:rPr lang="it-IT" sz="1800" dirty="0"/>
            </a:br>
            <a:endParaRPr lang="it-IT" sz="1800" dirty="0"/>
          </a:p>
        </p:txBody>
      </p:sp>
      <p:pic>
        <p:nvPicPr>
          <p:cNvPr id="7" name="Content Placeholder 6" descr="A diagram of a firewall&#10;&#10;Description automatically generated">
            <a:extLst>
              <a:ext uri="{FF2B5EF4-FFF2-40B4-BE49-F238E27FC236}">
                <a16:creationId xmlns:a16="http://schemas.microsoft.com/office/drawing/2014/main" id="{6F2F1B29-2187-5A37-2F46-C36AB78E43C0}"/>
              </a:ext>
            </a:extLst>
          </p:cNvPr>
          <p:cNvPicPr>
            <a:picLocks noGrp="1" noChangeAspect="1"/>
          </p:cNvPicPr>
          <p:nvPr>
            <p:ph sz="half" idx="1"/>
          </p:nvPr>
        </p:nvPicPr>
        <p:blipFill>
          <a:blip r:embed="rId2"/>
          <a:stretch>
            <a:fillRect/>
          </a:stretch>
        </p:blipFill>
        <p:spPr>
          <a:xfrm>
            <a:off x="3000896" y="1407265"/>
            <a:ext cx="5471159" cy="2241531"/>
          </a:xfrm>
          <a:noFill/>
        </p:spPr>
      </p:pic>
      <p:sp>
        <p:nvSpPr>
          <p:cNvPr id="12" name="Content Placeholder 3">
            <a:extLst>
              <a:ext uri="{FF2B5EF4-FFF2-40B4-BE49-F238E27FC236}">
                <a16:creationId xmlns:a16="http://schemas.microsoft.com/office/drawing/2014/main" id="{98BB02B3-0BEC-6E65-3863-291F84496618}"/>
              </a:ext>
            </a:extLst>
          </p:cNvPr>
          <p:cNvSpPr>
            <a:spLocks noGrp="1"/>
          </p:cNvSpPr>
          <p:nvPr>
            <p:ph sz="half" idx="2"/>
          </p:nvPr>
        </p:nvSpPr>
        <p:spPr>
          <a:xfrm>
            <a:off x="912812" y="3842759"/>
            <a:ext cx="10363200" cy="3541714"/>
          </a:xfrm>
        </p:spPr>
        <p:txBody>
          <a:bodyPr/>
          <a:lstStyle/>
          <a:p>
            <a:r>
              <a:rPr lang="it-IT" sz="1800" dirty="0"/>
              <a:t>Le azioni preventive hanno compreso l'implementazione di un Web Application Firewall (WAF) .Il WAF</a:t>
            </a:r>
            <a:r>
              <a:rPr lang="it-IT" sz="1400" dirty="0"/>
              <a:t> </a:t>
            </a:r>
            <a:r>
              <a:rPr lang="it-IT" sz="1800" dirty="0"/>
              <a:t>protegge le applicazioni web filtrando e monitorando il traffico tra un'applicazione web e l'Internet</a:t>
            </a:r>
            <a:r>
              <a:rPr lang="it-IT" sz="1400" dirty="0"/>
              <a:t>.</a:t>
            </a:r>
            <a:r>
              <a:rPr lang="it-IT" sz="1800" dirty="0"/>
              <a:t> precedentemente esposta a rischi come SQL injection e attacchi XSS. </a:t>
            </a:r>
          </a:p>
          <a:p>
            <a:r>
              <a:rPr lang="it-IT" sz="1800" dirty="0"/>
              <a:t>Oltre all'implementazione del WAF, è essenziale intensificare il monitoraggio degli accessi al sistema, per rilevare comportamenti sospetti che potrebbero indicare tentativi di manipolazione dell'SQL.. Inoltre è fondamentale implementare ulteriori strati di protezione per quanto riguarda la sorgente della pagina, come l'applicazione di sanificazione dell’input e limitazioni sui caratteri consentiti nell’HTML</a:t>
            </a:r>
            <a:r>
              <a:rPr lang="it-IT" sz="1400" dirty="0"/>
              <a:t>.</a:t>
            </a:r>
            <a:endParaRPr lang="it-IT" sz="1800" dirty="0"/>
          </a:p>
          <a:p>
            <a:pPr marL="0" indent="0">
              <a:buNone/>
            </a:pPr>
            <a:r>
              <a:rPr lang="it-IT" sz="1800" dirty="0"/>
              <a:t> </a:t>
            </a:r>
            <a:endParaRPr lang="en-US" dirty="0"/>
          </a:p>
        </p:txBody>
      </p:sp>
    </p:spTree>
    <p:extLst>
      <p:ext uri="{BB962C8B-B14F-4D97-AF65-F5344CB8AC3E}">
        <p14:creationId xmlns:p14="http://schemas.microsoft.com/office/powerpoint/2010/main" val="355249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D9A58C-5144-CDA1-7817-7A0ED8A9CC4C}"/>
              </a:ext>
            </a:extLst>
          </p:cNvPr>
          <p:cNvSpPr>
            <a:spLocks noGrp="1"/>
          </p:cNvSpPr>
          <p:nvPr>
            <p:ph type="body" sz="half" idx="2"/>
          </p:nvPr>
        </p:nvSpPr>
        <p:spPr>
          <a:xfrm>
            <a:off x="1032116" y="623455"/>
            <a:ext cx="9904459" cy="1371599"/>
          </a:xfrm>
        </p:spPr>
        <p:txBody>
          <a:bodyPr>
            <a:normAutofit lnSpcReduction="10000"/>
          </a:bodyPr>
          <a:lstStyle/>
          <a:p>
            <a:r>
              <a:rPr lang="it-IT" sz="2000" dirty="0"/>
              <a:t>Impatti sul business: </a:t>
            </a:r>
            <a:r>
              <a:rPr lang="it-IT" dirty="0"/>
              <a:t>l’applicazione Web subisce un attacco di tipo DDOS dall’esterno che rende l’applicazione non raggiungibile per 10 minuti. Calcolare l’impatto sul business dovuto alla non raggiungibilità del servizio, considerando che in media ogni minuto gli utenti spendono 1.500 € sulla piattaforma di e-commerce.</a:t>
            </a:r>
          </a:p>
        </p:txBody>
      </p:sp>
      <p:sp>
        <p:nvSpPr>
          <p:cNvPr id="4" name="TextBox 3">
            <a:extLst>
              <a:ext uri="{FF2B5EF4-FFF2-40B4-BE49-F238E27FC236}">
                <a16:creationId xmlns:a16="http://schemas.microsoft.com/office/drawing/2014/main" id="{7370514C-4477-64C4-F959-015636F0AD96}"/>
              </a:ext>
            </a:extLst>
          </p:cNvPr>
          <p:cNvSpPr txBox="1"/>
          <p:nvPr/>
        </p:nvSpPr>
        <p:spPr>
          <a:xfrm>
            <a:off x="1139441" y="2554623"/>
            <a:ext cx="9053993" cy="3970318"/>
          </a:xfrm>
          <a:prstGeom prst="rect">
            <a:avLst/>
          </a:prstGeom>
          <a:noFill/>
        </p:spPr>
        <p:txBody>
          <a:bodyPr wrap="square" rtlCol="0">
            <a:spAutoFit/>
          </a:bodyPr>
          <a:lstStyle/>
          <a:p>
            <a:r>
              <a:rPr lang="it-IT" dirty="0"/>
              <a:t>In questo caso un attacco DDOS impedisce la non raggiungibilità del servizio causando i seguenti danni economici :</a:t>
            </a:r>
          </a:p>
          <a:p>
            <a:endParaRPr lang="it-IT" dirty="0"/>
          </a:p>
          <a:p>
            <a:r>
              <a:rPr lang="it-IT" dirty="0"/>
              <a:t>1500 € x 10 minuti = 15.000 € </a:t>
            </a:r>
          </a:p>
          <a:p>
            <a:endParaRPr lang="it-IT" dirty="0"/>
          </a:p>
          <a:p>
            <a:r>
              <a:rPr lang="it-IT" dirty="0"/>
              <a:t>Dato che il servizio se non raggiungibile causa 1500 € al minuto di danno dopo 10 minuti l’impatto sul business dell’azienda sarà di 15.000 € </a:t>
            </a:r>
          </a:p>
          <a:p>
            <a:endParaRPr lang="it-IT" dirty="0"/>
          </a:p>
          <a:p>
            <a:r>
              <a:rPr lang="it-IT" dirty="0"/>
              <a:t>Per questo genere di attacchi è consigliabile implementare il sistema con dei Server Cluster in modo tale da evitare sovraccarichi </a:t>
            </a:r>
          </a:p>
          <a:p>
            <a:endParaRPr lang="it-IT" dirty="0"/>
          </a:p>
          <a:p>
            <a:r>
              <a:rPr lang="it-IT" dirty="0"/>
              <a:t>SERVER CLUSTER  è un insieme di server interconnessi che lavorano insieme come un singolo sistema con lo scopo di mantenere la qualità del servizio senza compromettere le prestazioni.</a:t>
            </a:r>
          </a:p>
          <a:p>
            <a:endParaRPr lang="it-IT" dirty="0"/>
          </a:p>
        </p:txBody>
      </p:sp>
    </p:spTree>
    <p:extLst>
      <p:ext uri="{BB962C8B-B14F-4D97-AF65-F5344CB8AC3E}">
        <p14:creationId xmlns:p14="http://schemas.microsoft.com/office/powerpoint/2010/main" val="243829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D9A58C-5144-CDA1-7817-7A0ED8A9CC4C}"/>
              </a:ext>
            </a:extLst>
          </p:cNvPr>
          <p:cNvSpPr>
            <a:spLocks noGrp="1"/>
          </p:cNvSpPr>
          <p:nvPr>
            <p:ph type="body" sz="half" idx="2"/>
          </p:nvPr>
        </p:nvSpPr>
        <p:spPr>
          <a:xfrm>
            <a:off x="1032116" y="623455"/>
            <a:ext cx="9904459" cy="1371599"/>
          </a:xfrm>
        </p:spPr>
        <p:txBody>
          <a:bodyPr>
            <a:normAutofit/>
          </a:bodyPr>
          <a:lstStyle/>
          <a:p>
            <a:r>
              <a:rPr lang="it-IT" dirty="0" err="1"/>
              <a:t>Response</a:t>
            </a:r>
            <a:r>
              <a:rPr lang="it-IT" dirty="0"/>
              <a:t>: l’applicazione Web viene infettata da un malware. La vostra priorità è che il malware non si propaghi sulla vostre rete, mentre non siete interessati a rimuovere l’accesso da parte dell’attaccante alla macchina infettata. Modificate la figura in slide 2 con la soluzione proposta.</a:t>
            </a:r>
          </a:p>
        </p:txBody>
      </p:sp>
      <p:pic>
        <p:nvPicPr>
          <p:cNvPr id="5" name="Picture 4" descr="A diagram of a cloud computing system&#10;&#10;Description automatically generated">
            <a:extLst>
              <a:ext uri="{FF2B5EF4-FFF2-40B4-BE49-F238E27FC236}">
                <a16:creationId xmlns:a16="http://schemas.microsoft.com/office/drawing/2014/main" id="{2998CD73-F82B-4680-26C2-99ED1D855A30}"/>
              </a:ext>
            </a:extLst>
          </p:cNvPr>
          <p:cNvPicPr>
            <a:picLocks noChangeAspect="1"/>
          </p:cNvPicPr>
          <p:nvPr/>
        </p:nvPicPr>
        <p:blipFill>
          <a:blip r:embed="rId2"/>
          <a:stretch>
            <a:fillRect/>
          </a:stretch>
        </p:blipFill>
        <p:spPr>
          <a:xfrm>
            <a:off x="2466109" y="2132826"/>
            <a:ext cx="6650182" cy="2592348"/>
          </a:xfrm>
          <a:prstGeom prst="rect">
            <a:avLst/>
          </a:prstGeom>
        </p:spPr>
      </p:pic>
      <p:sp>
        <p:nvSpPr>
          <p:cNvPr id="10" name="TextBox 9">
            <a:extLst>
              <a:ext uri="{FF2B5EF4-FFF2-40B4-BE49-F238E27FC236}">
                <a16:creationId xmlns:a16="http://schemas.microsoft.com/office/drawing/2014/main" id="{5C9E55B7-B532-2270-22B5-2FA6468E5B69}"/>
              </a:ext>
            </a:extLst>
          </p:cNvPr>
          <p:cNvSpPr txBox="1"/>
          <p:nvPr/>
        </p:nvSpPr>
        <p:spPr>
          <a:xfrm>
            <a:off x="1444312" y="4862946"/>
            <a:ext cx="9303375" cy="1200329"/>
          </a:xfrm>
          <a:prstGeom prst="rect">
            <a:avLst/>
          </a:prstGeom>
          <a:noFill/>
        </p:spPr>
        <p:txBody>
          <a:bodyPr wrap="square">
            <a:spAutoFit/>
          </a:bodyPr>
          <a:lstStyle/>
          <a:p>
            <a:r>
              <a:rPr lang="it-IT" dirty="0"/>
              <a:t>Poiché l'applicazione web è stata infettata da un malware e la priorità è impedirne la propagazione nella rete interna, (come evidenziato nell'immagine) attualmente la comunicazione tra la rete interna dell'azienda e la DMZ è stata interrotta. Tuttavia, è stato mantenuto l'accesso regolare a Internet.</a:t>
            </a:r>
          </a:p>
        </p:txBody>
      </p:sp>
    </p:spTree>
    <p:extLst>
      <p:ext uri="{BB962C8B-B14F-4D97-AF65-F5344CB8AC3E}">
        <p14:creationId xmlns:p14="http://schemas.microsoft.com/office/powerpoint/2010/main" val="164545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D4BD-567F-7306-D328-4016DBFCED36}"/>
              </a:ext>
            </a:extLst>
          </p:cNvPr>
          <p:cNvSpPr>
            <a:spLocks noGrp="1"/>
          </p:cNvSpPr>
          <p:nvPr>
            <p:ph type="title"/>
          </p:nvPr>
        </p:nvSpPr>
        <p:spPr/>
        <p:txBody>
          <a:bodyPr/>
          <a:lstStyle/>
          <a:p>
            <a:r>
              <a:rPr lang="it-IT" dirty="0"/>
              <a:t>CONCLUSIONI:</a:t>
            </a:r>
          </a:p>
        </p:txBody>
      </p:sp>
      <p:sp>
        <p:nvSpPr>
          <p:cNvPr id="4" name="TextBox 3">
            <a:extLst>
              <a:ext uri="{FF2B5EF4-FFF2-40B4-BE49-F238E27FC236}">
                <a16:creationId xmlns:a16="http://schemas.microsoft.com/office/drawing/2014/main" id="{DF4E8CBD-5B83-D45D-2BED-C9B7D8219955}"/>
              </a:ext>
            </a:extLst>
          </p:cNvPr>
          <p:cNvSpPr txBox="1"/>
          <p:nvPr/>
        </p:nvSpPr>
        <p:spPr>
          <a:xfrm>
            <a:off x="1141413" y="1806143"/>
            <a:ext cx="9905998" cy="3970318"/>
          </a:xfrm>
          <a:prstGeom prst="rect">
            <a:avLst/>
          </a:prstGeom>
          <a:noFill/>
        </p:spPr>
        <p:txBody>
          <a:bodyPr wrap="square" rtlCol="0">
            <a:spAutoFit/>
          </a:bodyPr>
          <a:lstStyle/>
          <a:p>
            <a:r>
              <a:rPr lang="it-IT" dirty="0"/>
              <a:t> le AZIONI PREVENTIVE adottate per la difesa dell'applicazione web, tra cui l'implementazione del Web Application Firewall (WAF), si sono dimostrate scelte fondamentali nel contesto di sicurezza.  Queste misure, insieme ad altre strategie per mitigare i rischi di SQL injection e XSS, hanno contribuito a fortificare la robustezza del nostro ambiente digitale.</a:t>
            </a:r>
          </a:p>
          <a:p>
            <a:endParaRPr lang="it-IT" dirty="0"/>
          </a:p>
          <a:p>
            <a:r>
              <a:rPr lang="it-IT" dirty="0"/>
              <a:t>Abbiamo inoltre evidenziato l'importanza di comprendere il potenziale danno causato da attacchi </a:t>
            </a:r>
            <a:r>
              <a:rPr lang="it-IT" dirty="0" err="1"/>
              <a:t>DDoS</a:t>
            </a:r>
            <a:r>
              <a:rPr lang="it-IT" dirty="0"/>
              <a:t>, dimostrandolo attraverso un semplice calcolo che sottolinea la necessità di difese efficaci contro tali minacce. Anche brevi periodi di interruzione possono comportare gravi conseguenze sul BUSINESS dell’azienda.</a:t>
            </a:r>
          </a:p>
          <a:p>
            <a:endParaRPr lang="it-IT" dirty="0"/>
          </a:p>
          <a:p>
            <a:r>
              <a:rPr lang="it-IT" dirty="0"/>
              <a:t>Infine, per prevenire una ulteriore propagazione di un malware all'interno della nostra rete aziendale, abbiamo adottato misure di isolamento della rete interna. Questa strategia si è dimostrata essenziale nel contenere gli effetti dannosi e preservare l'integrità dei nostri sistemi.</a:t>
            </a:r>
          </a:p>
          <a:p>
            <a:endParaRPr lang="it-IT" dirty="0"/>
          </a:p>
        </p:txBody>
      </p:sp>
    </p:spTree>
    <p:extLst>
      <p:ext uri="{BB962C8B-B14F-4D97-AF65-F5344CB8AC3E}">
        <p14:creationId xmlns:p14="http://schemas.microsoft.com/office/powerpoint/2010/main" val="275182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B19-2CEB-3371-F20B-E2961657F4D6}"/>
              </a:ext>
            </a:extLst>
          </p:cNvPr>
          <p:cNvSpPr>
            <a:spLocks noGrp="1"/>
          </p:cNvSpPr>
          <p:nvPr>
            <p:ph type="title"/>
          </p:nvPr>
        </p:nvSpPr>
        <p:spPr>
          <a:xfrm>
            <a:off x="6253738" y="4916289"/>
            <a:ext cx="4954590" cy="794312"/>
          </a:xfrm>
        </p:spPr>
        <p:txBody>
          <a:bodyPr>
            <a:normAutofit fontScale="90000"/>
          </a:bodyPr>
          <a:lstStyle/>
          <a:p>
            <a:r>
              <a:rPr lang="it-IT" dirty="0"/>
              <a:t>GRAZIE per l’attenzione</a:t>
            </a:r>
          </a:p>
        </p:txBody>
      </p:sp>
      <p:sp>
        <p:nvSpPr>
          <p:cNvPr id="3" name="Text Placeholder 2">
            <a:extLst>
              <a:ext uri="{FF2B5EF4-FFF2-40B4-BE49-F238E27FC236}">
                <a16:creationId xmlns:a16="http://schemas.microsoft.com/office/drawing/2014/main" id="{5C725E88-BEDE-C524-0B3C-39E9CA52EA4B}"/>
              </a:ext>
            </a:extLst>
          </p:cNvPr>
          <p:cNvSpPr>
            <a:spLocks noGrp="1"/>
          </p:cNvSpPr>
          <p:nvPr>
            <p:ph type="body" sz="half" idx="2"/>
          </p:nvPr>
        </p:nvSpPr>
        <p:spPr>
          <a:xfrm>
            <a:off x="8428856" y="5710601"/>
            <a:ext cx="2779472" cy="1022709"/>
          </a:xfrm>
        </p:spPr>
        <p:txBody>
          <a:bodyPr>
            <a:normAutofit/>
          </a:bodyPr>
          <a:lstStyle/>
          <a:p>
            <a:r>
              <a:rPr lang="it-IT" sz="2800" dirty="0"/>
              <a:t>Gabriele Tortora</a:t>
            </a:r>
          </a:p>
        </p:txBody>
      </p:sp>
    </p:spTree>
    <p:extLst>
      <p:ext uri="{BB962C8B-B14F-4D97-AF65-F5344CB8AC3E}">
        <p14:creationId xmlns:p14="http://schemas.microsoft.com/office/powerpoint/2010/main" val="425969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problemasoluzione </Template>
  <TotalTime>0</TotalTime>
  <Words>629</Words>
  <Application>Microsoft Office PowerPoint</Application>
  <PresentationFormat>Widescreen</PresentationFormat>
  <Paragraphs>34</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ArialMT</vt:lpstr>
      <vt:lpstr>Calibri</vt:lpstr>
      <vt:lpstr>Rockwell</vt:lpstr>
      <vt:lpstr>Tahoma</vt:lpstr>
      <vt:lpstr>Tw Cen MT</vt:lpstr>
      <vt:lpstr>Circuito</vt:lpstr>
      <vt:lpstr>Incident response S9/L5</vt:lpstr>
      <vt:lpstr>Aspetti teorici:</vt:lpstr>
      <vt:lpstr>Traccia: Con riferimento alla figura seguente , rispondere ai quesiti.</vt:lpstr>
      <vt:lpstr>Azioni preventive: quali azioni preventive si potrebbero implementare per difendere l’applicazione Web da attacchi di tipo SQLi oppure XSS da parte di un utente malintenzionato? Modificate la figura in modo da evidenziare le implementazioni </vt:lpstr>
      <vt:lpstr>PowerPoint Presentation</vt:lpstr>
      <vt:lpstr>PowerPoint Presentation</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response S9/L5</dc:title>
  <dc:creator>gabriele tortora</dc:creator>
  <cp:lastModifiedBy>gabriele tortora</cp:lastModifiedBy>
  <cp:revision>1</cp:revision>
  <dcterms:created xsi:type="dcterms:W3CDTF">2023-11-24T11:23:13Z</dcterms:created>
  <dcterms:modified xsi:type="dcterms:W3CDTF">2023-11-24T15:07:08Z</dcterms:modified>
</cp:coreProperties>
</file>