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BBD9F-A0B0-2000-9FF9-21C6BDCB3279}" v="3462" dt="2021-04-12T10:58:07.597"/>
    <p1510:client id="{103293B2-4892-5420-B7B5-1099142504D9}" v="278" dt="2021-04-12T12:51:10.409"/>
    <p1510:client id="{4E54E3CB-F783-D64A-0E8B-1ABC97DCA655}" v="7721" dt="2021-04-24T16:08:54.081"/>
    <p1510:client id="{76DD13D7-C111-9927-B53A-DBC8003AA1B2}" v="1336" dt="2021-04-10T17:10:08.794"/>
    <p1510:client id="{8EC26E4E-DEED-8B77-100E-EE4D75E4104B}" v="19" dt="2021-04-12T13:13:43.746"/>
    <p1510:client id="{DC65C19F-407D-2000-EC06-D4AD8873F02E}" v="5693" dt="2021-04-24T14:43:13.889"/>
    <p1510:client id="{F3964D02-1A1E-1E96-6735-D6C94FA834BB}" v="3696" dt="2021-04-10T16:14:35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00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9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23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2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48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76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11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79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68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87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197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2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546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68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8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30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Sito web</a:t>
            </a:r>
            <a:br>
              <a:rPr lang="en-US" sz="6000">
                <a:solidFill>
                  <a:schemeClr val="tx2"/>
                </a:solidFill>
              </a:rPr>
            </a:br>
            <a:r>
              <a:rPr lang="en-US" sz="6000">
                <a:solidFill>
                  <a:schemeClr val="tx2"/>
                </a:solidFill>
              </a:rPr>
              <a:t>electrolus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>
                <a:solidFill>
                  <a:schemeClr val="tx1">
                    <a:alpha val="80000"/>
                  </a:schemeClr>
                </a:solidFill>
              </a:rPr>
              <a:t>Leotta gabriele  matricola:O46001999</a:t>
            </a:r>
          </a:p>
        </p:txBody>
      </p:sp>
    </p:spTree>
    <p:extLst>
      <p:ext uri="{BB962C8B-B14F-4D97-AF65-F5344CB8AC3E}">
        <p14:creationId xmlns:p14="http://schemas.microsoft.com/office/powerpoint/2010/main" val="4074230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713117" y="-20128"/>
            <a:ext cx="10406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                                                         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36-412C-4D1C-8812-1E0711E0C57C}"/>
              </a:ext>
            </a:extLst>
          </p:cNvPr>
          <p:cNvSpPr txBox="1"/>
          <p:nvPr/>
        </p:nvSpPr>
        <p:spPr>
          <a:xfrm>
            <a:off x="583722" y="5529532"/>
            <a:ext cx="1049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3D1AA-A709-4876-98FF-707BBE496E69}"/>
              </a:ext>
            </a:extLst>
          </p:cNvPr>
          <p:cNvSpPr txBox="1"/>
          <p:nvPr/>
        </p:nvSpPr>
        <p:spPr>
          <a:xfrm>
            <a:off x="-5750" y="626853"/>
            <a:ext cx="1203097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 click di un elemento nella pagina  viene attivata la funzione </a:t>
            </a:r>
            <a:r>
              <a:rPr lang="en-US" dirty="0">
                <a:solidFill>
                  <a:srgbClr val="FF0000"/>
                </a:solidFill>
              </a:rPr>
              <a:t>onModalDisplay,</a:t>
            </a:r>
            <a:r>
              <a:rPr lang="en-US" dirty="0"/>
              <a:t>che permette di effettuare la richiesta HTTP avendo come parametro di query il titolo,ovvero il testo del h1 presente nel div cliccato,inoltre in questa funzione accediamo alla </a:t>
            </a:r>
            <a:r>
              <a:rPr lang="en-US" dirty="0">
                <a:solidFill>
                  <a:srgbClr val="FF0000"/>
                </a:solidFill>
              </a:rPr>
              <a:t>RESULT_MAP</a:t>
            </a:r>
            <a:r>
              <a:rPr lang="en-US" dirty="0"/>
              <a:t>,ovvero la mappa dentro il file json </a:t>
            </a:r>
            <a:r>
              <a:rPr lang="en-US" dirty="0">
                <a:solidFill>
                  <a:srgbClr val="FF0000"/>
                </a:solidFill>
              </a:rPr>
              <a:t>contents.js</a:t>
            </a:r>
            <a:r>
              <a:rPr lang="en-US" dirty="0"/>
              <a:t> dove per ogni elemento  ho associato il</a:t>
            </a:r>
            <a:r>
              <a:rPr lang="en-US" dirty="0">
                <a:solidFill>
                  <a:srgbClr val="FF0000"/>
                </a:solidFill>
              </a:rPr>
              <a:t> numero del video </a:t>
            </a:r>
            <a:r>
              <a:rPr lang="en-US" dirty="0"/>
              <a:t>che voglio ottenere che verrà usato come indice per accedere ad uno specificio elemento dell'array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/>
              <a:t>del file </a:t>
            </a:r>
            <a:r>
              <a:rPr lang="en-US" dirty="0">
                <a:solidFill>
                  <a:srgbClr val="FF0000"/>
                </a:solidFill>
              </a:rPr>
              <a:t>json </a:t>
            </a:r>
            <a:r>
              <a:rPr lang="en-US" dirty="0"/>
              <a:t>ottenuto dalla </a:t>
            </a:r>
            <a:r>
              <a:rPr lang="en-US" dirty="0">
                <a:solidFill>
                  <a:srgbClr val="FF0000"/>
                </a:solidFill>
              </a:rPr>
              <a:t>response </a:t>
            </a:r>
            <a:r>
              <a:rPr lang="en-US" dirty="0"/>
              <a:t>cosi da ottenere il video desiderato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T</a:t>
            </a:r>
            <a:r>
              <a:rPr lang="en-US" dirty="0">
                <a:solidFill>
                  <a:srgbClr val="000000"/>
                </a:solidFill>
              </a:rPr>
              <a:t>ramite</a:t>
            </a:r>
            <a:r>
              <a:rPr lang="en-US" dirty="0"/>
              <a:t> javascript,vado ad implementare la </a:t>
            </a:r>
            <a:r>
              <a:rPr lang="en-US" dirty="0">
                <a:solidFill>
                  <a:srgbClr val="FF0000"/>
                </a:solidFill>
              </a:rPr>
              <a:t>modale</a:t>
            </a:r>
            <a:r>
              <a:rPr lang="en-US" dirty="0"/>
              <a:t>, ovvero il div che ha classe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.modal-view </a:t>
            </a:r>
            <a:r>
              <a:rPr lang="en-US" dirty="0"/>
              <a:t>verrà mostrato rimuovendo la classe </a:t>
            </a:r>
            <a:r>
              <a:rPr lang="en-US" dirty="0">
                <a:solidFill>
                  <a:srgbClr val="FF0000"/>
                </a:solidFill>
              </a:rPr>
              <a:t>hidden  </a:t>
            </a:r>
            <a:r>
              <a:rPr lang="en-US" dirty="0"/>
              <a:t>ed evitiamo di permettere lo </a:t>
            </a:r>
            <a:r>
              <a:rPr lang="en-US" dirty="0">
                <a:solidFill>
                  <a:srgbClr val="FF0000"/>
                </a:solidFill>
              </a:rPr>
              <a:t>scroll </a:t>
            </a:r>
            <a:r>
              <a:rPr lang="en-US" dirty="0"/>
              <a:t>del body.Inolte poichè il video impiega circa 3-5 secondi per caricare,per aiutare l'utente a capire che il video sta caricando ho inserito un titolo dentro il div.Successivamente viene aggiunto  un </a:t>
            </a:r>
            <a:r>
              <a:rPr lang="en-US" dirty="0">
                <a:solidFill>
                  <a:srgbClr val="FF0000"/>
                </a:solidFill>
              </a:rPr>
              <a:t>listener </a:t>
            </a:r>
            <a:r>
              <a:rPr lang="en-US" dirty="0"/>
              <a:t>su tale div che al </a:t>
            </a:r>
            <a:r>
              <a:rPr lang="en-US" dirty="0">
                <a:solidFill>
                  <a:srgbClr val="FF0000"/>
                </a:solidFill>
              </a:rPr>
              <a:t>click </a:t>
            </a:r>
            <a:r>
              <a:rPr lang="en-US" dirty="0"/>
              <a:t>farà tornare</a:t>
            </a:r>
            <a:r>
              <a:rPr lang="en-US" dirty="0">
                <a:solidFill>
                  <a:srgbClr val="000000"/>
                </a:solidFill>
              </a:rPr>
              <a:t> la 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visualizzazione della pagina normale,nascondendo il div ed eliminando il contenuto al suo interno tramite la funzione </a:t>
            </a:r>
            <a:r>
              <a:rPr lang="en-US" dirty="0">
                <a:solidFill>
                  <a:srgbClr val="FF0000"/>
                </a:solidFill>
              </a:rPr>
              <a:t>OnModalClick</a:t>
            </a:r>
            <a:r>
              <a:rPr lang="en-US" dirty="0"/>
              <a:t>.Dentro il metodo </a:t>
            </a:r>
            <a:r>
              <a:rPr lang="en-US" dirty="0">
                <a:solidFill>
                  <a:srgbClr val="FF0000"/>
                </a:solidFill>
              </a:rPr>
              <a:t>onTokenJson</a:t>
            </a:r>
            <a:r>
              <a:rPr lang="en-US" dirty="0"/>
              <a:t>,tramite il file json otteniamo </a:t>
            </a:r>
            <a:r>
              <a:rPr lang="en-US" dirty="0">
                <a:solidFill>
                  <a:srgbClr val="FF0000"/>
                </a:solidFill>
              </a:rPr>
              <a:t>l'src </a:t>
            </a:r>
            <a:r>
              <a:rPr lang="en-US" dirty="0"/>
              <a:t>del video desiderato,utilizzando la variabile </a:t>
            </a:r>
            <a:r>
              <a:rPr lang="en-US" dirty="0">
                <a:solidFill>
                  <a:srgbClr val="FF0000"/>
                </a:solidFill>
              </a:rPr>
              <a:t>videonumber </a:t>
            </a:r>
            <a:r>
              <a:rPr lang="en-US" dirty="0"/>
              <a:t>precedentemente ottenuta, come indice .Tale src però non può essere direttamente aggiunto nel src del tag iframe che andremo a creare,quindi ho effettuato delle operazioni di manipolazione di stringhe per riuscire ad ottenere il giusto src da andare a usare nel tag iframe che viene creato dinamicamente ed aggiunto </a:t>
            </a:r>
            <a:r>
              <a:rPr lang="en-US"/>
              <a:t>dentro il div, che permetterà infine di caricare </a:t>
            </a:r>
            <a:r>
              <a:rPr lang="en-US" dirty="0"/>
              <a:t>il video  visualizzarlo all'utente.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5C016-138A-488A-9102-48F73C3F1AAE}"/>
              </a:ext>
            </a:extLst>
          </p:cNvPr>
          <p:cNvSpPr txBox="1"/>
          <p:nvPr/>
        </p:nvSpPr>
        <p:spPr>
          <a:xfrm>
            <a:off x="4235570" y="267419"/>
            <a:ext cx="3720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UTILIZZO API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27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713117" y="-20128"/>
            <a:ext cx="10406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                                                         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36-412C-4D1C-8812-1E0711E0C57C}"/>
              </a:ext>
            </a:extLst>
          </p:cNvPr>
          <p:cNvSpPr txBox="1"/>
          <p:nvPr/>
        </p:nvSpPr>
        <p:spPr>
          <a:xfrm>
            <a:off x="583722" y="5529532"/>
            <a:ext cx="1049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3D1AA-A709-4876-98FF-707BBE496E69}"/>
              </a:ext>
            </a:extLst>
          </p:cNvPr>
          <p:cNvSpPr txBox="1"/>
          <p:nvPr/>
        </p:nvSpPr>
        <p:spPr>
          <a:xfrm>
            <a:off x="-5750" y="626853"/>
            <a:ext cx="1203097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Infine otteniamo il seguente risultato:</a:t>
            </a:r>
          </a:p>
          <a:p>
            <a:r>
              <a:rPr lang="en-US" dirty="0"/>
              <a:t>Se clicco su un elemento Esempio Samsung S21,viene mostrata la modale,viene effettuata la fetch ricercando Samsung S21,associato a tale elemento Samsung S21,viene recuperato il numbervideo dal file content.js,cosi andremo a prendere l'src del video che vogliamo mostrare all'utente viene creato un </a:t>
            </a:r>
            <a:r>
              <a:rPr lang="en-US"/>
              <a:t>componente iframe con tale src e viene visualizzato.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5C016-138A-488A-9102-48F73C3F1AAE}"/>
              </a:ext>
            </a:extLst>
          </p:cNvPr>
          <p:cNvSpPr txBox="1"/>
          <p:nvPr/>
        </p:nvSpPr>
        <p:spPr>
          <a:xfrm>
            <a:off x="4235570" y="267419"/>
            <a:ext cx="3720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UTILIZZO API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14892C-07AF-4A42-A062-54C0D69B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3" y="2238092"/>
            <a:ext cx="8537274" cy="40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8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F928-A31A-4C82-888B-39EAB398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985" y="182592"/>
            <a:ext cx="4761933" cy="5679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Rest 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javascript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 err="1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121E49-9B13-442B-9C26-4AF0CE30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19" y="613915"/>
            <a:ext cx="11280474" cy="3557756"/>
          </a:xfrm>
        </p:spPr>
        <p:txBody>
          <a:bodyPr>
            <a:normAutofit/>
          </a:bodyPr>
          <a:lstStyle/>
          <a:p>
            <a:pPr marL="0" indent="0">
              <a:buClr>
                <a:prstClr val="black"/>
              </a:buClr>
              <a:buNone/>
            </a:pPr>
            <a:r>
              <a:rPr lang="en-US" sz="1800" dirty="0">
                <a:solidFill>
                  <a:schemeClr val="tx1"/>
                </a:solidFill>
              </a:rPr>
              <a:t>Ho </a:t>
            </a:r>
            <a:r>
              <a:rPr lang="en-US" sz="1800" err="1">
                <a:solidFill>
                  <a:schemeClr val="tx1"/>
                </a:solidFill>
              </a:rPr>
              <a:t>deciso</a:t>
            </a:r>
            <a:r>
              <a:rPr lang="en-US" sz="1800" dirty="0">
                <a:solidFill>
                  <a:schemeClr val="tx1"/>
                </a:solidFill>
              </a:rPr>
              <a:t> di </a:t>
            </a:r>
            <a:r>
              <a:rPr lang="en-US" sz="1800" err="1">
                <a:solidFill>
                  <a:schemeClr val="tx1"/>
                </a:solidFill>
              </a:rPr>
              <a:t>implementare</a:t>
            </a:r>
            <a:r>
              <a:rPr lang="en-US" sz="1800" dirty="0">
                <a:solidFill>
                  <a:schemeClr val="tx1"/>
                </a:solidFill>
              </a:rPr>
              <a:t> le </a:t>
            </a:r>
            <a:r>
              <a:rPr lang="en-US" sz="1800" err="1">
                <a:solidFill>
                  <a:schemeClr val="tx1"/>
                </a:solidFill>
              </a:rPr>
              <a:t>specifiche</a:t>
            </a:r>
            <a:r>
              <a:rPr lang="en-US" sz="1800" dirty="0">
                <a:solidFill>
                  <a:schemeClr val="tx1"/>
                </a:solidFill>
              </a:rPr>
              <a:t> del mwh3 </a:t>
            </a:r>
            <a:r>
              <a:rPr lang="en-US" sz="1800" err="1">
                <a:solidFill>
                  <a:schemeClr val="tx1"/>
                </a:solidFill>
              </a:rPr>
              <a:t>tramite</a:t>
            </a:r>
            <a:r>
              <a:rPr lang="en-US" sz="1800" dirty="0">
                <a:solidFill>
                  <a:schemeClr val="tx1"/>
                </a:solidFill>
              </a:rPr>
              <a:t> due Rest Api, una rest Api con </a:t>
            </a:r>
            <a:r>
              <a:rPr lang="en-US" sz="1800" err="1">
                <a:solidFill>
                  <a:schemeClr val="tx1"/>
                </a:solidFill>
              </a:rPr>
              <a:t>autenticazione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APIKEY,che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permetterà</a:t>
            </a:r>
            <a:r>
              <a:rPr lang="en-US" sz="1800" dirty="0">
                <a:solidFill>
                  <a:schemeClr val="tx1"/>
                </a:solidFill>
              </a:rPr>
              <a:t> di </a:t>
            </a:r>
            <a:r>
              <a:rPr lang="en-US" sz="1800" err="1">
                <a:solidFill>
                  <a:schemeClr val="tx1"/>
                </a:solidFill>
              </a:rPr>
              <a:t>ottenere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l'src</a:t>
            </a:r>
            <a:r>
              <a:rPr lang="en-US" sz="1800" dirty="0">
                <a:solidFill>
                  <a:schemeClr val="tx1"/>
                </a:solidFill>
              </a:rPr>
              <a:t> di un </a:t>
            </a:r>
            <a:r>
              <a:rPr lang="en-US" sz="1800" err="1">
                <a:solidFill>
                  <a:schemeClr val="tx1"/>
                </a:solidFill>
              </a:rPr>
              <a:t>immagine</a:t>
            </a:r>
            <a:r>
              <a:rPr lang="en-US" sz="1800" dirty="0">
                <a:solidFill>
                  <a:schemeClr val="tx1"/>
                </a:solidFill>
              </a:rPr>
              <a:t> dal </a:t>
            </a:r>
            <a:r>
              <a:rPr lang="en-US" sz="1800" err="1">
                <a:solidFill>
                  <a:schemeClr val="tx1"/>
                </a:solidFill>
              </a:rPr>
              <a:t>sito</a:t>
            </a:r>
            <a:r>
              <a:rPr lang="en-US" sz="1800" dirty="0">
                <a:solidFill>
                  <a:schemeClr val="tx1"/>
                </a:solidFill>
              </a:rPr>
              <a:t> PIXABAY ed tale </a:t>
            </a:r>
            <a:r>
              <a:rPr lang="en-US" sz="1800" err="1">
                <a:solidFill>
                  <a:schemeClr val="tx1"/>
                </a:solidFill>
              </a:rPr>
              <a:t>immagine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sarà</a:t>
            </a:r>
            <a:r>
              <a:rPr lang="en-US" sz="1800" dirty="0">
                <a:solidFill>
                  <a:schemeClr val="tx1"/>
                </a:solidFill>
              </a:rPr>
              <a:t> usata come immagine di  background dell'header.Un </a:t>
            </a:r>
            <a:r>
              <a:rPr lang="en-US" sz="1800" err="1">
                <a:solidFill>
                  <a:schemeClr val="tx1"/>
                </a:solidFill>
              </a:rPr>
              <a:t>altra</a:t>
            </a:r>
            <a:r>
              <a:rPr lang="en-US" sz="1800" dirty="0">
                <a:solidFill>
                  <a:schemeClr val="tx1"/>
                </a:solidFill>
              </a:rPr>
              <a:t> Rest Api con </a:t>
            </a:r>
            <a:r>
              <a:rPr lang="en-US" sz="1800" err="1">
                <a:solidFill>
                  <a:schemeClr val="tx1"/>
                </a:solidFill>
              </a:rPr>
              <a:t>autenticazione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Oauth</a:t>
            </a:r>
            <a:r>
              <a:rPr lang="en-US" sz="1800" dirty="0">
                <a:solidFill>
                  <a:schemeClr val="tx1"/>
                </a:solidFill>
              </a:rPr>
              <a:t> 2.0,che </a:t>
            </a:r>
            <a:r>
              <a:rPr lang="en-US" sz="1800" err="1">
                <a:solidFill>
                  <a:schemeClr val="tx1"/>
                </a:solidFill>
              </a:rPr>
              <a:t>permetterà</a:t>
            </a:r>
            <a:r>
              <a:rPr lang="en-US" sz="1800" dirty="0">
                <a:solidFill>
                  <a:schemeClr val="tx1"/>
                </a:solidFill>
              </a:rPr>
              <a:t> in base al </a:t>
            </a:r>
            <a:r>
              <a:rPr lang="en-US" sz="1800" err="1">
                <a:solidFill>
                  <a:schemeClr val="tx1"/>
                </a:solidFill>
              </a:rPr>
              <a:t>titolo</a:t>
            </a:r>
            <a:r>
              <a:rPr lang="en-US" sz="1800" dirty="0">
                <a:solidFill>
                  <a:schemeClr val="tx1"/>
                </a:solidFill>
              </a:rPr>
              <a:t> del div </a:t>
            </a:r>
            <a:r>
              <a:rPr lang="en-US" sz="1800" err="1">
                <a:solidFill>
                  <a:schemeClr val="tx1"/>
                </a:solidFill>
              </a:rPr>
              <a:t>su</a:t>
            </a:r>
            <a:r>
              <a:rPr lang="en-US" sz="1800" dirty="0">
                <a:solidFill>
                  <a:schemeClr val="tx1"/>
                </a:solidFill>
              </a:rPr>
              <a:t> cui </a:t>
            </a:r>
            <a:r>
              <a:rPr lang="en-US" sz="1800" err="1">
                <a:solidFill>
                  <a:schemeClr val="tx1"/>
                </a:solidFill>
              </a:rPr>
              <a:t>avviene</a:t>
            </a:r>
            <a:r>
              <a:rPr lang="en-US" sz="1800" dirty="0">
                <a:solidFill>
                  <a:schemeClr val="tx1"/>
                </a:solidFill>
              </a:rPr>
              <a:t> il click di ricercare il  video associato a quel elemento e successivamente verrà visualizzato  con un </a:t>
            </a:r>
            <a:r>
              <a:rPr lang="en-US" sz="1800">
                <a:solidFill>
                  <a:schemeClr val="tx1"/>
                </a:solidFill>
              </a:rPr>
              <a:t>componente iframe dentro una div che verrà implementato come Modale.(Ovviamente tale Api </a:t>
            </a:r>
            <a:r>
              <a:rPr lang="en-US" sz="1800" err="1">
                <a:solidFill>
                  <a:schemeClr val="tx1"/>
                </a:solidFill>
              </a:rPr>
              <a:t>sono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implementate</a:t>
            </a:r>
            <a:r>
              <a:rPr lang="en-US" sz="1800">
                <a:solidFill>
                  <a:schemeClr val="tx1"/>
                </a:solidFill>
              </a:rPr>
              <a:t> dentro il file </a:t>
            </a:r>
            <a:r>
              <a:rPr lang="en-US" sz="1800" err="1">
                <a:solidFill>
                  <a:schemeClr val="tx1"/>
                </a:solidFill>
              </a:rPr>
              <a:t>javascript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script.js,il</a:t>
            </a:r>
            <a:r>
              <a:rPr lang="en-US" sz="1800">
                <a:solidFill>
                  <a:schemeClr val="tx1"/>
                </a:solidFill>
              </a:rPr>
              <a:t> file del </a:t>
            </a:r>
            <a:r>
              <a:rPr lang="en-US" sz="1800" err="1">
                <a:solidFill>
                  <a:schemeClr val="tx1"/>
                </a:solidFill>
              </a:rPr>
              <a:t>precedente</a:t>
            </a:r>
            <a:r>
              <a:rPr lang="en-US" sz="1800" dirty="0">
                <a:solidFill>
                  <a:schemeClr val="tx1"/>
                </a:solidFill>
              </a:rPr>
              <a:t> homework).</a:t>
            </a:r>
          </a:p>
        </p:txBody>
      </p:sp>
    </p:spTree>
    <p:extLst>
      <p:ext uri="{BB962C8B-B14F-4D97-AF65-F5344CB8AC3E}">
        <p14:creationId xmlns:p14="http://schemas.microsoft.com/office/powerpoint/2010/main" val="3068673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425570" y="37381"/>
            <a:ext cx="10406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</a:t>
            </a:r>
            <a:r>
              <a:rPr lang="en-US" dirty="0">
                <a:solidFill>
                  <a:srgbClr val="FF0000"/>
                </a:solidFill>
              </a:rPr>
              <a:t>           API CON AUTENTICAZIONE APIKEY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75FC1-E87D-4977-B16F-587C8F00C363}"/>
              </a:ext>
            </a:extLst>
          </p:cNvPr>
          <p:cNvSpPr txBox="1"/>
          <p:nvPr/>
        </p:nvSpPr>
        <p:spPr>
          <a:xfrm>
            <a:off x="166777" y="785004"/>
            <a:ext cx="1203097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 </a:t>
            </a:r>
            <a:r>
              <a:rPr lang="en-US" dirty="0" err="1"/>
              <a:t>utilizzato</a:t>
            </a:r>
            <a:r>
              <a:rPr lang="en-US" dirty="0"/>
              <a:t> </a:t>
            </a:r>
            <a:r>
              <a:rPr lang="en-US" dirty="0" err="1"/>
              <a:t>l'API</a:t>
            </a:r>
            <a:r>
              <a:rPr lang="en-US" dirty="0"/>
              <a:t> di </a:t>
            </a:r>
            <a:r>
              <a:rPr lang="en-US" dirty="0" err="1">
                <a:solidFill>
                  <a:srgbClr val="FF0000"/>
                </a:solidFill>
              </a:rPr>
              <a:t>Pixabay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attenendomi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documentazione</a:t>
            </a:r>
            <a:r>
              <a:rPr lang="en-US" dirty="0"/>
              <a:t> a tale</a:t>
            </a:r>
            <a:r>
              <a:rPr lang="en-US" dirty="0">
                <a:solidFill>
                  <a:srgbClr val="FF0000"/>
                </a:solidFill>
              </a:rPr>
              <a:t> link: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https://pixabay.com/api/docs/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err="1">
                <a:solidFill>
                  <a:srgbClr val="FF0000"/>
                </a:solidFill>
              </a:rPr>
              <a:t>Autenticazione</a:t>
            </a:r>
            <a:r>
              <a:rPr lang="en-US" err="1"/>
              <a:t>:Una</a:t>
            </a:r>
            <a:r>
              <a:rPr lang="en-US" dirty="0"/>
              <a:t> volta </a:t>
            </a:r>
            <a:r>
              <a:rPr lang="en-US" err="1"/>
              <a:t>essersi</a:t>
            </a:r>
            <a:r>
              <a:rPr lang="en-US" dirty="0"/>
              <a:t> </a:t>
            </a:r>
            <a:r>
              <a:rPr lang="en-US" err="1"/>
              <a:t>registrati</a:t>
            </a:r>
            <a:r>
              <a:rPr lang="en-US" dirty="0"/>
              <a:t> come developers </a:t>
            </a:r>
            <a:r>
              <a:rPr lang="en-US" err="1"/>
              <a:t>su</a:t>
            </a:r>
            <a:r>
              <a:rPr lang="en-US" dirty="0"/>
              <a:t> PIXABAY </a:t>
            </a:r>
            <a:r>
              <a:rPr lang="en-US" err="1"/>
              <a:t>otteniamo</a:t>
            </a:r>
            <a:r>
              <a:rPr lang="en-US" dirty="0"/>
              <a:t> un APIKEY con qui </a:t>
            </a:r>
            <a:r>
              <a:rPr lang="en-US" err="1"/>
              <a:t>sarà</a:t>
            </a:r>
            <a:r>
              <a:rPr lang="en-US" dirty="0"/>
              <a:t> </a:t>
            </a:r>
            <a:r>
              <a:rPr lang="en-US" err="1"/>
              <a:t>possibile</a:t>
            </a:r>
            <a:r>
              <a:rPr lang="en-US" dirty="0"/>
              <a:t> fare </a:t>
            </a:r>
            <a:r>
              <a:rPr lang="en-US"/>
              <a:t>richieste HTTP attraverso</a:t>
            </a:r>
            <a:r>
              <a:rPr lang="en-US" dirty="0"/>
              <a:t> fetch.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F2456EE-960F-4649-9140-514697F9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2" y="4259459"/>
            <a:ext cx="11585273" cy="11714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D351D6-D9DE-40EE-A63D-57890430AC46}"/>
              </a:ext>
            </a:extLst>
          </p:cNvPr>
          <p:cNvSpPr txBox="1"/>
          <p:nvPr/>
        </p:nvSpPr>
        <p:spPr>
          <a:xfrm>
            <a:off x="209010" y="2466256"/>
            <a:ext cx="119878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Formato </a:t>
            </a:r>
            <a:r>
              <a:rPr lang="en-US" err="1">
                <a:solidFill>
                  <a:srgbClr val="FF0000"/>
                </a:solidFill>
              </a:rPr>
              <a:t>Richiesta</a:t>
            </a:r>
            <a:r>
              <a:rPr lang="en-US" err="1"/>
              <a:t>:Eseguiamo</a:t>
            </a:r>
            <a:r>
              <a:rPr lang="en-US"/>
              <a:t> una richiesta HTTP a tale </a:t>
            </a:r>
            <a:r>
              <a:rPr lang="en-US">
                <a:solidFill>
                  <a:srgbClr val="FF0000"/>
                </a:solidFill>
              </a:rPr>
              <a:t>endpoint </a:t>
            </a:r>
            <a:r>
              <a:rPr lang="en-US"/>
              <a:t>:</a:t>
            </a:r>
            <a:r>
              <a:rPr lang="en-US">
                <a:ea typeface="+mn-lt"/>
                <a:cs typeface="+mn-lt"/>
              </a:rPr>
              <a:t>https://pixabay.com/api</a:t>
            </a:r>
            <a:endParaRPr lang="en-US" dirty="0">
              <a:ea typeface="+mn-lt"/>
              <a:cs typeface="+mn-lt"/>
            </a:endParaRPr>
          </a:p>
          <a:p>
            <a:r>
              <a:rPr lang="en-US"/>
              <a:t>passando come </a:t>
            </a:r>
            <a:r>
              <a:rPr lang="en-US" err="1"/>
              <a:t>parametri</a:t>
            </a:r>
            <a:r>
              <a:rPr lang="en-US" dirty="0"/>
              <a:t>:</a:t>
            </a:r>
            <a:endParaRPr lang="en-US"/>
          </a:p>
          <a:p>
            <a:r>
              <a:rPr lang="en-US" dirty="0"/>
              <a:t>Key=APIKEY OTTENUTA NEL PORTALE PIXABAY</a:t>
            </a:r>
          </a:p>
          <a:p>
            <a:r>
              <a:rPr lang="en-US" dirty="0" err="1"/>
              <a:t>Image_type</a:t>
            </a:r>
            <a:r>
              <a:rPr lang="en-US" dirty="0"/>
              <a:t>=</a:t>
            </a:r>
            <a:r>
              <a:rPr lang="en-US" dirty="0" err="1"/>
              <a:t>Photo,ovvero</a:t>
            </a:r>
            <a:r>
              <a:rPr lang="en-US" dirty="0"/>
              <a:t> </a:t>
            </a:r>
            <a:r>
              <a:rPr lang="en-US" dirty="0" err="1"/>
              <a:t>diciamo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 </a:t>
            </a:r>
            <a:r>
              <a:rPr lang="en-US" dirty="0" err="1"/>
              <a:t>vogliamo</a:t>
            </a:r>
            <a:r>
              <a:rPr lang="en-US" dirty="0"/>
              <a:t> tale </a:t>
            </a:r>
            <a:r>
              <a:rPr lang="en-US" dirty="0" err="1"/>
              <a:t>tipologia</a:t>
            </a:r>
            <a:r>
              <a:rPr lang="en-US" dirty="0"/>
              <a:t> di </a:t>
            </a:r>
            <a:r>
              <a:rPr lang="en-US" dirty="0" err="1"/>
              <a:t>immagini</a:t>
            </a:r>
            <a:endParaRPr lang="en-US" dirty="0"/>
          </a:p>
          <a:p>
            <a:r>
              <a:rPr lang="en-US" dirty="0"/>
              <a:t>Q=Query(</a:t>
            </a:r>
            <a:r>
              <a:rPr lang="en-US">
                <a:ea typeface="+mn-lt"/>
                <a:cs typeface="+mn-lt"/>
              </a:rPr>
              <a:t>Un </a:t>
            </a:r>
            <a:r>
              <a:rPr lang="en-US"/>
              <a:t>valore da ricercare)=Smartphone ,</a:t>
            </a:r>
            <a:r>
              <a:rPr lang="en-US" err="1"/>
              <a:t>cosi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</a:t>
            </a:r>
            <a:r>
              <a:rPr lang="en-US" err="1"/>
              <a:t>ottengo</a:t>
            </a:r>
            <a:r>
              <a:rPr lang="en-US" dirty="0"/>
              <a:t> </a:t>
            </a:r>
            <a:r>
              <a:rPr lang="en-US" err="1"/>
              <a:t>nel</a:t>
            </a:r>
            <a:r>
              <a:rPr lang="en-US"/>
              <a:t> json </a:t>
            </a:r>
            <a:r>
              <a:rPr lang="en-US" err="1"/>
              <a:t>tutte</a:t>
            </a:r>
            <a:r>
              <a:rPr lang="en-US"/>
              <a:t> le </a:t>
            </a:r>
            <a:r>
              <a:rPr lang="en-US" err="1"/>
              <a:t>immagini</a:t>
            </a:r>
            <a:r>
              <a:rPr lang="en-US" dirty="0"/>
              <a:t> relative a Smartphone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BD9FC-4A97-44FB-8F63-C6E7239CD287}"/>
              </a:ext>
            </a:extLst>
          </p:cNvPr>
          <p:cNvSpPr txBox="1"/>
          <p:nvPr/>
        </p:nvSpPr>
        <p:spPr>
          <a:xfrm>
            <a:off x="164981" y="42625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9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80513" y="181155"/>
            <a:ext cx="10406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            FORMATO DELLA 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2DA13F-FAA6-4C7C-BAAB-7C003B56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83" y="7023"/>
            <a:ext cx="12577312" cy="68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8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121E49-9B13-442B-9C26-4AF0CE30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61" y="958971"/>
            <a:ext cx="10259682" cy="5513076"/>
          </a:xfrm>
        </p:spPr>
        <p:txBody>
          <a:bodyPr>
            <a:normAutofit/>
          </a:bodyPr>
          <a:lstStyle/>
          <a:p>
            <a:pPr marL="0" indent="0">
              <a:buClr>
                <a:prstClr val="black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DA9E21-077A-4573-8C8F-EF004368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72" y="-12781"/>
            <a:ext cx="8534400" cy="70193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          FORMATO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C5C78-DCE5-4A6C-93FC-FD5974199E83}"/>
              </a:ext>
            </a:extLst>
          </p:cNvPr>
          <p:cNvSpPr txBox="1"/>
          <p:nvPr/>
        </p:nvSpPr>
        <p:spPr>
          <a:xfrm>
            <a:off x="425571" y="914400"/>
            <a:ext cx="10650746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Nella slide </a:t>
            </a:r>
            <a:r>
              <a:rPr lang="en-US" sz="1600" err="1"/>
              <a:t>precendete,vediamo</a:t>
            </a:r>
            <a:r>
              <a:rPr lang="en-US" sz="1600" dirty="0"/>
              <a:t> il file json </a:t>
            </a:r>
            <a:r>
              <a:rPr lang="en-US" sz="1600" err="1"/>
              <a:t>restituito</a:t>
            </a:r>
            <a:r>
              <a:rPr lang="en-US" sz="1600" dirty="0"/>
              <a:t> </a:t>
            </a:r>
            <a:r>
              <a:rPr lang="en-US" sz="1600" err="1"/>
              <a:t>dall'Api</a:t>
            </a:r>
            <a:r>
              <a:rPr lang="en-US" sz="1600" dirty="0"/>
              <a:t> in </a:t>
            </a:r>
            <a:r>
              <a:rPr lang="en-US" sz="1600" err="1"/>
              <a:t>seguito</a:t>
            </a:r>
            <a:r>
              <a:rPr lang="en-US" sz="1600" dirty="0"/>
              <a:t> </a:t>
            </a:r>
            <a:r>
              <a:rPr lang="en-US" sz="1600" err="1"/>
              <a:t>alla</a:t>
            </a:r>
            <a:r>
              <a:rPr lang="en-US" sz="1600" dirty="0"/>
              <a:t> </a:t>
            </a:r>
            <a:r>
              <a:rPr lang="en-US" sz="1600" err="1"/>
              <a:t>richiesta</a:t>
            </a:r>
            <a:r>
              <a:rPr lang="en-US" sz="1600" dirty="0"/>
              <a:t> </a:t>
            </a:r>
            <a:r>
              <a:rPr lang="en-US" sz="1600"/>
              <a:t>eseguita,tutti  gli </a:t>
            </a:r>
            <a:r>
              <a:rPr lang="en-US" sz="1600" err="1"/>
              <a:t>elementi</a:t>
            </a:r>
            <a:r>
              <a:rPr lang="en-US" sz="1600" dirty="0"/>
              <a:t> </a:t>
            </a:r>
            <a:r>
              <a:rPr lang="en-US" sz="1600" err="1"/>
              <a:t>sono</a:t>
            </a:r>
            <a:r>
              <a:rPr lang="en-US" sz="1600" dirty="0"/>
              <a:t> </a:t>
            </a:r>
            <a:r>
              <a:rPr lang="en-US" sz="1600" err="1"/>
              <a:t>contenuti</a:t>
            </a:r>
            <a:r>
              <a:rPr lang="en-US" sz="1600"/>
              <a:t> in un Array </a:t>
            </a:r>
            <a:r>
              <a:rPr lang="en-US" sz="1600" err="1"/>
              <a:t>che</a:t>
            </a:r>
            <a:r>
              <a:rPr lang="en-US" sz="1600" dirty="0"/>
              <a:t> </a:t>
            </a:r>
            <a:r>
              <a:rPr lang="en-US" sz="1600" err="1"/>
              <a:t>prende</a:t>
            </a:r>
            <a:r>
              <a:rPr lang="en-US" sz="1600"/>
              <a:t> il </a:t>
            </a:r>
            <a:r>
              <a:rPr lang="en-US" sz="1600" err="1"/>
              <a:t>nome</a:t>
            </a:r>
            <a:r>
              <a:rPr lang="en-US" sz="1600" dirty="0"/>
              <a:t> di </a:t>
            </a:r>
            <a:r>
              <a:rPr lang="en-US" sz="1600" dirty="0">
                <a:solidFill>
                  <a:srgbClr val="FF0000"/>
                </a:solidFill>
              </a:rPr>
              <a:t>hits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elemento</a:t>
            </a:r>
            <a:r>
              <a:rPr lang="en-US" sz="1600" dirty="0"/>
              <a:t> di tale Array ha un </a:t>
            </a:r>
            <a:r>
              <a:rPr lang="en-US" sz="1600" dirty="0" err="1"/>
              <a:t>indice</a:t>
            </a:r>
            <a:r>
              <a:rPr lang="en-US" sz="1600" dirty="0"/>
              <a:t> </a:t>
            </a:r>
            <a:r>
              <a:rPr lang="en-US" sz="1600" dirty="0" err="1"/>
              <a:t>numerico</a:t>
            </a:r>
            <a:r>
              <a:rPr lang="en-US" sz="1600" dirty="0"/>
              <a:t> ed </a:t>
            </a:r>
            <a:r>
              <a:rPr lang="en-US" sz="1600" dirty="0" err="1"/>
              <a:t>tra</a:t>
            </a:r>
            <a:r>
              <a:rPr lang="en-US" sz="1600" dirty="0"/>
              <a:t> I </a:t>
            </a:r>
            <a:r>
              <a:rPr lang="en-US" sz="1600" dirty="0" err="1"/>
              <a:t>campi</a:t>
            </a:r>
            <a:r>
              <a:rPr lang="en-US" sz="1600" dirty="0"/>
              <a:t> di </a:t>
            </a:r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elemento</a:t>
            </a:r>
            <a:r>
              <a:rPr lang="en-US" sz="1600" dirty="0"/>
              <a:t> </a:t>
            </a:r>
            <a:r>
              <a:rPr lang="en-US" sz="1600" dirty="0" err="1"/>
              <a:t>troviamo</a:t>
            </a:r>
            <a:r>
              <a:rPr lang="en-US" sz="1600" dirty="0"/>
              <a:t> </a:t>
            </a:r>
          </a:p>
          <a:p>
            <a:r>
              <a:rPr lang="en-US" sz="1600" err="1">
                <a:solidFill>
                  <a:srgbClr val="FF0000"/>
                </a:solidFill>
              </a:rPr>
              <a:t>LargeImageUrl</a:t>
            </a:r>
            <a:r>
              <a:rPr lang="en-US" sz="1600" dirty="0"/>
              <a:t>  </a:t>
            </a:r>
            <a:r>
              <a:rPr lang="en-US" sz="1600" err="1"/>
              <a:t>che</a:t>
            </a:r>
            <a:r>
              <a:rPr lang="en-US" sz="1600" dirty="0"/>
              <a:t> </a:t>
            </a:r>
            <a:r>
              <a:rPr lang="en-US" sz="1600" err="1"/>
              <a:t>contiene</a:t>
            </a:r>
            <a:r>
              <a:rPr lang="en-US" sz="1600" dirty="0"/>
              <a:t> </a:t>
            </a:r>
            <a:r>
              <a:rPr lang="en-US" sz="1600" err="1"/>
              <a:t>l'src</a:t>
            </a:r>
            <a:r>
              <a:rPr lang="en-US" sz="1600" dirty="0"/>
              <a:t> </a:t>
            </a:r>
            <a:r>
              <a:rPr lang="en-US" sz="1600" err="1"/>
              <a:t>che</a:t>
            </a:r>
            <a:r>
              <a:rPr lang="en-US" sz="1600" dirty="0"/>
              <a:t> ho </a:t>
            </a:r>
            <a:r>
              <a:rPr lang="en-US" sz="1600" err="1"/>
              <a:t>utilizzato</a:t>
            </a:r>
            <a:r>
              <a:rPr lang="en-US" sz="1600" dirty="0"/>
              <a:t> </a:t>
            </a:r>
            <a:r>
              <a:rPr lang="en-US" sz="1600" err="1"/>
              <a:t>nella</a:t>
            </a:r>
            <a:r>
              <a:rPr lang="en-US" sz="1600" dirty="0"/>
              <a:t> </a:t>
            </a:r>
            <a:r>
              <a:rPr lang="en-US" sz="1600" err="1"/>
              <a:t>mia</a:t>
            </a:r>
            <a:r>
              <a:rPr lang="en-US" sz="1600" dirty="0"/>
              <a:t> </a:t>
            </a:r>
            <a:r>
              <a:rPr lang="en-US" sz="1600" err="1"/>
              <a:t>pagina</a:t>
            </a:r>
            <a:r>
              <a:rPr lang="en-US" sz="1600" dirty="0"/>
              <a:t>.</a:t>
            </a:r>
          </a:p>
          <a:p>
            <a:r>
              <a:rPr lang="en-US" sz="1600" dirty="0"/>
              <a:t>Una volta </a:t>
            </a:r>
            <a:r>
              <a:rPr lang="en-US" sz="1600" err="1"/>
              <a:t>ottenuto</a:t>
            </a:r>
            <a:r>
              <a:rPr lang="en-US" sz="1600" dirty="0"/>
              <a:t> </a:t>
            </a:r>
            <a:r>
              <a:rPr lang="en-US" sz="1600" err="1"/>
              <a:t>l'src</a:t>
            </a:r>
            <a:r>
              <a:rPr lang="en-US" sz="1600" dirty="0"/>
              <a:t> di un </a:t>
            </a:r>
            <a:r>
              <a:rPr lang="en-US" sz="1600" err="1"/>
              <a:t>elemento</a:t>
            </a:r>
            <a:r>
              <a:rPr lang="en-US" sz="1600" dirty="0"/>
              <a:t> </a:t>
            </a:r>
            <a:r>
              <a:rPr lang="en-US" sz="1600" err="1"/>
              <a:t>specificato,vado</a:t>
            </a:r>
            <a:r>
              <a:rPr lang="en-US" sz="1600" dirty="0"/>
              <a:t> a </a:t>
            </a:r>
            <a:r>
              <a:rPr lang="en-US" sz="1600" err="1"/>
              <a:t>modificare</a:t>
            </a:r>
            <a:r>
              <a:rPr lang="en-US" sz="1600" dirty="0"/>
              <a:t> </a:t>
            </a:r>
            <a:r>
              <a:rPr lang="en-US" sz="1600" err="1"/>
              <a:t>l'src</a:t>
            </a:r>
            <a:r>
              <a:rPr lang="en-US" sz="1600" dirty="0"/>
              <a:t> </a:t>
            </a:r>
            <a:r>
              <a:rPr lang="en-US" sz="1600" err="1"/>
              <a:t>della</a:t>
            </a:r>
            <a:r>
              <a:rPr lang="en-US" sz="1600" dirty="0"/>
              <a:t> </a:t>
            </a:r>
            <a:r>
              <a:rPr lang="en-US" sz="1600" err="1"/>
              <a:t>foto</a:t>
            </a:r>
            <a:r>
              <a:rPr lang="en-US" sz="1600" dirty="0"/>
              <a:t> di background </a:t>
            </a:r>
            <a:r>
              <a:rPr lang="en-US" sz="1600" err="1"/>
              <a:t>che</a:t>
            </a:r>
            <a:r>
              <a:rPr lang="en-US" sz="1600" dirty="0"/>
              <a:t> è </a:t>
            </a:r>
            <a:r>
              <a:rPr lang="en-US" sz="1600" err="1"/>
              <a:t>presente</a:t>
            </a:r>
            <a:r>
              <a:rPr lang="en-US" sz="1600" dirty="0"/>
              <a:t> </a:t>
            </a:r>
            <a:r>
              <a:rPr lang="en-US" sz="1600" err="1"/>
              <a:t>nell'header,per</a:t>
            </a:r>
            <a:r>
              <a:rPr lang="en-US" sz="1600" dirty="0"/>
              <a:t> fare </a:t>
            </a:r>
            <a:r>
              <a:rPr lang="en-US" sz="1600" err="1"/>
              <a:t>ciò</a:t>
            </a:r>
            <a:r>
              <a:rPr lang="en-US" sz="1600" dirty="0"/>
              <a:t> ho </a:t>
            </a:r>
            <a:r>
              <a:rPr lang="en-US" sz="1600" err="1"/>
              <a:t>usato</a:t>
            </a:r>
            <a:r>
              <a:rPr lang="en-US" sz="1600" dirty="0"/>
              <a:t> </a:t>
            </a:r>
            <a:r>
              <a:rPr lang="en-US" sz="1600" err="1">
                <a:solidFill>
                  <a:srgbClr val="FF0000"/>
                </a:solidFill>
              </a:rPr>
              <a:t>header.style.backgroundImage</a:t>
            </a:r>
            <a:r>
              <a:rPr lang="en-US" sz="1600" dirty="0"/>
              <a:t> </a:t>
            </a:r>
            <a:r>
              <a:rPr lang="en-US" sz="1600" err="1"/>
              <a:t>anche</a:t>
            </a:r>
            <a:r>
              <a:rPr lang="en-US" sz="1600" dirty="0"/>
              <a:t> se non </a:t>
            </a:r>
            <a:r>
              <a:rPr lang="en-US" sz="1600" err="1"/>
              <a:t>dovrebbe</a:t>
            </a:r>
            <a:r>
              <a:rPr lang="en-US" sz="1600" dirty="0"/>
              <a:t> </a:t>
            </a:r>
            <a:r>
              <a:rPr lang="en-US" sz="1600" err="1"/>
              <a:t>essere</a:t>
            </a:r>
            <a:r>
              <a:rPr lang="en-US" sz="1600" dirty="0"/>
              <a:t> </a:t>
            </a:r>
            <a:r>
              <a:rPr lang="en-US" sz="1600" err="1"/>
              <a:t>utilizzato,penso</a:t>
            </a:r>
            <a:r>
              <a:rPr lang="en-US" sz="1600" dirty="0"/>
              <a:t> </a:t>
            </a:r>
            <a:r>
              <a:rPr lang="en-US" sz="1600" err="1"/>
              <a:t>sia</a:t>
            </a:r>
            <a:r>
              <a:rPr lang="en-US" sz="1600" dirty="0"/>
              <a:t> il </a:t>
            </a:r>
            <a:r>
              <a:rPr lang="en-US" sz="1600" err="1"/>
              <a:t>metodo</a:t>
            </a:r>
            <a:r>
              <a:rPr lang="en-US" sz="1600" dirty="0"/>
              <a:t> </a:t>
            </a:r>
            <a:r>
              <a:rPr lang="en-US" sz="1600" err="1"/>
              <a:t>migliore</a:t>
            </a:r>
            <a:r>
              <a:rPr lang="en-US" sz="1600" dirty="0"/>
              <a:t> per </a:t>
            </a:r>
            <a:r>
              <a:rPr lang="en-US" sz="1600" err="1"/>
              <a:t>modificare</a:t>
            </a:r>
            <a:r>
              <a:rPr lang="en-US" sz="1600" dirty="0"/>
              <a:t> </a:t>
            </a:r>
            <a:r>
              <a:rPr lang="en-US" sz="1600" err="1"/>
              <a:t>l'immagine</a:t>
            </a:r>
            <a:r>
              <a:rPr lang="en-US" sz="1600" dirty="0"/>
              <a:t> di background. </a:t>
            </a:r>
          </a:p>
          <a:p>
            <a:endParaRPr lang="en-US" dirty="0"/>
          </a:p>
        </p:txBody>
      </p:sp>
      <p:pic>
        <p:nvPicPr>
          <p:cNvPr id="12" name="Picture 13" descr="Text&#10;&#10;Description automatically generated">
            <a:extLst>
              <a:ext uri="{FF2B5EF4-FFF2-40B4-BE49-F238E27FC236}">
                <a16:creationId xmlns:a16="http://schemas.microsoft.com/office/drawing/2014/main" id="{6C2FDCA1-13CD-42D5-9759-97966A84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2786332"/>
            <a:ext cx="7358332" cy="36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6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F928-A31A-4C82-888B-39EAB398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023" y="441384"/>
            <a:ext cx="4761933" cy="2516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Api </a:t>
            </a:r>
            <a:r>
              <a:rPr lang="en-US" dirty="0" err="1">
                <a:solidFill>
                  <a:srgbClr val="FF0000"/>
                </a:solidFill>
              </a:rPr>
              <a:t>oauth</a:t>
            </a:r>
            <a:r>
              <a:rPr lang="en-US" dirty="0">
                <a:solidFill>
                  <a:srgbClr val="FF0000"/>
                </a:solidFill>
              </a:rPr>
              <a:t> 2.0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121E49-9B13-442B-9C26-4AF0CE30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61" y="958971"/>
            <a:ext cx="10259682" cy="5513076"/>
          </a:xfrm>
        </p:spPr>
        <p:txBody>
          <a:bodyPr>
            <a:normAutofit/>
          </a:bodyPr>
          <a:lstStyle/>
          <a:p>
            <a:pPr marL="0" indent="0">
              <a:buClr>
                <a:prstClr val="black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24CC7-9AC0-4ACC-9F28-E9003648CD27}"/>
              </a:ext>
            </a:extLst>
          </p:cNvPr>
          <p:cNvSpPr txBox="1"/>
          <p:nvPr/>
        </p:nvSpPr>
        <p:spPr>
          <a:xfrm>
            <a:off x="296175" y="828136"/>
            <a:ext cx="1144150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 </a:t>
            </a:r>
            <a:r>
              <a:rPr lang="en-US" dirty="0" err="1"/>
              <a:t>utilizzato</a:t>
            </a:r>
            <a:r>
              <a:rPr lang="en-US" dirty="0"/>
              <a:t> una </a:t>
            </a:r>
            <a:r>
              <a:rPr lang="en-US" dirty="0" err="1"/>
              <a:t>RestApi</a:t>
            </a:r>
            <a:r>
              <a:rPr lang="en-US" dirty="0"/>
              <a:t> con </a:t>
            </a:r>
            <a:r>
              <a:rPr lang="en-US" dirty="0" err="1"/>
              <a:t>autenticazione</a:t>
            </a:r>
            <a:r>
              <a:rPr lang="en-US" dirty="0"/>
              <a:t> </a:t>
            </a:r>
            <a:r>
              <a:rPr lang="en-US" dirty="0" err="1"/>
              <a:t>Oauth</a:t>
            </a:r>
            <a:r>
              <a:rPr lang="en-US" dirty="0"/>
              <a:t> 2.0,ovvero le Api di Vimeo </a:t>
            </a:r>
            <a:r>
              <a:rPr lang="en-US" dirty="0" err="1"/>
              <a:t>seguendo</a:t>
            </a:r>
            <a:r>
              <a:rPr lang="en-US" dirty="0"/>
              <a:t> la </a:t>
            </a:r>
            <a:r>
              <a:rPr lang="en-US" dirty="0" err="1"/>
              <a:t>documentazione</a:t>
            </a:r>
            <a:r>
              <a:rPr lang="en-US" dirty="0"/>
              <a:t> a tale </a:t>
            </a:r>
            <a:r>
              <a:rPr lang="en-US" dirty="0" err="1">
                <a:solidFill>
                  <a:srgbClr val="FF0000"/>
                </a:solidFill>
              </a:rPr>
              <a:t>link</a:t>
            </a:r>
            <a:r>
              <a:rPr lang="en-US" dirty="0" err="1"/>
              <a:t>:</a:t>
            </a:r>
            <a:r>
              <a:rPr lang="en-US" dirty="0" err="1">
                <a:ea typeface="+mn-lt"/>
                <a:cs typeface="+mn-lt"/>
              </a:rPr>
              <a:t>https</a:t>
            </a:r>
            <a:r>
              <a:rPr lang="en-US" dirty="0">
                <a:ea typeface="+mn-lt"/>
                <a:cs typeface="+mn-lt"/>
              </a:rPr>
              <a:t>://developer.vimeo.com/</a:t>
            </a:r>
            <a:r>
              <a:rPr lang="en-US" dirty="0" err="1">
                <a:ea typeface="+mn-lt"/>
                <a:cs typeface="+mn-lt"/>
              </a:rPr>
              <a:t>api</a:t>
            </a:r>
            <a:r>
              <a:rPr lang="en-US" dirty="0">
                <a:ea typeface="+mn-lt"/>
                <a:cs typeface="+mn-lt"/>
              </a:rPr>
              <a:t>/reference</a:t>
            </a:r>
          </a:p>
          <a:p>
            <a:endParaRPr lang="en-US" dirty="0"/>
          </a:p>
          <a:p>
            <a:r>
              <a:rPr lang="en-US" err="1">
                <a:solidFill>
                  <a:srgbClr val="FF0000"/>
                </a:solidFill>
              </a:rPr>
              <a:t>Autenticazione</a:t>
            </a:r>
            <a:r>
              <a:rPr lang="en-US" err="1"/>
              <a:t>:Dopo</a:t>
            </a:r>
            <a:r>
              <a:rPr lang="en-US" dirty="0"/>
              <a:t> </a:t>
            </a:r>
            <a:r>
              <a:rPr lang="en-US" err="1"/>
              <a:t>essersi</a:t>
            </a:r>
            <a:r>
              <a:rPr lang="en-US" dirty="0"/>
              <a:t> </a:t>
            </a:r>
            <a:r>
              <a:rPr lang="en-US" err="1"/>
              <a:t>registrati</a:t>
            </a:r>
            <a:r>
              <a:rPr lang="en-US" dirty="0"/>
              <a:t> </a:t>
            </a:r>
            <a:r>
              <a:rPr lang="en-US" err="1"/>
              <a:t>nel</a:t>
            </a:r>
            <a:r>
              <a:rPr lang="en-US" dirty="0"/>
              <a:t> </a:t>
            </a:r>
            <a:r>
              <a:rPr lang="en-US" err="1"/>
              <a:t>sito</a:t>
            </a:r>
            <a:r>
              <a:rPr lang="en-US" dirty="0"/>
              <a:t> </a:t>
            </a:r>
            <a:r>
              <a:rPr lang="en-US" err="1"/>
              <a:t>Vimeo,accedendo</a:t>
            </a:r>
            <a:r>
              <a:rPr lang="en-US" dirty="0"/>
              <a:t> </a:t>
            </a:r>
            <a:r>
              <a:rPr lang="en-US" err="1"/>
              <a:t>alla</a:t>
            </a:r>
            <a:r>
              <a:rPr lang="en-US" dirty="0"/>
              <a:t> </a:t>
            </a:r>
            <a:r>
              <a:rPr lang="en-US" err="1"/>
              <a:t>pagina</a:t>
            </a:r>
            <a:r>
              <a:rPr lang="en-US" dirty="0"/>
              <a:t> per sviluppatori,si ottengono le </a:t>
            </a:r>
            <a:r>
              <a:rPr lang="en-US" err="1"/>
              <a:t>credenziali</a:t>
            </a:r>
            <a:r>
              <a:rPr lang="en-US" dirty="0"/>
              <a:t>: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client_id</a:t>
            </a:r>
            <a:r>
              <a:rPr lang="en-US" dirty="0"/>
              <a:t> e </a:t>
            </a:r>
            <a:r>
              <a:rPr lang="en-US" err="1">
                <a:highlight>
                  <a:srgbClr val="FFFF00"/>
                </a:highlight>
              </a:rPr>
              <a:t>client_secret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</a:t>
            </a:r>
            <a:r>
              <a:rPr lang="en-US" err="1"/>
              <a:t>verranno</a:t>
            </a:r>
            <a:r>
              <a:rPr lang="en-US" dirty="0"/>
              <a:t> </a:t>
            </a:r>
            <a:r>
              <a:rPr lang="en-US"/>
              <a:t>utilizzate per la </a:t>
            </a:r>
            <a:r>
              <a:rPr lang="en-US" err="1"/>
              <a:t>richiesta</a:t>
            </a:r>
            <a:r>
              <a:rPr lang="en-US"/>
              <a:t> del </a:t>
            </a:r>
            <a:r>
              <a:rPr lang="en-US" err="1"/>
              <a:t>token,poichè</a:t>
            </a:r>
            <a:r>
              <a:rPr lang="en-US" dirty="0"/>
              <a:t> </a:t>
            </a:r>
            <a:r>
              <a:rPr lang="en-US" err="1"/>
              <a:t>l'implementazione</a:t>
            </a:r>
            <a:r>
              <a:rPr lang="en-US"/>
              <a:t> del </a:t>
            </a:r>
            <a:r>
              <a:rPr lang="en-US" err="1"/>
              <a:t>protocollo</a:t>
            </a:r>
            <a:r>
              <a:rPr lang="en-US" dirty="0"/>
              <a:t> </a:t>
            </a:r>
            <a:r>
              <a:rPr lang="en-US" err="1"/>
              <a:t>Oauth</a:t>
            </a:r>
            <a:r>
              <a:rPr lang="en-US"/>
              <a:t> 2.0 </a:t>
            </a:r>
            <a:r>
              <a:rPr lang="en-US" err="1"/>
              <a:t>richiede</a:t>
            </a:r>
            <a:r>
              <a:rPr lang="en-US"/>
              <a:t> I </a:t>
            </a:r>
            <a:r>
              <a:rPr lang="en-US" err="1"/>
              <a:t>seguenti</a:t>
            </a:r>
            <a:r>
              <a:rPr lang="en-US" dirty="0"/>
              <a:t> </a:t>
            </a:r>
            <a:r>
              <a:rPr lang="en-US" err="1"/>
              <a:t>passaggi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CC1071E5-E4BB-4AA1-BF9A-E499459B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0" y="2645875"/>
            <a:ext cx="6883879" cy="39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5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36-412C-4D1C-8812-1E0711E0C57C}"/>
              </a:ext>
            </a:extLst>
          </p:cNvPr>
          <p:cNvSpPr txBox="1"/>
          <p:nvPr/>
        </p:nvSpPr>
        <p:spPr>
          <a:xfrm>
            <a:off x="626854" y="5457645"/>
            <a:ext cx="1049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FBD62-D49D-4DE7-B3DB-05E074BBF915}"/>
              </a:ext>
            </a:extLst>
          </p:cNvPr>
          <p:cNvSpPr txBox="1"/>
          <p:nvPr/>
        </p:nvSpPr>
        <p:spPr>
          <a:xfrm>
            <a:off x="-5750" y="741872"/>
            <a:ext cx="12203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0A681949-075E-4EF8-9DD7-44D1067E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" y="1070839"/>
            <a:ext cx="4827916" cy="25165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B27D94-44C1-4ED3-84DF-0B94C338A5FB}"/>
              </a:ext>
            </a:extLst>
          </p:cNvPr>
          <p:cNvSpPr txBox="1"/>
          <p:nvPr/>
        </p:nvSpPr>
        <p:spPr>
          <a:xfrm>
            <a:off x="94891" y="3761117"/>
            <a:ext cx="1193033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 ottenere il token,viene </a:t>
            </a:r>
            <a:r>
              <a:rPr lang="en-US" err="1"/>
              <a:t>fatta</a:t>
            </a:r>
            <a:r>
              <a:rPr lang="en-US" dirty="0"/>
              <a:t> una </a:t>
            </a:r>
            <a:r>
              <a:rPr lang="en-US" err="1"/>
              <a:t>richiesta</a:t>
            </a:r>
            <a:r>
              <a:rPr lang="en-US" dirty="0"/>
              <a:t> di </a:t>
            </a:r>
            <a:r>
              <a:rPr lang="en-US" err="1"/>
              <a:t>tipo</a:t>
            </a:r>
            <a:r>
              <a:rPr lang="en-US" dirty="0"/>
              <a:t> </a:t>
            </a:r>
            <a:r>
              <a:rPr lang="en-US" err="1">
                <a:highlight>
                  <a:srgbClr val="FFFF00"/>
                </a:highlight>
              </a:rPr>
              <a:t>Post</a:t>
            </a:r>
            <a:r>
              <a:rPr lang="en-US" err="1"/>
              <a:t>,in</a:t>
            </a:r>
            <a:r>
              <a:rPr lang="en-US" dirty="0"/>
              <a:t> cui </a:t>
            </a:r>
            <a:r>
              <a:rPr lang="en-US" err="1"/>
              <a:t>nel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body </a:t>
            </a:r>
            <a:r>
              <a:rPr lang="en-US" err="1"/>
              <a:t>della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request </a:t>
            </a:r>
            <a:r>
              <a:rPr lang="en-US" dirty="0"/>
              <a:t>è </a:t>
            </a:r>
            <a:r>
              <a:rPr lang="en-US" err="1"/>
              <a:t>necessario</a:t>
            </a:r>
            <a:r>
              <a:rPr lang="en-US" dirty="0"/>
              <a:t> il </a:t>
            </a:r>
            <a:r>
              <a:rPr lang="en-US" err="1"/>
              <a:t>parametro</a:t>
            </a:r>
            <a:r>
              <a:rPr lang="en-US" dirty="0"/>
              <a:t> </a:t>
            </a:r>
            <a:r>
              <a:rPr lang="en-US" err="1"/>
              <a:t>gran_type</a:t>
            </a:r>
            <a:r>
              <a:rPr lang="en-US" dirty="0"/>
              <a:t>=</a:t>
            </a:r>
            <a:r>
              <a:rPr lang="en-US" err="1"/>
              <a:t>client_credentials,inoltre</a:t>
            </a:r>
            <a:r>
              <a:rPr lang="en-US" dirty="0"/>
              <a:t> </a:t>
            </a:r>
            <a:r>
              <a:rPr lang="en-US" err="1"/>
              <a:t>devono</a:t>
            </a:r>
            <a:r>
              <a:rPr lang="en-US" dirty="0"/>
              <a:t> </a:t>
            </a:r>
            <a:r>
              <a:rPr lang="en-US" err="1"/>
              <a:t>essere</a:t>
            </a:r>
            <a:r>
              <a:rPr lang="en-US" dirty="0"/>
              <a:t> </a:t>
            </a:r>
            <a:r>
              <a:rPr lang="en-US" err="1"/>
              <a:t>aggiunti</a:t>
            </a:r>
            <a:r>
              <a:rPr lang="en-US" dirty="0"/>
              <a:t> </a:t>
            </a:r>
            <a:r>
              <a:rPr lang="en-US" err="1"/>
              <a:t>delle</a:t>
            </a:r>
            <a:r>
              <a:rPr lang="en-US" dirty="0"/>
              <a:t> </a:t>
            </a:r>
            <a:r>
              <a:rPr lang="en-US" err="1"/>
              <a:t>righe</a:t>
            </a:r>
            <a:r>
              <a:rPr lang="en-US" dirty="0"/>
              <a:t> </a:t>
            </a:r>
            <a:r>
              <a:rPr lang="en-US" err="1"/>
              <a:t>nel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header </a:t>
            </a:r>
            <a:r>
              <a:rPr lang="en-US" err="1"/>
              <a:t>della</a:t>
            </a:r>
            <a:r>
              <a:rPr lang="en-US" dirty="0"/>
              <a:t> </a:t>
            </a:r>
            <a:r>
              <a:rPr lang="en-US" err="1"/>
              <a:t>request,la</a:t>
            </a:r>
            <a:r>
              <a:rPr lang="en-US" dirty="0"/>
              <a:t> </a:t>
            </a:r>
            <a:r>
              <a:rPr lang="en-US" err="1"/>
              <a:t>riga</a:t>
            </a:r>
            <a:r>
              <a:rPr lang="en-US" dirty="0"/>
              <a:t> </a:t>
            </a:r>
            <a:r>
              <a:rPr lang="en-US" err="1"/>
              <a:t>più</a:t>
            </a:r>
            <a:r>
              <a:rPr lang="en-US" dirty="0"/>
              <a:t> </a:t>
            </a:r>
            <a:r>
              <a:rPr lang="en-US" err="1"/>
              <a:t>importante</a:t>
            </a:r>
            <a:r>
              <a:rPr lang="en-US" dirty="0"/>
              <a:t> è </a:t>
            </a:r>
            <a:r>
              <a:rPr lang="en-US" err="1">
                <a:highlight>
                  <a:srgbClr val="FFFF00"/>
                </a:highlight>
              </a:rPr>
              <a:t>authorization</a:t>
            </a:r>
            <a:r>
              <a:rPr lang="en-US" err="1"/>
              <a:t>,che</a:t>
            </a:r>
            <a:r>
              <a:rPr lang="en-US" dirty="0"/>
              <a:t> </a:t>
            </a:r>
            <a:r>
              <a:rPr lang="en-US" err="1"/>
              <a:t>permettera</a:t>
            </a:r>
            <a:r>
              <a:rPr lang="en-US" dirty="0"/>
              <a:t> di </a:t>
            </a:r>
            <a:r>
              <a:rPr lang="en-US" err="1"/>
              <a:t>ottenere</a:t>
            </a:r>
            <a:r>
              <a:rPr lang="en-US" dirty="0"/>
              <a:t> il </a:t>
            </a:r>
            <a:r>
              <a:rPr lang="en-US" err="1"/>
              <a:t>token,la</a:t>
            </a:r>
            <a:r>
              <a:rPr lang="en-US" dirty="0"/>
              <a:t> </a:t>
            </a:r>
            <a:r>
              <a:rPr lang="en-US" err="1"/>
              <a:t>documentazione</a:t>
            </a:r>
            <a:r>
              <a:rPr lang="en-US" dirty="0"/>
              <a:t> </a:t>
            </a:r>
            <a:r>
              <a:rPr lang="en-US" err="1"/>
              <a:t>richiede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</a:t>
            </a:r>
            <a:r>
              <a:rPr lang="en-US" err="1"/>
              <a:t>sia</a:t>
            </a:r>
            <a:r>
              <a:rPr lang="en-US" dirty="0"/>
              <a:t> passata una </a:t>
            </a:r>
            <a:r>
              <a:rPr lang="en-US" err="1"/>
              <a:t>stringa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è data </a:t>
            </a:r>
            <a:r>
              <a:rPr lang="en-US" err="1"/>
              <a:t>dalla</a:t>
            </a:r>
            <a:r>
              <a:rPr lang="en-US" dirty="0"/>
              <a:t> </a:t>
            </a:r>
            <a:r>
              <a:rPr lang="en-US" err="1"/>
              <a:t>concatenazione</a:t>
            </a:r>
            <a:r>
              <a:rPr lang="en-US" dirty="0"/>
              <a:t> di </a:t>
            </a:r>
            <a:r>
              <a:rPr lang="en-US" dirty="0">
                <a:highlight>
                  <a:srgbClr val="FFFF00"/>
                </a:highlight>
              </a:rPr>
              <a:t>Basic+ base64_encode</a:t>
            </a:r>
            <a:r>
              <a:rPr lang="en-US" dirty="0"/>
              <a:t>(</a:t>
            </a:r>
            <a:r>
              <a:rPr lang="en-US" err="1"/>
              <a:t>x:y</a:t>
            </a:r>
            <a:r>
              <a:rPr lang="en-US" dirty="0"/>
              <a:t>) dove x è il client id e y è il client </a:t>
            </a:r>
            <a:r>
              <a:rPr lang="en-US" err="1"/>
              <a:t>secret,in</a:t>
            </a:r>
            <a:r>
              <a:rPr lang="en-US" dirty="0"/>
              <a:t> </a:t>
            </a:r>
            <a:r>
              <a:rPr lang="en-US" err="1"/>
              <a:t>javascript</a:t>
            </a:r>
            <a:r>
              <a:rPr lang="en-US" dirty="0"/>
              <a:t> </a:t>
            </a:r>
            <a:r>
              <a:rPr lang="en-US" err="1"/>
              <a:t>abbiamo</a:t>
            </a:r>
            <a:r>
              <a:rPr lang="en-US" dirty="0"/>
              <a:t> una </a:t>
            </a:r>
            <a:r>
              <a:rPr lang="en-US" err="1"/>
              <a:t>funzione</a:t>
            </a:r>
            <a:r>
              <a:rPr lang="en-US" dirty="0"/>
              <a:t> </a:t>
            </a:r>
            <a:r>
              <a:rPr lang="en-US" err="1">
                <a:highlight>
                  <a:srgbClr val="FFFF00"/>
                </a:highlight>
              </a:rPr>
              <a:t>btoa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err="1"/>
              <a:t>che</a:t>
            </a:r>
            <a:r>
              <a:rPr lang="en-US" dirty="0"/>
              <a:t> </a:t>
            </a:r>
            <a:r>
              <a:rPr lang="en-US" err="1"/>
              <a:t>permette</a:t>
            </a:r>
            <a:r>
              <a:rPr lang="en-US" dirty="0"/>
              <a:t> di </a:t>
            </a:r>
            <a:r>
              <a:rPr lang="en-US" err="1"/>
              <a:t>eseguire</a:t>
            </a:r>
            <a:r>
              <a:rPr lang="en-US" dirty="0"/>
              <a:t> base64_encode.</a:t>
            </a:r>
          </a:p>
          <a:p>
            <a:r>
              <a:rPr lang="en-US" dirty="0"/>
              <a:t>Dopo aver Eseguito la request,ci viene ritornato il file json che contiene le informazioni del token,ovvero il </a:t>
            </a:r>
            <a:r>
              <a:rPr lang="en-US"/>
              <a:t>tipo,lo scope,ed l'effettivo </a:t>
            </a:r>
            <a:r>
              <a:rPr lang="en-US">
                <a:highlight>
                  <a:srgbClr val="FFFF00"/>
                </a:highlight>
              </a:rPr>
              <a:t>access token </a:t>
            </a:r>
            <a:r>
              <a:rPr lang="en-US"/>
              <a:t>che andremo ad usare per eseguire le fetch di richiesta della risorsa</a:t>
            </a:r>
            <a:endParaRPr lang="en-US" dirty="0"/>
          </a:p>
        </p:txBody>
      </p:sp>
      <p:pic>
        <p:nvPicPr>
          <p:cNvPr id="2" name="Picture 14" descr="Text&#10;&#10;Description automatically generated">
            <a:extLst>
              <a:ext uri="{FF2B5EF4-FFF2-40B4-BE49-F238E27FC236}">
                <a16:creationId xmlns:a16="http://schemas.microsoft.com/office/drawing/2014/main" id="{55AB99AB-1BB1-4A47-A3FA-326E00FE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454" y="1061768"/>
            <a:ext cx="2590979" cy="23190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D1EAA-DC66-42AB-9E86-592E08680465}"/>
              </a:ext>
            </a:extLst>
          </p:cNvPr>
          <p:cNvSpPr txBox="1"/>
          <p:nvPr/>
        </p:nvSpPr>
        <p:spPr>
          <a:xfrm>
            <a:off x="382438" y="5549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REQUEST TOKEN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736E9-4F6F-4556-95D4-C8AE65E7949C}"/>
              </a:ext>
            </a:extLst>
          </p:cNvPr>
          <p:cNvSpPr txBox="1"/>
          <p:nvPr/>
        </p:nvSpPr>
        <p:spPr>
          <a:xfrm>
            <a:off x="8418483" y="568444"/>
            <a:ext cx="408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JSON RESTITUITO</a:t>
            </a:r>
            <a:r>
              <a:rPr lang="en-US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27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669985" y="37381"/>
            <a:ext cx="10406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                 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36-412C-4D1C-8812-1E0711E0C57C}"/>
              </a:ext>
            </a:extLst>
          </p:cNvPr>
          <p:cNvSpPr txBox="1"/>
          <p:nvPr/>
        </p:nvSpPr>
        <p:spPr>
          <a:xfrm>
            <a:off x="1115684" y="684362"/>
            <a:ext cx="1023380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Adesso che abbiamo il token,possiamo effettuare la richiesta alla Rest Api al seguente </a:t>
            </a:r>
            <a:r>
              <a:rPr lang="en-US">
                <a:solidFill>
                  <a:srgbClr val="FF0000"/>
                </a:solidFill>
              </a:rPr>
              <a:t>endpoint</a:t>
            </a:r>
            <a:r>
              <a:rPr lang="en-US"/>
              <a:t>:</a:t>
            </a:r>
          </a:p>
          <a:p>
            <a:r>
              <a:rPr lang="en-US" dirty="0">
                <a:ea typeface="+mn-lt"/>
                <a:cs typeface="+mn-lt"/>
              </a:rPr>
              <a:t>https://api.vimeo.com/videos?query="+title.textContent</a:t>
            </a:r>
            <a:endParaRPr lang="en-US" dirty="0"/>
          </a:p>
          <a:p>
            <a:r>
              <a:rPr lang="en-US" dirty="0"/>
              <a:t>passando come parametro della </a:t>
            </a:r>
            <a:r>
              <a:rPr lang="en-US" dirty="0">
                <a:highlight>
                  <a:srgbClr val="FFFF00"/>
                </a:highlight>
              </a:rPr>
              <a:t>query il titolo di ogni div</a:t>
            </a:r>
            <a:r>
              <a:rPr lang="en-US" dirty="0"/>
              <a:t>(ogni elemento messo in </a:t>
            </a:r>
            <a:r>
              <a:rPr lang="en-US"/>
              <a:t>vendita)su cui abbiamo effettuato il click</a:t>
            </a:r>
          </a:p>
          <a:p>
            <a:r>
              <a:rPr lang="en-US">
                <a:solidFill>
                  <a:srgbClr val="FF0000"/>
                </a:solidFill>
              </a:rPr>
              <a:t>FORMATO DELLA REQUEST</a:t>
            </a:r>
            <a:r>
              <a:rPr lang="en-US"/>
              <a:t>:</a:t>
            </a:r>
            <a:endParaRPr lang="en-US" dirty="0"/>
          </a:p>
          <a:p>
            <a:r>
              <a:rPr lang="en-US" dirty="0"/>
              <a:t>Andiamo ad effettuare una richiesta HTTP,di tipo Get che ha però bisogno di avere nell'header HTTP una riga aggiuntiva che è </a:t>
            </a:r>
            <a:r>
              <a:rPr lang="en-US">
                <a:highlight>
                  <a:srgbClr val="FFFF00"/>
                </a:highlight>
              </a:rPr>
              <a:t>Authorization</a:t>
            </a:r>
            <a:r>
              <a:rPr lang="en-US"/>
              <a:t>=</a:t>
            </a:r>
            <a:r>
              <a:rPr lang="en-US">
                <a:ea typeface="+mn-lt"/>
                <a:cs typeface="+mn-lt"/>
              </a:rPr>
              <a:t>concatenazione </a:t>
            </a:r>
            <a:r>
              <a:rPr lang="en-US"/>
              <a:t>della </a:t>
            </a:r>
            <a:r>
              <a:rPr lang="en-US" dirty="0"/>
              <a:t>Stringa Bearer(che è il tipo di token che abbiamo) e il token che sarà presente nella variabile </a:t>
            </a:r>
            <a:r>
              <a:rPr lang="en-US" dirty="0">
                <a:highlight>
                  <a:srgbClr val="FFFF00"/>
                </a:highlight>
              </a:rPr>
              <a:t>tokenbear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" name="Picture 10" descr="Text&#10;&#10;Description automatically generated">
            <a:extLst>
              <a:ext uri="{FF2B5EF4-FFF2-40B4-BE49-F238E27FC236}">
                <a16:creationId xmlns:a16="http://schemas.microsoft.com/office/drawing/2014/main" id="{9DF1D13E-00EB-49C9-A6A9-42F33D11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7" y="3711776"/>
            <a:ext cx="7272067" cy="26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713117" y="-20128"/>
            <a:ext cx="10406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                                                         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36-412C-4D1C-8812-1E0711E0C57C}"/>
              </a:ext>
            </a:extLst>
          </p:cNvPr>
          <p:cNvSpPr txBox="1"/>
          <p:nvPr/>
        </p:nvSpPr>
        <p:spPr>
          <a:xfrm>
            <a:off x="583722" y="5529532"/>
            <a:ext cx="1049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5838BB4B-532F-4B4F-94CE-E26A9F85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513" y="968135"/>
            <a:ext cx="2578938" cy="45047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43D1AA-A709-4876-98FF-707BBE496E69}"/>
              </a:ext>
            </a:extLst>
          </p:cNvPr>
          <p:cNvSpPr txBox="1"/>
          <p:nvPr/>
        </p:nvSpPr>
        <p:spPr>
          <a:xfrm>
            <a:off x="209910" y="1388853"/>
            <a:ext cx="730082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Quando una fetch viene eseguita ritorna una </a:t>
            </a:r>
            <a:r>
              <a:rPr lang="en-US" dirty="0">
                <a:solidFill>
                  <a:srgbClr val="FF0000"/>
                </a:solidFill>
              </a:rPr>
              <a:t>promise</a:t>
            </a:r>
            <a:r>
              <a:rPr lang="en-US" dirty="0"/>
              <a:t>,in caso di successo viene chiamato il</a:t>
            </a:r>
            <a:r>
              <a:rPr lang="en-US" dirty="0">
                <a:solidFill>
                  <a:srgbClr val="FF0000"/>
                </a:solidFill>
              </a:rPr>
              <a:t> metodo OnResponseToken</a:t>
            </a:r>
            <a:r>
              <a:rPr lang="en-US" dirty="0"/>
              <a:t>,che permetterà di ritornare il </a:t>
            </a:r>
            <a:r>
              <a:rPr lang="en-US" dirty="0">
                <a:solidFill>
                  <a:srgbClr val="FF0000"/>
                </a:solidFill>
              </a:rPr>
              <a:t>json </a:t>
            </a:r>
            <a:r>
              <a:rPr lang="en-US" dirty="0"/>
              <a:t>contenuto nella response,che verrà infine passato al metodo,</a:t>
            </a:r>
            <a:r>
              <a:rPr lang="en-US" dirty="0">
                <a:solidFill>
                  <a:srgbClr val="FF0000"/>
                </a:solidFill>
              </a:rPr>
              <a:t>onTokenJson </a:t>
            </a:r>
            <a:r>
              <a:rPr lang="en-US" dirty="0"/>
              <a:t>in cui andremo effettivamente ad accedere ad uno dei campi del json ritornato per ottere l'src del video che andrò infine a mettere dentro un tag iframe per permettere la visualizzazione del video </a:t>
            </a:r>
            <a:r>
              <a:rPr lang="en-US"/>
              <a:t>ottenuto.</a:t>
            </a:r>
          </a:p>
          <a:p>
            <a:r>
              <a:rPr lang="en-US" dirty="0"/>
              <a:t>Il file json ritornato ha molti campi tra cui troviamo il campo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/>
              <a:t>che è un array dove è presente la lista dell'insieme dei video ritornati,andremo a selezionare un elemento tramite indice di tale Array e otteremo tramite il campo </a:t>
            </a:r>
            <a:r>
              <a:rPr lang="en-US" dirty="0">
                <a:solidFill>
                  <a:srgbClr val="FF0000"/>
                </a:solidFill>
              </a:rPr>
              <a:t>link </a:t>
            </a:r>
            <a:r>
              <a:rPr lang="en-US" dirty="0"/>
              <a:t>l'src da </a:t>
            </a:r>
            <a:r>
              <a:rPr lang="en-US"/>
              <a:t>usare.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5C016-138A-488A-9102-48F73C3F1AAE}"/>
              </a:ext>
            </a:extLst>
          </p:cNvPr>
          <p:cNvSpPr txBox="1"/>
          <p:nvPr/>
        </p:nvSpPr>
        <p:spPr>
          <a:xfrm>
            <a:off x="3430438" y="396815"/>
            <a:ext cx="3720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FORMATO DELLA RISPOSTA</a:t>
            </a:r>
          </a:p>
        </p:txBody>
      </p:sp>
    </p:spTree>
    <p:extLst>
      <p:ext uri="{BB962C8B-B14F-4D97-AF65-F5344CB8AC3E}">
        <p14:creationId xmlns:p14="http://schemas.microsoft.com/office/powerpoint/2010/main" val="2410349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Slice</vt:lpstr>
      <vt:lpstr>Sito web electrolus</vt:lpstr>
      <vt:lpstr>Rest api(javascript)</vt:lpstr>
      <vt:lpstr>PowerPoint Presentation</vt:lpstr>
      <vt:lpstr>PowerPoint Presentation</vt:lpstr>
      <vt:lpstr>          FORMATO RESPONSE</vt:lpstr>
      <vt:lpstr>Api oauth 2.0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1003</cp:revision>
  <dcterms:created xsi:type="dcterms:W3CDTF">2021-04-10T14:59:34Z</dcterms:created>
  <dcterms:modified xsi:type="dcterms:W3CDTF">2021-04-24T16:09:23Z</dcterms:modified>
</cp:coreProperties>
</file>