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EB Garamond"/>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EBGaramond-bold.fntdata"/><Relationship Id="rId10" Type="http://schemas.openxmlformats.org/officeDocument/2006/relationships/slide" Target="slides/slide5.xml"/><Relationship Id="rId21" Type="http://schemas.openxmlformats.org/officeDocument/2006/relationships/font" Target="fonts/EBGaramond-regular.fntdata"/><Relationship Id="rId13" Type="http://schemas.openxmlformats.org/officeDocument/2006/relationships/slide" Target="slides/slide8.xml"/><Relationship Id="rId24" Type="http://schemas.openxmlformats.org/officeDocument/2006/relationships/font" Target="fonts/EBGaramond-boldItalic.fntdata"/><Relationship Id="rId12" Type="http://schemas.openxmlformats.org/officeDocument/2006/relationships/slide" Target="slides/slide7.xml"/><Relationship Id="rId23" Type="http://schemas.openxmlformats.org/officeDocument/2006/relationships/font" Target="fonts/EBGaramon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226f1609c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226f1609c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226f1609c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226f1609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226f1609c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226f1609c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226f1609c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226f1609c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226f1609c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226f1609c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226f1609c8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226f1609c8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5c47d4a1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5c47d4a1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5c47d4a18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5c47d4a1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5c47d4a1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5c47d4a1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25c47d4a18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25c47d4a18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226f1609c8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226f1609c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25df46150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25df46150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25df46150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25df46150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5df46150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25df46150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developer.spotify.com/console/" TargetMode="External"/><Relationship Id="rId4" Type="http://schemas.openxmlformats.org/officeDocument/2006/relationships/hyperlink" Target="https://api.spotify.com/v1/artists/%7Bid%7D/albums" TargetMode="External"/><Relationship Id="rId5" Type="http://schemas.openxmlformats.org/officeDocument/2006/relationships/hyperlink" Target="https://api.spotify.com/v1/search?type=artist&amp;q=%7BartistNam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accounts.spotify.com/api/toke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abc.com/%22%7D,%22webChannel%22:null,%22dvdCountry%22:null,%22externals%22:%7B%22tvrage%22:4284,%22thetvdb%22:73739,%22imdb%22:%22tt0411008%22%7D,%22image%22:%7B%22medium%22:%22https://static.tvmaze.com/uploads/images/medium_portrait/0/1389.jpg%22,%22original%22:%22https://static.tvmaze.com/uploads/images/original_untouched/0/1389.jpg%22%7D,%22summary" TargetMode="External"/><Relationship Id="rId4" Type="http://schemas.openxmlformats.org/officeDocument/2006/relationships/hyperlink" Target="https://api.tvmaze.com/shows/123%22%7D,%22previousepisode%22:%7B%22href%22:%22https://api.tvmaze.com/episodes/10260"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it"/>
              <a:t>MHW3</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it"/>
              <a:t>Gabriele Stagnitta</a:t>
            </a:r>
            <a:endParaRPr/>
          </a:p>
          <a:p>
            <a:pPr indent="0" lvl="0" marL="0" rtl="0" algn="ctr">
              <a:spcBef>
                <a:spcPts val="0"/>
              </a:spcBef>
              <a:spcAft>
                <a:spcPts val="0"/>
              </a:spcAft>
              <a:buNone/>
            </a:pPr>
            <a:r>
              <a:rPr lang="it"/>
              <a:t>Mat. 1000003319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API “TV Maze”: esempio del risultato finale</a:t>
            </a:r>
            <a:endParaRPr/>
          </a:p>
        </p:txBody>
      </p:sp>
      <p:pic>
        <p:nvPicPr>
          <p:cNvPr id="111" name="Google Shape;111;p22"/>
          <p:cNvPicPr preferRelativeResize="0"/>
          <p:nvPr/>
        </p:nvPicPr>
        <p:blipFill>
          <a:blip r:embed="rId3">
            <a:alphaModFix/>
          </a:blip>
          <a:stretch>
            <a:fillRect/>
          </a:stretch>
        </p:blipFill>
        <p:spPr>
          <a:xfrm>
            <a:off x="2187938" y="1017725"/>
            <a:ext cx="4768123" cy="382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API “Spotify”: descrizione 1</a:t>
            </a:r>
            <a:endParaRPr/>
          </a:p>
        </p:txBody>
      </p:sp>
      <p:sp>
        <p:nvSpPr>
          <p:cNvPr id="117" name="Google Shape;11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API con </a:t>
            </a:r>
            <a:r>
              <a:rPr lang="it"/>
              <a:t>autenticazione OAuth2. Dispone di un numero notevole di endpoint (clicca </a:t>
            </a:r>
            <a:r>
              <a:rPr lang="it" u="sng">
                <a:solidFill>
                  <a:schemeClr val="hlink"/>
                </a:solidFill>
                <a:hlinkClick r:id="rId3"/>
              </a:rPr>
              <a:t>qui</a:t>
            </a:r>
            <a:r>
              <a:rPr lang="it"/>
              <a:t> per vederli tutti). In questo caso, vado ad utilizzare </a:t>
            </a:r>
            <a:r>
              <a:rPr lang="it" sz="1050" u="sng">
                <a:solidFill>
                  <a:schemeClr val="hlink"/>
                </a:solidFill>
                <a:highlight>
                  <a:srgbClr val="1B1F22"/>
                </a:highlight>
                <a:latin typeface="Courier New"/>
                <a:ea typeface="Courier New"/>
                <a:cs typeface="Courier New"/>
                <a:sym typeface="Courier New"/>
                <a:hlinkClick r:id="rId4"/>
              </a:rPr>
              <a:t>https://api.spotify.com/v1/artists/{id}/albums</a:t>
            </a:r>
            <a:r>
              <a:rPr lang="it"/>
              <a:t> per estrapolare le informazioni degli album fatti dal gruppo selezionato dall’utente (in maniera simile a quanto discussa prima in occasione della richiesta delle informazioni della serie TV). Noi però non conosciamo a prescindere l’id degli artisti (considerabile come la loro chiave primaria) dunque, mi trovo costretto a cercarlo. Per farlo, vado ad estrapolarlo dalla risposta dell’endpoint </a:t>
            </a:r>
            <a:r>
              <a:rPr lang="it" sz="1050" u="sng">
                <a:solidFill>
                  <a:schemeClr val="hlink"/>
                </a:solidFill>
                <a:highlight>
                  <a:srgbClr val="1E1E1E"/>
                </a:highlight>
                <a:latin typeface="Courier New"/>
                <a:ea typeface="Courier New"/>
                <a:cs typeface="Courier New"/>
                <a:sym typeface="Courier New"/>
                <a:hlinkClick r:id="rId5"/>
              </a:rPr>
              <a:t>https://api.spotify.com/v1/search?type=artist&amp;q={artistName</a:t>
            </a:r>
            <a:r>
              <a:rPr lang="it" sz="1050">
                <a:solidFill>
                  <a:srgbClr val="4FC1FF"/>
                </a:solidFill>
                <a:highlight>
                  <a:srgbClr val="1E1E1E"/>
                </a:highlight>
                <a:latin typeface="Courier New"/>
                <a:ea typeface="Courier New"/>
                <a:cs typeface="Courier New"/>
                <a:sym typeface="Courier New"/>
              </a:rPr>
              <a:t>}</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API “Spotify”: descrizione 2</a:t>
            </a:r>
            <a:endParaRPr/>
          </a:p>
          <a:p>
            <a:pPr indent="0" lvl="0" marL="0" rtl="0" algn="l">
              <a:spcBef>
                <a:spcPts val="0"/>
              </a:spcBef>
              <a:spcAft>
                <a:spcPts val="0"/>
              </a:spcAft>
              <a:buNone/>
            </a:pPr>
            <a:r>
              <a:t/>
            </a:r>
            <a:endParaRPr/>
          </a:p>
        </p:txBody>
      </p:sp>
      <p:sp>
        <p:nvSpPr>
          <p:cNvPr id="123" name="Google Shape;12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Ultima cosa, ma non per importanza. Mostrerò successivamente come la cosa viene gestita da codice, ma non dimentichiamoci del fatto che stiamo trattando con una API con </a:t>
            </a:r>
            <a:r>
              <a:rPr lang="it"/>
              <a:t>autenticazione OAuth2. Dunque, mi trovo costretto a richiedere, ogni qual volta ne ho la necessità, il token da utilizzare nelle richieste di cui abbiamo discusso nella slide precedente all’endpoint </a:t>
            </a:r>
            <a:r>
              <a:rPr lang="it" sz="1050" u="sng">
                <a:solidFill>
                  <a:schemeClr val="hlink"/>
                </a:solidFill>
                <a:highlight>
                  <a:srgbClr val="1E1E1E"/>
                </a:highlight>
                <a:latin typeface="Courier New"/>
                <a:ea typeface="Courier New"/>
                <a:cs typeface="Courier New"/>
                <a:sym typeface="Courier New"/>
                <a:hlinkClick r:id="rId3"/>
              </a:rPr>
              <a:t>https://accounts.spotify.com/api/token</a:t>
            </a:r>
            <a:endParaRPr sz="1050">
              <a:solidFill>
                <a:srgbClr val="CE9178"/>
              </a:solidFill>
              <a:highlight>
                <a:srgbClr val="1E1E1E"/>
              </a:highlight>
              <a:latin typeface="Courier New"/>
              <a:ea typeface="Courier New"/>
              <a:cs typeface="Courier New"/>
              <a:sym typeface="Courier New"/>
            </a:endParaRPr>
          </a:p>
          <a:p>
            <a:pPr indent="0" lvl="0" marL="0" rtl="0" algn="l">
              <a:spcBef>
                <a:spcPts val="1200"/>
              </a:spcBef>
              <a:spcAft>
                <a:spcPts val="1200"/>
              </a:spcAft>
              <a:buNone/>
            </a:pPr>
            <a:r>
              <a:rPr lang="it"/>
              <a:t>Come parametri saranno richiesti il client id e il client secret, ottenibili registrandosi sul sito Spotify for developers.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API “Spotify”: codice utilizzato 1</a:t>
            </a:r>
            <a:endParaRPr/>
          </a:p>
        </p:txBody>
      </p:sp>
      <p:sp>
        <p:nvSpPr>
          <p:cNvPr id="129" name="Google Shape;129;p25"/>
          <p:cNvSpPr txBox="1"/>
          <p:nvPr>
            <p:ph idx="1" type="body"/>
          </p:nvPr>
        </p:nvSpPr>
        <p:spPr>
          <a:xfrm>
            <a:off x="4826350" y="1152475"/>
            <a:ext cx="4146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t"/>
              <a:t>Come discusso nella slide precedente, qui vado ad effettuare la richiesta del token. Successivamente, vado a richiedere le informazioni dell’artista selezionato (vado a prendere il nome grazie alla funzione getArtistInfo(), che ritorna il nome del gruppo nella posizione i-esima di un vettore creato staticamente contenente tutti i nomi degli artisti.</a:t>
            </a:r>
            <a:endParaRPr/>
          </a:p>
        </p:txBody>
      </p:sp>
      <p:pic>
        <p:nvPicPr>
          <p:cNvPr id="130" name="Google Shape;130;p25"/>
          <p:cNvPicPr preferRelativeResize="0"/>
          <p:nvPr/>
        </p:nvPicPr>
        <p:blipFill>
          <a:blip r:embed="rId3">
            <a:alphaModFix/>
          </a:blip>
          <a:stretch>
            <a:fillRect/>
          </a:stretch>
        </p:blipFill>
        <p:spPr>
          <a:xfrm>
            <a:off x="311700" y="1067700"/>
            <a:ext cx="3319827" cy="1665675"/>
          </a:xfrm>
          <a:prstGeom prst="rect">
            <a:avLst/>
          </a:prstGeom>
          <a:noFill/>
          <a:ln>
            <a:noFill/>
          </a:ln>
        </p:spPr>
      </p:pic>
      <p:pic>
        <p:nvPicPr>
          <p:cNvPr id="131" name="Google Shape;131;p25"/>
          <p:cNvPicPr preferRelativeResize="0"/>
          <p:nvPr/>
        </p:nvPicPr>
        <p:blipFill>
          <a:blip r:embed="rId4">
            <a:alphaModFix/>
          </a:blip>
          <a:stretch>
            <a:fillRect/>
          </a:stretch>
        </p:blipFill>
        <p:spPr>
          <a:xfrm>
            <a:off x="311688" y="2783349"/>
            <a:ext cx="3931325" cy="23188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API “Spotify”: codice utilizzato 2</a:t>
            </a:r>
            <a:endParaRPr/>
          </a:p>
          <a:p>
            <a:pPr indent="0" lvl="0" marL="0" rtl="0" algn="l">
              <a:spcBef>
                <a:spcPts val="0"/>
              </a:spcBef>
              <a:spcAft>
                <a:spcPts val="0"/>
              </a:spcAft>
              <a:buNone/>
            </a:pPr>
            <a:r>
              <a:t/>
            </a:r>
            <a:endParaRPr/>
          </a:p>
        </p:txBody>
      </p:sp>
      <p:sp>
        <p:nvSpPr>
          <p:cNvPr id="137" name="Google Shape;137;p26"/>
          <p:cNvSpPr txBox="1"/>
          <p:nvPr>
            <p:ph idx="1" type="body"/>
          </p:nvPr>
        </p:nvSpPr>
        <p:spPr>
          <a:xfrm>
            <a:off x="4910350" y="1152475"/>
            <a:ext cx="3921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t"/>
              <a:t>Infine, vado a richiedere all’endpoint opportuno le informazioni dell’artista (idBand, in questo caso) in questione, per poi andarle a gestire nella funzione printAlbums(), prendendo titolo e copertina dell’album e inserendole dinamicamente nell’HTML.</a:t>
            </a:r>
            <a:endParaRPr/>
          </a:p>
        </p:txBody>
      </p:sp>
      <p:pic>
        <p:nvPicPr>
          <p:cNvPr id="138" name="Google Shape;138;p26"/>
          <p:cNvPicPr preferRelativeResize="0"/>
          <p:nvPr/>
        </p:nvPicPr>
        <p:blipFill>
          <a:blip r:embed="rId3">
            <a:alphaModFix/>
          </a:blip>
          <a:stretch>
            <a:fillRect/>
          </a:stretch>
        </p:blipFill>
        <p:spPr>
          <a:xfrm>
            <a:off x="145350" y="1393263"/>
            <a:ext cx="4605549" cy="293483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API “Spotify”: esempio del risultato finale</a:t>
            </a:r>
            <a:endParaRPr/>
          </a:p>
          <a:p>
            <a:pPr indent="0" lvl="0" marL="0" rtl="0" algn="l">
              <a:spcBef>
                <a:spcPts val="0"/>
              </a:spcBef>
              <a:spcAft>
                <a:spcPts val="0"/>
              </a:spcAft>
              <a:buNone/>
            </a:pPr>
            <a:r>
              <a:t/>
            </a:r>
            <a:endParaRPr/>
          </a:p>
        </p:txBody>
      </p:sp>
      <p:pic>
        <p:nvPicPr>
          <p:cNvPr id="144" name="Google Shape;144;p27"/>
          <p:cNvPicPr preferRelativeResize="0"/>
          <p:nvPr/>
        </p:nvPicPr>
        <p:blipFill>
          <a:blip r:embed="rId3">
            <a:alphaModFix/>
          </a:blip>
          <a:stretch>
            <a:fillRect/>
          </a:stretch>
        </p:blipFill>
        <p:spPr>
          <a:xfrm>
            <a:off x="2739050" y="1170125"/>
            <a:ext cx="3665909" cy="38209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API utilizzate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Per questo mini homework ho deciso di aggiungere 3 API all’interno della pagina creata per il mini homework 2. Nello specifico, ho deciso di utilizzare:</a:t>
            </a:r>
            <a:endParaRPr/>
          </a:p>
          <a:p>
            <a:pPr indent="-342900" lvl="0" marL="457200" rtl="0" algn="l">
              <a:lnSpc>
                <a:spcPct val="135714"/>
              </a:lnSpc>
              <a:spcBef>
                <a:spcPts val="1200"/>
              </a:spcBef>
              <a:spcAft>
                <a:spcPts val="0"/>
              </a:spcAft>
              <a:buClr>
                <a:srgbClr val="6A9955"/>
              </a:buClr>
              <a:buSzPts val="1800"/>
              <a:buChar char="●"/>
            </a:pPr>
            <a:r>
              <a:rPr lang="it" sz="1050">
                <a:solidFill>
                  <a:srgbClr val="6A9955"/>
                </a:solidFill>
                <a:highlight>
                  <a:srgbClr val="1E1E1E"/>
                </a:highlight>
                <a:latin typeface="Courier New"/>
                <a:ea typeface="Courier New"/>
                <a:cs typeface="Courier New"/>
                <a:sym typeface="Courier New"/>
              </a:rPr>
              <a:t>https://uselessfacts.jsph.pl</a:t>
            </a:r>
            <a:endParaRPr sz="1050">
              <a:solidFill>
                <a:srgbClr val="6A9955"/>
              </a:solidFill>
              <a:highlight>
                <a:srgbClr val="1E1E1E"/>
              </a:highlight>
              <a:latin typeface="Courier New"/>
              <a:ea typeface="Courier New"/>
              <a:cs typeface="Courier New"/>
              <a:sym typeface="Courier New"/>
            </a:endParaRPr>
          </a:p>
          <a:p>
            <a:pPr indent="-342900" lvl="0" marL="457200" rtl="0" algn="l">
              <a:lnSpc>
                <a:spcPct val="135714"/>
              </a:lnSpc>
              <a:spcBef>
                <a:spcPts val="0"/>
              </a:spcBef>
              <a:spcAft>
                <a:spcPts val="0"/>
              </a:spcAft>
              <a:buClr>
                <a:srgbClr val="6A9955"/>
              </a:buClr>
              <a:buSzPts val="1800"/>
              <a:buChar char="●"/>
            </a:pPr>
            <a:r>
              <a:rPr lang="it" sz="1050">
                <a:solidFill>
                  <a:srgbClr val="6A9955"/>
                </a:solidFill>
                <a:highlight>
                  <a:srgbClr val="1E1E1E"/>
                </a:highlight>
                <a:latin typeface="Courier New"/>
                <a:ea typeface="Courier New"/>
                <a:cs typeface="Courier New"/>
                <a:sym typeface="Courier New"/>
              </a:rPr>
              <a:t>https://api.tvmaze.com</a:t>
            </a:r>
            <a:endParaRPr sz="1050">
              <a:solidFill>
                <a:srgbClr val="6A9955"/>
              </a:solidFill>
              <a:highlight>
                <a:srgbClr val="1E1E1E"/>
              </a:highlight>
              <a:latin typeface="Courier New"/>
              <a:ea typeface="Courier New"/>
              <a:cs typeface="Courier New"/>
              <a:sym typeface="Courier New"/>
            </a:endParaRPr>
          </a:p>
          <a:p>
            <a:pPr indent="-342900" lvl="0" marL="457200" rtl="0" algn="l">
              <a:lnSpc>
                <a:spcPct val="135714"/>
              </a:lnSpc>
              <a:spcBef>
                <a:spcPts val="0"/>
              </a:spcBef>
              <a:spcAft>
                <a:spcPts val="0"/>
              </a:spcAft>
              <a:buClr>
                <a:srgbClr val="6A9955"/>
              </a:buClr>
              <a:buSzPts val="1800"/>
              <a:buChar char="●"/>
            </a:pPr>
            <a:r>
              <a:rPr lang="it" sz="1050">
                <a:solidFill>
                  <a:srgbClr val="6A9955"/>
                </a:solidFill>
                <a:highlight>
                  <a:srgbClr val="1E1E1E"/>
                </a:highlight>
                <a:latin typeface="Courier New"/>
                <a:ea typeface="Courier New"/>
                <a:cs typeface="Courier New"/>
                <a:sym typeface="Courier New"/>
              </a:rPr>
              <a:t>https://api.spotify.com/v1</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it"/>
              <a:t>Nello specifico, le prime due sono API senza autenticazione, mentre l’ultima richiede autorizzazione OAuth2.</a:t>
            </a:r>
            <a:r>
              <a:rPr lang="it"/>
              <a:t> Andr</a:t>
            </a:r>
            <a:r>
              <a:rPr lang="it"/>
              <a:t>ò a discutere delle loro funzionalità nelle prossime slide.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API “Useless Facts”: descrizione</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API senza autenticazione. Dispone di due diversi endpoint. Ho deciso di sfruttarli entrambi.</a:t>
            </a:r>
            <a:endParaRPr/>
          </a:p>
          <a:p>
            <a:pPr indent="0" lvl="0" marL="0" rtl="0" algn="l">
              <a:spcBef>
                <a:spcPts val="1200"/>
              </a:spcBef>
              <a:spcAft>
                <a:spcPts val="0"/>
              </a:spcAft>
              <a:buNone/>
            </a:pPr>
            <a:r>
              <a:rPr lang="it"/>
              <a:t>Il primo endpoint (/random.json) ritornerà un json contenente un fatto completamente casuale.</a:t>
            </a:r>
            <a:endParaRPr/>
          </a:p>
          <a:p>
            <a:pPr indent="0" lvl="0" marL="0" rtl="0" algn="l">
              <a:spcBef>
                <a:spcPts val="1200"/>
              </a:spcBef>
              <a:spcAft>
                <a:spcPts val="0"/>
              </a:spcAft>
              <a:buNone/>
            </a:pPr>
            <a:r>
              <a:rPr lang="it"/>
              <a:t>Il secondo endpoint (/today.json) ritornerà un json contenente un “fatto del giorno”, ovvero un fatto casuale che sarà unico in base alla giornata.</a:t>
            </a:r>
            <a:endParaRPr/>
          </a:p>
          <a:p>
            <a:pPr indent="0" lvl="0" marL="0" rtl="0" algn="l">
              <a:spcBef>
                <a:spcPts val="1200"/>
              </a:spcBef>
              <a:spcAft>
                <a:spcPts val="1200"/>
              </a:spcAft>
              <a:buNone/>
            </a:pPr>
            <a:r>
              <a:rPr lang="it"/>
              <a:t>In entrambi i casi, andrò a specificare nella richiesta specifico la volontà di avere il contenuto in lingua inglese.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API “Useless Facts”: codice utilizzato</a:t>
            </a:r>
            <a:endParaRPr/>
          </a:p>
        </p:txBody>
      </p:sp>
      <p:pic>
        <p:nvPicPr>
          <p:cNvPr id="73" name="Google Shape;73;p16"/>
          <p:cNvPicPr preferRelativeResize="0"/>
          <p:nvPr/>
        </p:nvPicPr>
        <p:blipFill>
          <a:blip r:embed="rId3">
            <a:alphaModFix/>
          </a:blip>
          <a:stretch>
            <a:fillRect/>
          </a:stretch>
        </p:blipFill>
        <p:spPr>
          <a:xfrm>
            <a:off x="436825" y="1171300"/>
            <a:ext cx="4716400" cy="2476100"/>
          </a:xfrm>
          <a:prstGeom prst="rect">
            <a:avLst/>
          </a:prstGeom>
          <a:noFill/>
          <a:ln>
            <a:noFill/>
          </a:ln>
        </p:spPr>
      </p:pic>
      <p:sp>
        <p:nvSpPr>
          <p:cNvPr id="74" name="Google Shape;74;p16"/>
          <p:cNvSpPr txBox="1"/>
          <p:nvPr/>
        </p:nvSpPr>
        <p:spPr>
          <a:xfrm>
            <a:off x="5343700" y="1886000"/>
            <a:ext cx="3705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lt2"/>
                </a:solidFill>
              </a:rPr>
              <a:t>In onResponse, prendo il json dalla risposta ricevuta. In onJson, vado ad estrapolare le informazioni richieste e vado ad integrarle con l’HTML di base.</a:t>
            </a:r>
            <a:endParaRPr>
              <a:solidFill>
                <a:schemeClr val="l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API “Useless Facts”:esempio di contenuto del json</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latin typeface="EB Garamond"/>
                <a:ea typeface="EB Garamond"/>
                <a:cs typeface="EB Garamond"/>
                <a:sym typeface="EB Garamond"/>
              </a:rPr>
              <a:t>{"id":"5c42c43f-8c1b-4ef0-a1ab-7aead0410c11","text":"The only 15-letter word that can be spelled without repeating a letter is uncopyrightable.","source":"djtech.net","source_url":"http:\/\/www.djtech.net\/humor\/useless_facts.htm","language":"en","permalink":"https:\/\/uselessfacts.jsph.pl\/5c42c43f-8c1b-4ef0-a1ab-7aead0410c11"}</a:t>
            </a:r>
            <a:endParaRPr>
              <a:latin typeface="EB Garamond"/>
              <a:ea typeface="EB Garamond"/>
              <a:cs typeface="EB Garamond"/>
              <a:sym typeface="EB Garamond"/>
            </a:endParaRPr>
          </a:p>
          <a:p>
            <a:pPr indent="0" lvl="0" marL="0" rtl="0" algn="l">
              <a:spcBef>
                <a:spcPts val="1200"/>
              </a:spcBef>
              <a:spcAft>
                <a:spcPts val="0"/>
              </a:spcAft>
              <a:buNone/>
            </a:pPr>
            <a:r>
              <a:t/>
            </a:r>
            <a:endParaRPr/>
          </a:p>
          <a:p>
            <a:pPr indent="0" lvl="0" marL="0" rtl="0" algn="l">
              <a:spcBef>
                <a:spcPts val="1200"/>
              </a:spcBef>
              <a:spcAft>
                <a:spcPts val="1200"/>
              </a:spcAft>
              <a:buNone/>
            </a:pPr>
            <a:r>
              <a:rPr lang="it"/>
              <a:t>In questo caso, le uniche informazioni che andrò poi ad integrare con l’HTML sarà il contenuto di text e il contenuto di source.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API “Useless Facts”: esempio di risultato finale</a:t>
            </a:r>
            <a:endParaRPr/>
          </a:p>
        </p:txBody>
      </p:sp>
      <p:pic>
        <p:nvPicPr>
          <p:cNvPr id="86" name="Google Shape;86;p18"/>
          <p:cNvPicPr preferRelativeResize="0"/>
          <p:nvPr/>
        </p:nvPicPr>
        <p:blipFill>
          <a:blip r:embed="rId3">
            <a:alphaModFix/>
          </a:blip>
          <a:stretch>
            <a:fillRect/>
          </a:stretch>
        </p:blipFill>
        <p:spPr>
          <a:xfrm>
            <a:off x="1062038" y="1847850"/>
            <a:ext cx="7019925" cy="1447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API “TV Maze”: descrizione</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API senza autenticazione. Dispone di diversi endpoint ma, nel mio caso, ho scelto di utilizzarne uno in specifico (search/shows?q=”nomeShow”). Come risposta, avrò informazioni riguardo lo show scelto dall’utente all’interno del test della personalità, passando come parametro il nome opportuno estrapolato da un vettore contenente i nomi di tutti gli show.</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API “TV Maze”: codice utilizzato</a:t>
            </a:r>
            <a:endParaRPr/>
          </a:p>
        </p:txBody>
      </p:sp>
      <p:pic>
        <p:nvPicPr>
          <p:cNvPr id="98" name="Google Shape;98;p20"/>
          <p:cNvPicPr preferRelativeResize="0"/>
          <p:nvPr/>
        </p:nvPicPr>
        <p:blipFill>
          <a:blip r:embed="rId3">
            <a:alphaModFix/>
          </a:blip>
          <a:stretch>
            <a:fillRect/>
          </a:stretch>
        </p:blipFill>
        <p:spPr>
          <a:xfrm>
            <a:off x="311700" y="1170400"/>
            <a:ext cx="4886899" cy="2802700"/>
          </a:xfrm>
          <a:prstGeom prst="rect">
            <a:avLst/>
          </a:prstGeom>
          <a:noFill/>
          <a:ln>
            <a:noFill/>
          </a:ln>
        </p:spPr>
      </p:pic>
      <p:sp>
        <p:nvSpPr>
          <p:cNvPr id="99" name="Google Shape;99;p20"/>
          <p:cNvSpPr txBox="1"/>
          <p:nvPr/>
        </p:nvSpPr>
        <p:spPr>
          <a:xfrm>
            <a:off x="5701650" y="968275"/>
            <a:ext cx="29886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lt2"/>
                </a:solidFill>
              </a:rPr>
              <a:t>La funzione getTVName() va a scorrere le immagini presenti nel quiz per poi tornare come valore in output il nome della serie TV selezionata. Successivamente sfrutto la API per avere informazioni riguardo la serie tv in particolare. All’interno del json estrapolato da questa richiesta avremo informazioni per quanto riguarda le serie TV con un nome simile a quella inserita come campo della ricerca. In questo caso, decido di prendere le informazioni della sola prima serie TV data come output, per poi integrare le sue informazioni nell’HTML</a:t>
            </a:r>
            <a:endParaRPr>
              <a:solidFill>
                <a:schemeClr val="lt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API “TV Maze”: esempio del contenuto di json </a:t>
            </a:r>
            <a:endParaRPr/>
          </a:p>
          <a:p>
            <a:pPr indent="0" lvl="0" marL="0" rtl="0" algn="l">
              <a:spcBef>
                <a:spcPts val="0"/>
              </a:spcBef>
              <a:spcAft>
                <a:spcPts val="0"/>
              </a:spcAft>
              <a:buNone/>
            </a:pPr>
            <a:r>
              <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it"/>
              <a:t>{"score":0.9093906,"show":{"id":123,"url":"https://www.tvmaze.com/shows/123/lost","name":"Lost","type":"Scripted","language":"English","genres":["Drama","Adventure","Supernatural"],"status":"Ended","runtime":60,"averageRuntime":60,"premiered":"2004-09-22","ended":"2010-05-23","officialSite":"http://abc.go.com/shows/lost","schedule":{"time":"21:00","days":["Tuesday"]},"rating":{"average":8.3},"weight":97,"network":{"id":3,"name":"ABC","country":{"name":"United States","code":"US","timezone":"America/New_York"},"officialSite":"</a:t>
            </a:r>
            <a:r>
              <a:rPr lang="it" u="sng">
                <a:solidFill>
                  <a:schemeClr val="hlink"/>
                </a:solidFill>
                <a:hlinkClick r:id="rId3"/>
              </a:rPr>
              <a:t>https://abc.com/"},"webChannel":null,"dvdCountry":null,"externals":{"tvrage":4284,"thetvdb":73739,"imdb":"tt0411008"},"image":{"medium":"https://static.tvmaze.com/uploads/images/medium_portrait/0/1389.jpg","original":"https://static.tvmaze.com/uploads/images/original_untouched/0/1389.jpg"},"summary</a:t>
            </a:r>
            <a:r>
              <a:rPr lang="it"/>
              <a:t>":"&lt;p&gt;Summary content&lt;/p&gt;","updated":1646465148,"_links":{"self":{"href":"</a:t>
            </a:r>
            <a:r>
              <a:rPr lang="it" u="sng">
                <a:solidFill>
                  <a:schemeClr val="hlink"/>
                </a:solidFill>
                <a:hlinkClick r:id="rId4"/>
              </a:rPr>
              <a:t>https://api.tvmaze.com/shows/123"},"previousepisode":{"href":"https://api.tvmaze.com/episodes/10260</a:t>
            </a:r>
            <a:r>
              <a:rPr lang="it"/>
              <a:t>"}}}}</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it"/>
              <a:t>In questo caso, per motivi di visualizzazione, ho preferito riportare solo il primo elemento restituito dal json, modificato in modo da rendere il contenuto più facile da vedere.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