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4C9E-C9A8-CE31-D399-22B519CE4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7BA7A-AE4A-EAAC-F269-01C6FB829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EC2E-5102-024A-57C0-D340A842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3A9F-2C47-B8E0-FE31-9068B1C0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4B63-9D0E-D8DB-3C5D-D1F6AF3A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7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6DF2-6E85-A5BE-CBB5-A56B3CFA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DDC38-EFC8-785F-E5C1-FCB802DAB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DADF-41EB-38C8-2982-3BB2197F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B050-1A42-E57D-A7D6-084E5E43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64E8-64D0-808B-FD5B-B5D3FA77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29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001B4-6623-7381-FFFA-47938C04B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5B5D4-72D7-FAD0-F5DA-E348E6EF6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EB3D-B314-4E2B-6CFA-F386748E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5258-758E-52A4-EA5A-B5054522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76B33-5BA7-A0E9-20B7-04D9F45C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91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C61E-357D-76E7-0448-1964B4B5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E397-48A2-81FD-E911-F6EE647F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9AB7-9E35-EEAC-C04D-F1FA4B1E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9969-47DC-BE3A-8A83-2618A0CC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7AB2-CECD-5C4F-5B34-E8ABD345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59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FFD1-25BA-4C65-A2E7-2B1DABF0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A460E-28C7-D4BB-EF1B-3B0AC3D1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D676-1461-DAF3-5EF2-DE50AFC7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2BC9F-ED5D-83EF-9E92-4D69430B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E72A5-9E25-AE0E-33D6-F54EB14D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7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F433-7ABC-4951-2D02-486ABB59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ED43-0D30-BF5B-9327-4428202D6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CB0C6-0AB1-3015-9269-BFDDA6D11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D818A-1D37-5DDC-A9A8-CA985E87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872D5-05EB-1144-F0C0-2BE4A15E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B785-64B0-109D-2341-C035A9B9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71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1D07-61A4-44D2-A89B-9B9F8532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A9B9-6FBB-4362-01AE-CC116A76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862A7-64B2-EF34-42D5-8877FE7F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9CCA2-6798-7E9F-DA55-34880ECB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B078D-83B6-7FC3-58D8-6DDBE67BD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75240-AAAC-D14F-F888-70927041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010A1-AA6D-CED1-D184-049F93D6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4B00C-3A6B-F453-2438-71CB75AA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91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4DBA-057C-9B8F-72A5-7515119B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1CD62-E819-7121-0243-B36D0C659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2A6F4-E56C-77D3-F8A6-D096AC02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22290-AE8E-5988-E428-33E26681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12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B4703-764D-D34D-8F93-5C911C3D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E8094-7AD8-0242-56A3-891ECA22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E3E5-EB3E-9464-C97C-DAEC6DBD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9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C08C-444C-4B3C-24F1-DA95AC64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C702-2E02-D124-6781-4BBB6E0D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FC8C9-9577-E175-2D72-F14FB5871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46393-75B3-6C8B-BA1A-62C8E956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60208-3618-6F66-C3B8-958C4E4A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B637-1B83-0FCD-ED3E-58F72F0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80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2807-59C4-208A-85E7-56C3C1E1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4AC6A-9051-0BC3-5570-136EE4AC4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A601D-C72F-AFBB-7601-916C7575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EB46-FD47-F83C-B780-EF6DC569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4AD2-899D-97EF-7D13-15956972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01A3-E3E8-0472-4E74-1335F835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782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6D853-FB08-02FC-0ABF-54DF564A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8215-DD29-D054-17A3-27E4096A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9BF7-A139-2556-C98A-84C1FCC1F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B08BA-F0DE-4EEB-B4BC-1A2FA9B5AC0B}" type="datetimeFigureOut">
              <a:rPr lang="it-IT" smtClean="0"/>
              <a:t>22/03/2024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1E509-AD5D-B862-6926-B46A777BD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EAB6-0E27-375A-A75A-CEBD9D555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E2393-C0CC-440B-B651-A105BAFD907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64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A71C-1248-31BC-9897-D3A8DAA6A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0429-9DAA-EB40-8B26-1470B3FB7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9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C6D82-1326-9F1A-9EF5-276462DF1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207" y="1352926"/>
                <a:ext cx="10515600" cy="4351338"/>
              </a:xfrm>
            </p:spPr>
            <p:txBody>
              <a:bodyPr/>
              <a:lstStyle/>
              <a:p>
                <a:r>
                  <a:rPr lang="it-IT" dirty="0"/>
                  <a:t>Se all’ingresso del nostro filtro (o + in generale al nostro sistema) applichiamo una delta di Dirac allora otteniamo quella che viene definita </a:t>
                </a:r>
                <a:r>
                  <a:rPr lang="it-IT" cap="small" dirty="0"/>
                  <a:t>risposta all’impulso</a:t>
                </a:r>
              </a:p>
              <a:p>
                <a:r>
                  <a:rPr lang="it-IT" dirty="0"/>
                  <a:t>Nel caso del </a:t>
                </a:r>
                <a:r>
                  <a:rPr lang="it-IT" dirty="0" err="1"/>
                  <a:t>moving</a:t>
                </a:r>
                <a:r>
                  <a:rPr lang="it-IT" dirty="0"/>
                  <a:t> </a:t>
                </a:r>
                <a:r>
                  <a:rPr lang="it-IT" dirty="0" err="1"/>
                  <a:t>average</a:t>
                </a:r>
                <a:r>
                  <a:rPr lang="it-IT" dirty="0"/>
                  <a:t> filter la risposta all’impulso sarà semplicemente:</a:t>
                </a:r>
                <a:br>
                  <a:rPr lang="it-IT" dirty="0"/>
                </a:b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cap="small" dirty="0"/>
                  <a:t>	</a:t>
                </a:r>
                <a:r>
                  <a:rPr lang="it-IT" sz="1800" dirty="0"/>
                  <a:t>con n = 0, 1, … L-1    </a:t>
                </a:r>
                <a:br>
                  <a:rPr lang="it-IT" sz="1800" dirty="0"/>
                </a:br>
                <a:br>
                  <a:rPr lang="it-IT" sz="1800" dirty="0"/>
                </a:br>
                <a:br>
                  <a:rPr lang="it-IT" sz="1800" dirty="0"/>
                </a:br>
                <a:br>
                  <a:rPr lang="it-IT" sz="1800" dirty="0"/>
                </a:br>
                <a:endParaRPr lang="it-IT" cap="smal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EC6D82-1326-9F1A-9EF5-276462DF1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207" y="1352926"/>
                <a:ext cx="10515600" cy="4351338"/>
              </a:xfr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A346C47-026E-F99A-E5D0-9257C6E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Caso in esame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3FAC6C-2695-6A78-BBC9-54589DB58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207" y="4519748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Quindi la risposta in frequenza di questo filtro non sarà altro che la DTF della risposta all’impulso:</a:t>
                </a:r>
                <a:br>
                  <a:rPr lang="it-IT" dirty="0"/>
                </a:br>
                <a:br>
                  <a:rPr lang="it-IT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it-IT" cap="small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3FAC6C-2695-6A78-BBC9-54589DB5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7" y="4519748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381" r="-1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7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6D82-1326-9F1A-9EF5-276462DF1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07" y="1352926"/>
            <a:ext cx="10515600" cy="909827"/>
          </a:xfrm>
        </p:spPr>
        <p:txBody>
          <a:bodyPr/>
          <a:lstStyle/>
          <a:p>
            <a:r>
              <a:rPr lang="it-IT" dirty="0"/>
              <a:t>Applicando questa formula delle serie geometriche:</a:t>
            </a:r>
            <a:endParaRPr lang="it-IT" cap="small" dirty="0"/>
          </a:p>
          <a:p>
            <a:pPr marL="0" indent="0">
              <a:buNone/>
            </a:pPr>
            <a:endParaRPr lang="it-IT" cap="smal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346C47-026E-F99A-E5D0-9257C6E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Caso in esame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3FAC6C-2695-6A78-BBC9-54589DB582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207" y="3101653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dirty="0"/>
                  <a:t>otteniamo:</a:t>
                </a:r>
                <a:br>
                  <a:rPr lang="it-IT" dirty="0"/>
                </a:br>
                <a:br>
                  <a:rPr lang="it-IT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it-IT" cap="small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3FAC6C-2695-6A78-BBC9-54589DB5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07" y="3101653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171830F-A8CF-53BF-6F7A-F5D70DDF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291" y="2054466"/>
            <a:ext cx="2205236" cy="7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4723-38EF-CFE4-E0C0-C3599B50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8956CB-B472-C9CF-FE25-42E206E4C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72" y="446276"/>
            <a:ext cx="6373917" cy="3983699"/>
          </a:xfrm>
        </p:spPr>
      </p:pic>
      <p:pic>
        <p:nvPicPr>
          <p:cNvPr id="7" name="Picture 6" descr="A hand holding a circuit board&#10;&#10;Description automatically generated">
            <a:extLst>
              <a:ext uri="{FF2B5EF4-FFF2-40B4-BE49-F238E27FC236}">
                <a16:creationId xmlns:a16="http://schemas.microsoft.com/office/drawing/2014/main" id="{C1B8AF63-82E6-D219-9336-EC18C0FAB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27" y="3848274"/>
            <a:ext cx="3526135" cy="26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2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6AF0-EE0E-2FB0-E88C-2C505035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FIR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97A9C-9159-0F74-A555-7A3BAF28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90378-0E26-E55D-F74A-5045FC34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1510395"/>
            <a:ext cx="10090244" cy="5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4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2E3E-8BBE-87C2-CDDE-DC2BA3E6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086A-AFCC-F652-FC1D-0BE4126F4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5C0F4-5C00-AE19-B00C-B7970354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6" y="0"/>
            <a:ext cx="9678973" cy="59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4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24A3-F5A2-E285-996C-D2F4FAF9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in 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D5656-862C-5F61-3D94-A10AF9F6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952" y="1690688"/>
            <a:ext cx="4247103" cy="4679967"/>
          </a:xfrm>
        </p:spPr>
        <p:txBody>
          <a:bodyPr/>
          <a:lstStyle/>
          <a:p>
            <a:r>
              <a:rPr lang="it-IT" sz="1800" dirty="0"/>
              <a:t>Il FW si muove con frequenza 12 MHz</a:t>
            </a:r>
          </a:p>
          <a:p>
            <a:r>
              <a:rPr lang="it-IT" sz="1800" dirty="0"/>
              <a:t>Una sinusoide tabulata con 256 valori </a:t>
            </a:r>
            <a:r>
              <a:rPr lang="it-IT" sz="1800" dirty="0" err="1"/>
              <a:t>signed</a:t>
            </a:r>
            <a:r>
              <a:rPr lang="it-IT" sz="1800" dirty="0"/>
              <a:t> a 16 bit (</a:t>
            </a:r>
            <a:r>
              <a:rPr lang="it-IT" sz="1800" dirty="0" err="1"/>
              <a:t>fixed</a:t>
            </a:r>
            <a:r>
              <a:rPr lang="it-IT" sz="1800" dirty="0"/>
              <a:t> point) è conservata nel file sin_v1.mem e messa in una ROM</a:t>
            </a:r>
          </a:p>
          <a:p>
            <a:r>
              <a:rPr lang="it-IT" sz="1800" dirty="0"/>
              <a:t>Viene fatto ruotare un contatore sull’</a:t>
            </a:r>
            <a:r>
              <a:rPr lang="it-IT" sz="1800" dirty="0" err="1"/>
              <a:t>address</a:t>
            </a:r>
            <a:r>
              <a:rPr lang="it-IT" sz="1800" dirty="0"/>
              <a:t> della ROM con frequenza 12 MHz</a:t>
            </a:r>
          </a:p>
          <a:p>
            <a:r>
              <a:rPr lang="it-IT" sz="1800" dirty="0"/>
              <a:t>Ogni 21.33 </a:t>
            </a:r>
            <a:r>
              <a:rPr lang="it-IT" sz="1800" dirty="0" err="1"/>
              <a:t>us</a:t>
            </a:r>
            <a:r>
              <a:rPr lang="it-IT" sz="1800" dirty="0"/>
              <a:t> si ha quindi un giro completo della sinusoide. E’ come quindi se avessimo campionato questa sinusoide con Fs= 12 MHz. Quindi:</a:t>
            </a: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75232-B823-1464-0EBC-8F30F26A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" y="1515590"/>
            <a:ext cx="7229106" cy="5106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67D275-8480-B728-B5C1-5C8F0FA2D19C}"/>
                  </a:ext>
                </a:extLst>
              </p:cNvPr>
              <p:cNvSpPr txBox="1"/>
              <p:nvPr/>
            </p:nvSpPr>
            <p:spPr>
              <a:xfrm>
                <a:off x="8293667" y="5699569"/>
                <a:ext cx="3467296" cy="427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𝑠𝑎𝑚𝑝𝑙𝑒</m:t>
                        </m:r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𝐻𝑧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=21.33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67D275-8480-B728-B5C1-5C8F0FA2D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667" y="5699569"/>
                <a:ext cx="3467296" cy="427874"/>
              </a:xfrm>
              <a:prstGeom prst="rect">
                <a:avLst/>
              </a:prstGeom>
              <a:blipFill>
                <a:blip r:embed="rId3"/>
                <a:stretch>
                  <a:fillRect l="-2289" t="-1429" r="-1056" b="-1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42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CED7D94-A901-74B4-7537-D3404B2C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43" y="1193369"/>
            <a:ext cx="5884298" cy="3042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3125B-208D-8C36-0055-45A704D2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9" y="147638"/>
            <a:ext cx="1552575" cy="60293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8DF1FF-176A-4409-84BE-0B9DE8AD69C6}"/>
              </a:ext>
            </a:extLst>
          </p:cNvPr>
          <p:cNvSpPr txBox="1">
            <a:spLocks/>
          </p:cNvSpPr>
          <p:nvPr/>
        </p:nvSpPr>
        <p:spPr>
          <a:xfrm>
            <a:off x="2044485" y="323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Caso in esame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3443F-AE1E-635A-9A10-F6ED52B0E54D}"/>
              </a:ext>
            </a:extLst>
          </p:cNvPr>
          <p:cNvSpPr txBox="1">
            <a:spLocks/>
          </p:cNvSpPr>
          <p:nvPr/>
        </p:nvSpPr>
        <p:spPr>
          <a:xfrm>
            <a:off x="2108054" y="1721684"/>
            <a:ext cx="4247103" cy="4679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Esistono tanti modi per generare questa tabella. Questa prima sinusoide l’ho fatta con Excel. </a:t>
            </a:r>
          </a:p>
          <a:p>
            <a:r>
              <a:rPr lang="it-IT" sz="1800" dirty="0"/>
              <a:t>Le successive forme d’onda le ho generate invece con la simulazione in </a:t>
            </a:r>
            <a:r>
              <a:rPr lang="it-IT" sz="1800" dirty="0" err="1"/>
              <a:t>Verilog</a:t>
            </a:r>
            <a:r>
              <a:rPr lang="it-IT" sz="1800" dirty="0"/>
              <a:t> andando, dopo un certo tempo, a bloccare il flusso della simulazione e scrivendo su files i valori delle forme periodiche che avevo ideato.</a:t>
            </a:r>
          </a:p>
          <a:p>
            <a:r>
              <a:rPr lang="it-IT" sz="1800" dirty="0"/>
              <a:t>Ad esempio sinusoidi con rumore gaussiano, combinazioni lineari di sinusoidi con frequenze diverse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BF62C-115D-942E-E178-45FB75F0C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511" y="5076825"/>
            <a:ext cx="7248525" cy="178117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4A48F92-A0FA-886B-751C-3680597B432F}"/>
              </a:ext>
            </a:extLst>
          </p:cNvPr>
          <p:cNvSpPr/>
          <p:nvPr/>
        </p:nvSpPr>
        <p:spPr>
          <a:xfrm rot="2983908">
            <a:off x="5573100" y="5337389"/>
            <a:ext cx="1564115" cy="3110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6B246A-7398-D4B4-A918-3617784FD150}"/>
              </a:ext>
            </a:extLst>
          </p:cNvPr>
          <p:cNvSpPr/>
          <p:nvPr/>
        </p:nvSpPr>
        <p:spPr>
          <a:xfrm rot="8922220">
            <a:off x="1175136" y="2247853"/>
            <a:ext cx="1043951" cy="3110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F3F5C4-6453-ADBC-0BAD-178649F8B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201" y="4492071"/>
            <a:ext cx="5306576" cy="139448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5461087-EBE2-F211-F8BC-AE8577F52706}"/>
              </a:ext>
            </a:extLst>
          </p:cNvPr>
          <p:cNvSpPr/>
          <p:nvPr/>
        </p:nvSpPr>
        <p:spPr>
          <a:xfrm rot="2983908">
            <a:off x="6047440" y="4223996"/>
            <a:ext cx="1166479" cy="3110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85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5632-5206-2FB9-6508-D4B765A7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Caso in 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5B736-CC94-05A6-CC7E-CF2AAF5A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5404A-472B-DA60-7E7E-41B0BF1B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159"/>
            <a:ext cx="8242309" cy="4667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B699F2-242D-3C12-A459-928867CE7EC1}"/>
              </a:ext>
            </a:extLst>
          </p:cNvPr>
          <p:cNvSpPr txBox="1">
            <a:spLocks/>
          </p:cNvSpPr>
          <p:nvPr/>
        </p:nvSpPr>
        <p:spPr>
          <a:xfrm>
            <a:off x="9182746" y="2007031"/>
            <a:ext cx="2549471" cy="370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La combinazione lineare di 4 sinusoidi e di una componente di rumore di tipo uniforme genera la forma d’onda rossa finale. </a:t>
            </a:r>
          </a:p>
          <a:p>
            <a:r>
              <a:rPr lang="it-IT" sz="1800" dirty="0"/>
              <a:t>L’idea è quindi quella di applicare un filtro digitale passa basso su questo segnale</a:t>
            </a:r>
          </a:p>
        </p:txBody>
      </p:sp>
    </p:spTree>
    <p:extLst>
      <p:ext uri="{BB962C8B-B14F-4D97-AF65-F5344CB8AC3E}">
        <p14:creationId xmlns:p14="http://schemas.microsoft.com/office/powerpoint/2010/main" val="7713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BDF7-9F7A-4DEC-4375-39E046BA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del filtro </a:t>
            </a: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9542-962F-469E-776C-352FBED9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81EC1-A060-9CC8-A849-B2B743AE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7" y="1825625"/>
            <a:ext cx="8159569" cy="4230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FC85F-90D4-035A-56FB-EE2BD681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313" y="2143125"/>
            <a:ext cx="2914650" cy="12858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EBCA02-F148-30F4-F15F-04ECBE2891C7}"/>
              </a:ext>
            </a:extLst>
          </p:cNvPr>
          <p:cNvSpPr txBox="1">
            <a:spLocks/>
          </p:cNvSpPr>
          <p:nvPr/>
        </p:nvSpPr>
        <p:spPr>
          <a:xfrm>
            <a:off x="8475313" y="3347635"/>
            <a:ext cx="2549471" cy="370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Dati L samples in ingresso, indicati con x[n], x[n-1], …, x[n-L+1] , l’output mediato è y[n] definito come nella formula sopra </a:t>
            </a:r>
          </a:p>
        </p:txBody>
      </p:sp>
    </p:spTree>
    <p:extLst>
      <p:ext uri="{BB962C8B-B14F-4D97-AF65-F5344CB8AC3E}">
        <p14:creationId xmlns:p14="http://schemas.microsoft.com/office/powerpoint/2010/main" val="159994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BDF7-9F7A-4DEC-4375-39E046BA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del filtro </a:t>
            </a: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9542-962F-469E-776C-352FBED9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EBCA02-F148-30F4-F15F-04ECBE2891C7}"/>
              </a:ext>
            </a:extLst>
          </p:cNvPr>
          <p:cNvSpPr txBox="1">
            <a:spLocks/>
          </p:cNvSpPr>
          <p:nvPr/>
        </p:nvSpPr>
        <p:spPr>
          <a:xfrm>
            <a:off x="8475313" y="3347635"/>
            <a:ext cx="2549471" cy="370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Per L=5, allora la struttura del filtro assume quella indicata nella figura con una sezione dedicata alla pipeline dei dati in ingresso, una sezione di moltiplicazione per dei coefficienti e una somma finale per far uscire il valore medio calcolato y[n]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E422D-7C7B-7758-A50B-A0D3C4FB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2" y="1825625"/>
            <a:ext cx="6803674" cy="4086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46605-B0D9-90C5-902D-64C2BB08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602" y="5019836"/>
            <a:ext cx="695325" cy="7239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30BEAF-F300-CC70-B6C9-FEE389B79890}"/>
              </a:ext>
            </a:extLst>
          </p:cNvPr>
          <p:cNvSpPr/>
          <p:nvPr/>
        </p:nvSpPr>
        <p:spPr>
          <a:xfrm>
            <a:off x="7281216" y="5315919"/>
            <a:ext cx="249386" cy="1937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788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BDF7-9F7A-4DEC-4375-39E046BA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del filtro </a:t>
            </a: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9542-962F-469E-776C-352FBED9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EBCA02-F148-30F4-F15F-04ECBE2891C7}"/>
              </a:ext>
            </a:extLst>
          </p:cNvPr>
          <p:cNvSpPr txBox="1">
            <a:spLocks/>
          </p:cNvSpPr>
          <p:nvPr/>
        </p:nvSpPr>
        <p:spPr>
          <a:xfrm>
            <a:off x="8475313" y="3347635"/>
            <a:ext cx="2549471" cy="370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Per L=16, la struttura precedente del filtro aumenta il numero dei </a:t>
            </a:r>
            <a:r>
              <a:rPr lang="it-IT" sz="1800" dirty="0" err="1"/>
              <a:t>tap</a:t>
            </a:r>
            <a:r>
              <a:rPr lang="it-IT" sz="1800" dirty="0"/>
              <a:t>, una sezione di moltiplicazione per dei coefficienti e una somma finale per far uscire il valore medio calcolato y[n]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E422D-7C7B-7758-A50B-A0D3C4FB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42" y="1825625"/>
            <a:ext cx="6803674" cy="4086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546605-B0D9-90C5-902D-64C2BB08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602" y="5019836"/>
            <a:ext cx="695325" cy="7239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D30BEAF-F300-CC70-B6C9-FEE389B79890}"/>
              </a:ext>
            </a:extLst>
          </p:cNvPr>
          <p:cNvSpPr/>
          <p:nvPr/>
        </p:nvSpPr>
        <p:spPr>
          <a:xfrm>
            <a:off x="7281216" y="5315919"/>
            <a:ext cx="249386" cy="1937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B6A730-4739-A15A-B2D0-175730C13372}"/>
                  </a:ext>
                </a:extLst>
              </p:cNvPr>
              <p:cNvSpPr txBox="1"/>
              <p:nvPr/>
            </p:nvSpPr>
            <p:spPr>
              <a:xfrm>
                <a:off x="5637508" y="3068664"/>
                <a:ext cx="2010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it-IT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B6A730-4739-A15A-B2D0-175730C13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508" y="3068664"/>
                <a:ext cx="2010166" cy="276999"/>
              </a:xfrm>
              <a:prstGeom prst="rect">
                <a:avLst/>
              </a:prstGeom>
              <a:blipFill>
                <a:blip r:embed="rId4"/>
                <a:stretch>
                  <a:fillRect l="-3939" r="-2727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31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457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Moving Average Filter</vt:lpstr>
      <vt:lpstr>Moving Average FIR</vt:lpstr>
      <vt:lpstr>PowerPoint Presentation</vt:lpstr>
      <vt:lpstr>Caso in esame</vt:lpstr>
      <vt:lpstr>PowerPoint Presentation</vt:lpstr>
      <vt:lpstr>Caso in esame</vt:lpstr>
      <vt:lpstr>Applicazione del filtro Moving Average</vt:lpstr>
      <vt:lpstr>Applicazione del filtro Moving Average</vt:lpstr>
      <vt:lpstr>Applicazione del filtro Moving Average</vt:lpstr>
      <vt:lpstr>Caso in esame</vt:lpstr>
      <vt:lpstr>Caso in esame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Balbi</dc:creator>
  <cp:lastModifiedBy>Gabriele Balbi</cp:lastModifiedBy>
  <cp:revision>11</cp:revision>
  <dcterms:created xsi:type="dcterms:W3CDTF">2024-03-13T16:14:12Z</dcterms:created>
  <dcterms:modified xsi:type="dcterms:W3CDTF">2024-03-22T22:27:17Z</dcterms:modified>
</cp:coreProperties>
</file>