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6" r:id="rId2"/>
    <p:sldId id="417" r:id="rId3"/>
    <p:sldId id="381" r:id="rId4"/>
    <p:sldId id="419" r:id="rId5"/>
    <p:sldId id="420" r:id="rId6"/>
    <p:sldId id="415" r:id="rId7"/>
    <p:sldId id="418" r:id="rId8"/>
    <p:sldId id="411" r:id="rId9"/>
    <p:sldId id="421" r:id="rId10"/>
    <p:sldId id="382" r:id="rId11"/>
    <p:sldId id="391" r:id="rId12"/>
    <p:sldId id="287" r:id="rId13"/>
    <p:sldId id="428" r:id="rId14"/>
    <p:sldId id="426" r:id="rId15"/>
    <p:sldId id="425" r:id="rId16"/>
    <p:sldId id="42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5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27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2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29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1:0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5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5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1:0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09:5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1450 2304 24575,'-13'-7'0,"1"-1"0,0-1 0,1 1 0,-17-18 0,7 7 0,-87-82 0,89 81 0,0-1 0,2-1 0,-20-33 0,30 42 0,-2 0 0,1 1 0,-2 0 0,0 0 0,0 1 0,-1 1 0,0-1 0,-1 2 0,-15-11 0,-4-3 0,-43-40 0,43 36 0,-37-26 0,41 34 0,-1 2 0,-1 0 0,0 2 0,-1 2 0,-1 1 0,0 1 0,0 1 0,-41-6 0,43 9 0,0-2 0,1 0 0,0-2 0,-47-25 0,32 15 0,32 16 0,1-2 0,-1 1 0,1-1 0,1-1 0,-1 0 0,1 0 0,1-1 0,-11-13 0,0-4 0,-31-55 0,29 41 0,2-1 0,2 0 0,1-1 0,3-1 0,1-1 0,-11-77 0,20 87 0,0 0 0,3 0 0,0 1 0,2-1 0,2 0 0,1 1 0,1 0 0,2 0 0,21-55 0,-19 66 0,1 1 0,1 0 0,0 0 0,2 2 0,0-1 0,1 2 0,1 0 0,21-18 0,11-4 0,103-65 0,-84 58 0,22-13 0,-77 53 0,0 1 0,0 1 0,0 0 0,0 1 0,1 0 0,18-2 0,21-2 0,129-24 0,-148 25 0,-1 1 0,63-2 0,69 9 0,-57 1 0,-96-2 0,135 5 0,-123-3 0,0 2 0,0 0 0,0 2 0,27 10 0,-16-1 0,-1 1 0,-1 1 0,-1 2 0,44 35 0,-62-45 0,-1 1 0,-1 0 0,0 0 0,0 1 0,-1 0 0,0 1 0,-1 0 0,0 1 0,-1 0 0,9 21 0,11 30 0,-15-39 0,-2 0 0,-1 1 0,-2 0 0,0 1 0,8 51 0,-15 98 0,-2-104 0,0-56 0,-1-1 0,0 1 0,-1-1 0,-1 0 0,0 0 0,-1 0 0,-1 0 0,0-1 0,-13 22 0,-20 52 0,14-27 0,21-49 0,0 0 0,1 0 0,0 0 0,1 0 0,-2 21 0,-5 32 0,2-24 0,1 0 0,2 0 0,3 1 0,3 48 0,-1-18 0,-1 1 0,2 74 0,-1-135 55,2-1-1,-1 1 1,2 0-1,-1-1 1,8 15-1,-5-13-618,-1 0 0,6 26 0,-7-15-6262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0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24575,'0'14'0,"1"1"0,1 0 0,0-1 0,1 1 0,1-1 0,7 20 0,-1-10 0,2 0 0,23 38 0,-29-52 0,-1 1 0,9 22 0,-10-21 0,1 0 0,8 16 0,6-1 0,0-2 0,2 0 0,1-1 0,29 25 0,-48-46 0,4 5 0,0 0 0,-1 0 0,-1 0 0,1 1 0,-2 0 0,8 17 0,14 24 0,-25-49 0,0 1 0,0 0 0,0 0 0,0 0 0,1-1 0,-1 1 0,1-1 0,-1 1 0,1-1 0,0 0 0,-1 1 0,1-1 0,0 0 0,0 0 0,0 0 0,0 0 0,0-1 0,0 1 0,0 0 0,0-1 0,0 0 0,0 1 0,0-1 0,0 0 0,0 0 0,1 0 0,-1 0 0,0 0 0,0-1 0,0 1 0,0-1 0,0 1 0,0-1 0,0 0 0,0 0 0,0 0 0,0 0 0,0 0 0,-1 0 0,1 0 0,2-3 0,3-2 0,0 0 0,0-1 0,0-1 0,-1 1 0,0-1 0,0 0 0,7-15 0,-2 2 0,-1 0 0,-2-1 0,0-1 0,-1 0 0,-1 0 0,-1 0 0,-1 0 0,1-33 0,-2 29 0,1 1 0,2-1 0,0 1 0,1 0 0,15-31 0,2 12 0,-20 38 0,1-1 0,-1 0 0,0 0 0,0 0 0,-1 0 0,2-10 0,-4 14 0,0 0 0,0-1 0,0 1 0,-1 0 0,0 0 0,0-1 0,0 1 0,0 0 0,-1 0 0,0-1 0,0 1 0,-2-8 0,1 10 0,0-1 0,0 0 0,0 1 0,0 0 0,0-1 0,0 1 0,0 0 0,-1 0 0,1 0 0,-1 0 0,0 1 0,1-1 0,-1 1 0,0 0 0,0-1 0,0 1 0,0 0 0,-4 0 0,-19-4 0,-1 1 0,0 2 0,0 1 0,0 1 0,-32 3 0,-8 1 0,47-3 0,0 1 0,-28 8 0,26-5 0,-35 3 0,51-9 0,0 2 0,0-1 0,0 1 0,0 0 0,0 0 0,0 1 0,0-1 0,0 1 0,0 1 0,1-1 0,-1 1 0,1 0 0,0 0 0,-1 1 0,2-1 0,-1 1 0,0 0 0,1 0 0,0 1 0,0 0 0,-6 7 0,0 4-1365,0-3-5461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22:10:2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B15BD-DB4B-4E94-ACC6-1CB5C45BFC7C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04CA-B083-4142-BCFB-4C71FA25F7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26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Partiamo dalla</a:t>
            </a:r>
            <a:r>
              <a:rPr lang="it-IT" baseline="0" dirty="0"/>
              <a:t> definizione di FSM.  </a:t>
            </a:r>
          </a:p>
          <a:p>
            <a:endParaRPr lang="it-IT" baseline="0" dirty="0"/>
          </a:p>
          <a:p>
            <a:r>
              <a:rPr lang="it-IT" baseline="0" dirty="0"/>
              <a:t>E’ prettamente un concetto matematico, una rappresentazione che viene usata per la descrizione di algoritmi sequenziali in cui ogni stato intermedio è ben stabilito. Ad ogni stato è associato almeno un’uscita  e la transizione tra uno stato ed un altro è ben stabilita. Ogni passaggio tra uno stato e un altro è DETERMINISTICO.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0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Proviamo</a:t>
            </a:r>
            <a:r>
              <a:rPr lang="en-GB" dirty="0"/>
              <a:t> ad </a:t>
            </a:r>
            <a:r>
              <a:rPr lang="en-GB" dirty="0" err="1"/>
              <a:t>implementare</a:t>
            </a:r>
            <a:r>
              <a:rPr lang="en-GB" baseline="0" dirty="0"/>
              <a:t> la nostra prima FSM</a:t>
            </a:r>
          </a:p>
          <a:p>
            <a:pPr marL="228600" indent="-228600">
              <a:buAutoNum type="arabicParenR"/>
            </a:pPr>
            <a:r>
              <a:rPr lang="en-GB" baseline="0" dirty="0"/>
              <a:t>Un </a:t>
            </a:r>
            <a:r>
              <a:rPr lang="en-GB" baseline="0" dirty="0" err="1"/>
              <a:t>contatore</a:t>
            </a:r>
            <a:r>
              <a:rPr lang="en-GB" baseline="0" dirty="0"/>
              <a:t> </a:t>
            </a:r>
            <a:r>
              <a:rPr lang="en-GB" baseline="0" dirty="0" err="1"/>
              <a:t>circolare</a:t>
            </a:r>
            <a:r>
              <a:rPr lang="en-GB" baseline="0" dirty="0"/>
              <a:t> a 2 bit </a:t>
            </a:r>
            <a:r>
              <a:rPr lang="en-GB" baseline="0" dirty="0" err="1"/>
              <a:t>che</a:t>
            </a:r>
            <a:r>
              <a:rPr lang="en-GB" baseline="0" dirty="0"/>
              <a:t> </a:t>
            </a:r>
            <a:r>
              <a:rPr lang="en-GB" baseline="0" dirty="0" err="1"/>
              <a:t>pero</a:t>
            </a:r>
            <a:r>
              <a:rPr lang="en-GB" baseline="0" dirty="0"/>
              <a:t>’ segue un </a:t>
            </a:r>
            <a:r>
              <a:rPr lang="en-GB" baseline="0" dirty="0" err="1"/>
              <a:t>percorso</a:t>
            </a:r>
            <a:r>
              <a:rPr lang="en-GB" baseline="0" dirty="0"/>
              <a:t> un </a:t>
            </a:r>
            <a:r>
              <a:rPr lang="en-GB" baseline="0" dirty="0" err="1"/>
              <a:t>po</a:t>
            </a:r>
            <a:r>
              <a:rPr lang="en-GB" baseline="0" dirty="0"/>
              <a:t>’ </a:t>
            </a:r>
            <a:r>
              <a:rPr lang="en-GB" baseline="0" dirty="0" err="1"/>
              <a:t>strano</a:t>
            </a:r>
            <a:endParaRPr lang="en-GB" baseline="0" dirty="0"/>
          </a:p>
          <a:p>
            <a:pPr marL="228600" indent="-228600">
              <a:buAutoNum type="arabicParenR"/>
            </a:pPr>
            <a:r>
              <a:rPr lang="en-GB" baseline="0" dirty="0" err="1"/>
              <a:t>Nessun</a:t>
            </a:r>
            <a:r>
              <a:rPr lang="en-GB" baseline="0" dirty="0"/>
              <a:t> input </a:t>
            </a:r>
            <a:r>
              <a:rPr lang="en-GB" baseline="0" dirty="0" err="1"/>
              <a:t>necessario</a:t>
            </a:r>
            <a:r>
              <a:rPr lang="en-GB" baseline="0" dirty="0"/>
              <a:t> e </a:t>
            </a:r>
            <a:r>
              <a:rPr lang="en-GB" baseline="0" dirty="0" err="1"/>
              <a:t>gli</a:t>
            </a:r>
            <a:r>
              <a:rPr lang="en-GB" baseline="0" dirty="0"/>
              <a:t> output </a:t>
            </a:r>
            <a:r>
              <a:rPr lang="en-GB" baseline="0" dirty="0" err="1"/>
              <a:t>sono</a:t>
            </a:r>
            <a:r>
              <a:rPr lang="en-GB" baseline="0" dirty="0"/>
              <a:t> </a:t>
            </a:r>
            <a:r>
              <a:rPr lang="en-GB" baseline="0" dirty="0" err="1"/>
              <a:t>determinati</a:t>
            </a:r>
            <a:r>
              <a:rPr lang="en-GB" baseline="0" dirty="0"/>
              <a:t> </a:t>
            </a:r>
            <a:r>
              <a:rPr lang="en-GB" baseline="0" dirty="0" err="1"/>
              <a:t>unicamente</a:t>
            </a:r>
            <a:r>
              <a:rPr lang="en-GB" baseline="0" dirty="0"/>
              <a:t> </a:t>
            </a:r>
            <a:r>
              <a:rPr lang="en-GB" baseline="0" dirty="0" err="1"/>
              <a:t>dallo</a:t>
            </a:r>
            <a:r>
              <a:rPr lang="en-GB" baseline="0" dirty="0"/>
              <a:t> </a:t>
            </a:r>
            <a:r>
              <a:rPr lang="en-GB" baseline="0" dirty="0" err="1"/>
              <a:t>stato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EA17-B2DE-4EAF-B412-1EC10727D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Proviamo</a:t>
            </a:r>
            <a:r>
              <a:rPr lang="en-GB" dirty="0"/>
              <a:t> ad </a:t>
            </a:r>
            <a:r>
              <a:rPr lang="en-GB" dirty="0" err="1"/>
              <a:t>implementare</a:t>
            </a:r>
            <a:r>
              <a:rPr lang="en-GB" baseline="0" dirty="0"/>
              <a:t> la nostra prima FSM</a:t>
            </a:r>
          </a:p>
          <a:p>
            <a:pPr marL="228600" indent="-228600">
              <a:buAutoNum type="arabicParenR"/>
            </a:pPr>
            <a:r>
              <a:rPr lang="en-GB" baseline="0" dirty="0"/>
              <a:t>Un </a:t>
            </a:r>
            <a:r>
              <a:rPr lang="en-GB" baseline="0" dirty="0" err="1"/>
              <a:t>contatore</a:t>
            </a:r>
            <a:r>
              <a:rPr lang="en-GB" baseline="0" dirty="0"/>
              <a:t> </a:t>
            </a:r>
            <a:r>
              <a:rPr lang="en-GB" baseline="0" dirty="0" err="1"/>
              <a:t>circolare</a:t>
            </a:r>
            <a:r>
              <a:rPr lang="en-GB" baseline="0" dirty="0"/>
              <a:t> a 2 bit </a:t>
            </a:r>
            <a:r>
              <a:rPr lang="en-GB" baseline="0" dirty="0" err="1"/>
              <a:t>che</a:t>
            </a:r>
            <a:r>
              <a:rPr lang="en-GB" baseline="0" dirty="0"/>
              <a:t> </a:t>
            </a:r>
            <a:r>
              <a:rPr lang="en-GB" baseline="0" dirty="0" err="1"/>
              <a:t>pero</a:t>
            </a:r>
            <a:r>
              <a:rPr lang="en-GB" baseline="0" dirty="0"/>
              <a:t>’ segue un </a:t>
            </a:r>
            <a:r>
              <a:rPr lang="en-GB" baseline="0" dirty="0" err="1"/>
              <a:t>percorso</a:t>
            </a:r>
            <a:r>
              <a:rPr lang="en-GB" baseline="0" dirty="0"/>
              <a:t> un </a:t>
            </a:r>
            <a:r>
              <a:rPr lang="en-GB" baseline="0" dirty="0" err="1"/>
              <a:t>po</a:t>
            </a:r>
            <a:r>
              <a:rPr lang="en-GB" baseline="0" dirty="0"/>
              <a:t>’ </a:t>
            </a:r>
            <a:r>
              <a:rPr lang="en-GB" baseline="0" dirty="0" err="1"/>
              <a:t>strano</a:t>
            </a:r>
            <a:endParaRPr lang="en-GB" baseline="0" dirty="0"/>
          </a:p>
          <a:p>
            <a:pPr marL="228600" indent="-228600">
              <a:buAutoNum type="arabicParenR"/>
            </a:pPr>
            <a:r>
              <a:rPr lang="en-GB" baseline="0" dirty="0" err="1"/>
              <a:t>Nessun</a:t>
            </a:r>
            <a:r>
              <a:rPr lang="en-GB" baseline="0" dirty="0"/>
              <a:t> input </a:t>
            </a:r>
            <a:r>
              <a:rPr lang="en-GB" baseline="0" dirty="0" err="1"/>
              <a:t>necessario</a:t>
            </a:r>
            <a:r>
              <a:rPr lang="en-GB" baseline="0" dirty="0"/>
              <a:t> e </a:t>
            </a:r>
            <a:r>
              <a:rPr lang="en-GB" baseline="0" dirty="0" err="1"/>
              <a:t>gli</a:t>
            </a:r>
            <a:r>
              <a:rPr lang="en-GB" baseline="0" dirty="0"/>
              <a:t> output </a:t>
            </a:r>
            <a:r>
              <a:rPr lang="en-GB" baseline="0" dirty="0" err="1"/>
              <a:t>sono</a:t>
            </a:r>
            <a:r>
              <a:rPr lang="en-GB" baseline="0" dirty="0"/>
              <a:t> </a:t>
            </a:r>
            <a:r>
              <a:rPr lang="en-GB" baseline="0" dirty="0" err="1"/>
              <a:t>determinati</a:t>
            </a:r>
            <a:r>
              <a:rPr lang="en-GB" baseline="0" dirty="0"/>
              <a:t> </a:t>
            </a:r>
            <a:r>
              <a:rPr lang="en-GB" baseline="0" dirty="0" err="1"/>
              <a:t>unicamente</a:t>
            </a:r>
            <a:r>
              <a:rPr lang="en-GB" baseline="0" dirty="0"/>
              <a:t> </a:t>
            </a:r>
            <a:r>
              <a:rPr lang="en-GB" baseline="0" dirty="0" err="1"/>
              <a:t>dallo</a:t>
            </a:r>
            <a:r>
              <a:rPr lang="en-GB" baseline="0" dirty="0"/>
              <a:t> </a:t>
            </a:r>
            <a:r>
              <a:rPr lang="en-GB" baseline="0" dirty="0" err="1"/>
              <a:t>stato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EA17-B2DE-4EAF-B412-1EC10727DF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5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9EEC-243D-C544-B058-D4C6F222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37043-D4E9-9D26-CD67-613C8C1C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C38C-8890-3C80-CF8A-44B639D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9CA3-C776-5155-47B6-11C7A735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AF4B-BD4F-9A8D-FFD7-63D5FF93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0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CB27-1F58-DBB3-7C37-ACC5FD47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FA9F-0846-83FB-EFDB-E46EC69E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B7F3-131F-593B-561D-B918CAE7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0B1D-E180-1FE3-F0D7-A8D6F0DC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DC1C-C3B0-5687-5424-C5142DE7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97C1D-B981-4CAE-1D5D-6D556711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6CC32-24D6-294E-5376-30C12624D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3FD9-A868-00A1-8F75-3D2F8DBA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3FD2-FB08-5B9B-5015-C5F19D74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C8F0-5757-4DA5-DE6F-8FA0594E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10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5A37-E661-63C1-6306-FF717E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89F8-9347-AE81-33A9-6B584CD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E617-520F-9BFF-D8BB-1F861DEF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8A0-6D1D-5F0C-B143-D8904BDA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78CB-B76C-409D-39D7-E38966F0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68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AC18-0944-13BB-4228-1A4B47C5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FEC1-7A45-AE06-8741-0A500913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631F-31BA-9250-D2D0-ECA060B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B100-0374-9D41-71BB-ACCFE73E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4498-70AE-CC02-3269-7B5263CC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91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BEFA-1D35-AD9E-7B3B-727CCCF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EC56-308E-3E32-08BF-5E9CC8455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98D1-A458-CB4A-4731-FBF283C5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A6F5-C2DB-21BD-A272-AF41D611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5F0B-767E-A472-6FCD-87B2BB11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2A79-D25A-3AA8-D5BE-EEBAEA22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3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0ED8-8747-80AD-2DC4-1DCBAD5A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0E2E-7400-FE90-BCBE-29C8147E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F026D-4B0D-3B63-9DED-4CA626F2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4587B-4436-4D3E-EA48-BF66E86D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CE733-80A4-C833-39C7-0392F3A61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F4875-5CF6-805C-C7C6-5EBF78CA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97C92-2E2A-E28A-5548-FE9BCCD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78291-AFA2-4398-9C97-99A52CD8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06CA-C75E-1F98-8848-AFE28EE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754C-BEDE-5F9A-E1E3-085DED0E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EDB4F-0CF8-6B96-E192-A927D6F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4DB7-B70B-56BF-739A-C4C52D2F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AD67E-6F83-31FA-BB6E-36367A4F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BEB6A-E607-C827-0911-4BDFD82A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3A98D-9D66-DF5C-88EA-54CE412D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8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41C4-5C34-D8A1-79E7-3A579CD4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7AA8-96E4-3E00-2489-FABDAC1F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66358-4737-655B-7DBE-E5DB2D85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5C54-BEA3-72A2-21BF-DF75E18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BF6E-8286-8B21-DAAD-0B2D703C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4DF8-C392-7FFA-4555-8380A38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2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7C53-CE2C-1F43-EAFE-97CD8F2D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9D569-871B-2B5A-487F-D9E9D918E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B1FA-AF81-7DA3-F0C2-6B58838DD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5953-7C6D-04CB-1413-7417F618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87C0-C35F-9B74-ACB6-27D432C2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BA83-3205-AF08-BECB-DE24A38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69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B2ECF-8114-351B-908F-BD282757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01AE-34EC-8067-D126-4A1C93C5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505-1482-6A3C-7275-3E67F8703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5A1C-D78F-4181-96FD-D880298984F5}" type="datetimeFigureOut">
              <a:rPr lang="it-IT" smtClean="0"/>
              <a:t>12/05/2022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EA38-B8FF-2499-3DB7-CFAD13541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F3F8-4E58-6CCE-B4D4-C4DB6B08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1E34-3DC7-4453-B726-BCA0B77E945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5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customXml" Target="../ink/ink8.xml"/><Relationship Id="rId10" Type="http://schemas.openxmlformats.org/officeDocument/2006/relationships/customXml" Target="../ink/ink11.xml"/><Relationship Id="rId4" Type="http://schemas.openxmlformats.org/officeDocument/2006/relationships/image" Target="../media/image10.png"/><Relationship Id="rId9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6A5-493B-D614-E08A-65B40071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Laboratorio 13 Maggio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0C2-15B4-2C10-3DF2-C05E6EA0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Conoscere </a:t>
            </a:r>
            <a:r>
              <a:rPr lang="it-IT" dirty="0" err="1"/>
              <a:t>Vivado</a:t>
            </a:r>
            <a:endParaRPr lang="it-IT" dirty="0"/>
          </a:p>
          <a:p>
            <a:r>
              <a:rPr lang="it-IT" dirty="0"/>
              <a:t>Sintetizzare e caricare un </a:t>
            </a:r>
            <a:r>
              <a:rPr lang="it-IT" dirty="0" err="1"/>
              <a:t>fw</a:t>
            </a:r>
            <a:r>
              <a:rPr lang="it-IT" dirty="0"/>
              <a:t> sulla scheda</a:t>
            </a:r>
          </a:p>
          <a:p>
            <a:r>
              <a:rPr lang="it-IT" dirty="0"/>
              <a:t>Usare il componente CHIPSCOPE per osservare i segnali interni del nostro codice</a:t>
            </a:r>
          </a:p>
          <a:p>
            <a:r>
              <a:rPr lang="it-IT" dirty="0"/>
              <a:t>Modificare il file dei </a:t>
            </a:r>
            <a:r>
              <a:rPr lang="it-IT" dirty="0" err="1"/>
              <a:t>constraints</a:t>
            </a:r>
            <a:r>
              <a:rPr lang="it-IT" dirty="0"/>
              <a:t> per cambiare qualche ingresso/uscita  </a:t>
            </a:r>
          </a:p>
        </p:txBody>
      </p:sp>
    </p:spTree>
    <p:extLst>
      <p:ext uri="{BB962C8B-B14F-4D97-AF65-F5344CB8AC3E}">
        <p14:creationId xmlns:p14="http://schemas.microsoft.com/office/powerpoint/2010/main" val="397443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151190" y="62398"/>
            <a:ext cx="5691166" cy="832757"/>
          </a:xfrm>
        </p:spPr>
        <p:txBody>
          <a:bodyPr>
            <a:normAutofit/>
          </a:bodyPr>
          <a:lstStyle/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  (FSM)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660293" y="2178471"/>
            <a:ext cx="5415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E’ un’astrazione matematica del funzionamento di un circuito sequenziale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Trova applicazione anche nell’informatica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Viene descritto da un grafo dove vengono visualizzati gli stati permessi in cui si può trovare la macchina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Il passaggio da uno stato all’altro è dettato dalle condizioni di transizione</a:t>
            </a:r>
            <a:br>
              <a:rPr lang="it-IT" sz="2000" dirty="0"/>
            </a:br>
            <a:endParaRPr lang="en-GB" sz="2000" dirty="0"/>
          </a:p>
        </p:txBody>
      </p:sp>
      <p:sp>
        <p:nvSpPr>
          <p:cNvPr id="10" name="Rettangolo 9"/>
          <p:cNvSpPr/>
          <p:nvPr/>
        </p:nvSpPr>
        <p:spPr>
          <a:xfrm>
            <a:off x="2675315" y="2316884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ttangolo 50"/>
          <p:cNvSpPr/>
          <p:nvPr/>
        </p:nvSpPr>
        <p:spPr>
          <a:xfrm>
            <a:off x="2951701" y="3678153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/>
          <p:cNvSpPr/>
          <p:nvPr/>
        </p:nvSpPr>
        <p:spPr>
          <a:xfrm>
            <a:off x="2641739" y="5196986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uppo 59"/>
          <p:cNvGrpSpPr/>
          <p:nvPr/>
        </p:nvGrpSpPr>
        <p:grpSpPr>
          <a:xfrm>
            <a:off x="2824082" y="1747391"/>
            <a:ext cx="5017893" cy="4516814"/>
            <a:chOff x="4250782" y="1081732"/>
            <a:chExt cx="5017893" cy="4516814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7795130" y="5229214"/>
              <a:ext cx="147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Other STATEs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Connettore 2 48"/>
            <p:cNvCxnSpPr/>
            <p:nvPr/>
          </p:nvCxnSpPr>
          <p:spPr>
            <a:xfrm flipH="1" flipV="1">
              <a:off x="4542928" y="3638145"/>
              <a:ext cx="3126020" cy="1775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o 52"/>
            <p:cNvGrpSpPr/>
            <p:nvPr/>
          </p:nvGrpSpPr>
          <p:grpSpPr>
            <a:xfrm>
              <a:off x="4250782" y="1081732"/>
              <a:ext cx="2871075" cy="1186271"/>
              <a:chOff x="5899266" y="1185793"/>
              <a:chExt cx="2871075" cy="1186271"/>
            </a:xfrm>
          </p:grpSpPr>
          <p:sp>
            <p:nvSpPr>
              <p:cNvPr id="8" name="CasellaDiTesto 7"/>
              <p:cNvSpPr txBox="1"/>
              <p:nvPr/>
            </p:nvSpPr>
            <p:spPr>
              <a:xfrm>
                <a:off x="7296796" y="1185793"/>
                <a:ext cx="14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INITIAL STATE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Connettore 2 6"/>
              <p:cNvCxnSpPr/>
              <p:nvPr/>
            </p:nvCxnSpPr>
            <p:spPr>
              <a:xfrm flipH="1">
                <a:off x="5899266" y="1550653"/>
                <a:ext cx="1952786" cy="8214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ttore 2 53"/>
            <p:cNvCxnSpPr/>
            <p:nvPr/>
          </p:nvCxnSpPr>
          <p:spPr>
            <a:xfrm flipH="1" flipV="1">
              <a:off x="4250782" y="5128868"/>
              <a:ext cx="3379928" cy="2850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po 55"/>
            <p:cNvGrpSpPr/>
            <p:nvPr/>
          </p:nvGrpSpPr>
          <p:grpSpPr>
            <a:xfrm>
              <a:off x="4361995" y="2087260"/>
              <a:ext cx="2481517" cy="798551"/>
              <a:chOff x="6973434" y="1185793"/>
              <a:chExt cx="2481517" cy="798551"/>
            </a:xfrm>
          </p:grpSpPr>
          <p:sp>
            <p:nvSpPr>
              <p:cNvPr id="57" name="CasellaDiTesto 56"/>
              <p:cNvSpPr txBox="1"/>
              <p:nvPr/>
            </p:nvSpPr>
            <p:spPr>
              <a:xfrm>
                <a:off x="7296796" y="1185793"/>
                <a:ext cx="2158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transition conditions</a:t>
                </a:r>
                <a:endParaRPr lang="en-GB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Connettore 2 57"/>
              <p:cNvCxnSpPr/>
              <p:nvPr/>
            </p:nvCxnSpPr>
            <p:spPr>
              <a:xfrm flipH="1">
                <a:off x="6973434" y="1550653"/>
                <a:ext cx="878618" cy="43369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Ovale 60"/>
          <p:cNvSpPr/>
          <p:nvPr/>
        </p:nvSpPr>
        <p:spPr>
          <a:xfrm>
            <a:off x="1714406" y="2756412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IDLE</a:t>
            </a:r>
            <a:endParaRPr lang="it-IT" sz="1100" b="1" dirty="0">
              <a:solidFill>
                <a:srgbClr val="FF0000"/>
              </a:solidFill>
            </a:endParaRPr>
          </a:p>
        </p:txBody>
      </p:sp>
      <p:sp>
        <p:nvSpPr>
          <p:cNvPr id="62" name="Ovale 61"/>
          <p:cNvSpPr/>
          <p:nvPr/>
        </p:nvSpPr>
        <p:spPr>
          <a:xfrm>
            <a:off x="2056936" y="3933597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EDGE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1801541" y="5147797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VETO</a:t>
            </a:r>
            <a:endParaRPr lang="it-IT" sz="1000" b="1" dirty="0">
              <a:solidFill>
                <a:srgbClr val="FF0000"/>
              </a:solidFill>
            </a:endParaRPr>
          </a:p>
        </p:txBody>
      </p:sp>
      <p:cxnSp>
        <p:nvCxnSpPr>
          <p:cNvPr id="65" name="Connettore 7 64"/>
          <p:cNvCxnSpPr>
            <a:stCxn id="61" idx="6"/>
            <a:endCxn id="62" idx="0"/>
          </p:cNvCxnSpPr>
          <p:nvPr/>
        </p:nvCxnSpPr>
        <p:spPr>
          <a:xfrm flipH="1">
            <a:off x="2506321" y="3183022"/>
            <a:ext cx="106854" cy="750575"/>
          </a:xfrm>
          <a:prstGeom prst="curvedConnector4">
            <a:avLst>
              <a:gd name="adj1" fmla="val -213937"/>
              <a:gd name="adj2" fmla="val 78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7 66"/>
          <p:cNvCxnSpPr>
            <a:stCxn id="61" idx="1"/>
            <a:endCxn id="61" idx="7"/>
          </p:cNvCxnSpPr>
          <p:nvPr/>
        </p:nvCxnSpPr>
        <p:spPr>
          <a:xfrm rot="5400000" flipH="1" flipV="1">
            <a:off x="2163790" y="2563601"/>
            <a:ext cx="12700" cy="635525"/>
          </a:xfrm>
          <a:prstGeom prst="curvedConnector3">
            <a:avLst>
              <a:gd name="adj1" fmla="val 563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7 73"/>
          <p:cNvCxnSpPr>
            <a:stCxn id="63" idx="3"/>
            <a:endCxn id="61" idx="2"/>
          </p:cNvCxnSpPr>
          <p:nvPr/>
        </p:nvCxnSpPr>
        <p:spPr>
          <a:xfrm rot="5400000" flipH="1">
            <a:off x="477263" y="4420166"/>
            <a:ext cx="2693044" cy="218757"/>
          </a:xfrm>
          <a:prstGeom prst="curvedConnector4">
            <a:avLst>
              <a:gd name="adj1" fmla="val -13128"/>
              <a:gd name="adj2" fmla="val 63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7 76"/>
          <p:cNvCxnSpPr>
            <a:stCxn id="62" idx="3"/>
          </p:cNvCxnSpPr>
          <p:nvPr/>
        </p:nvCxnSpPr>
        <p:spPr>
          <a:xfrm rot="5400000">
            <a:off x="1846717" y="4855145"/>
            <a:ext cx="535120" cy="148562"/>
          </a:xfrm>
          <a:prstGeom prst="curvedConnector3">
            <a:avLst>
              <a:gd name="adj1" fmla="val -5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7746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7 </a:t>
            </a:r>
            <a:br>
              <a:rPr lang="it-IT" altLang="it-IT" sz="2400" b="1" cap="small" dirty="0">
                <a:solidFill>
                  <a:srgbClr val="FF0000"/>
                </a:solidFill>
              </a:rPr>
            </a:br>
            <a:r>
              <a:rPr lang="it-IT" altLang="it-IT" sz="2400" b="1" cap="small" dirty="0">
                <a:solidFill>
                  <a:srgbClr val="FF0000"/>
                </a:solidFill>
              </a:rPr>
              <a:t>project_7_Esempio FSM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EBDAD-2A24-4D07-AD51-2871997D0AF9}"/>
              </a:ext>
            </a:extLst>
          </p:cNvPr>
          <p:cNvSpPr txBox="1"/>
          <p:nvPr/>
        </p:nvSpPr>
        <p:spPr>
          <a:xfrm>
            <a:off x="7950612" y="1945178"/>
            <a:ext cx="340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Costruiamo un piccolo controller e guardiamo che succede in hardware e in simulazione</a:t>
            </a:r>
          </a:p>
        </p:txBody>
      </p:sp>
    </p:spTree>
    <p:extLst>
      <p:ext uri="{BB962C8B-B14F-4D97-AF65-F5344CB8AC3E}">
        <p14:creationId xmlns:p14="http://schemas.microsoft.com/office/powerpoint/2010/main" val="31076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67701" y="386972"/>
            <a:ext cx="60168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create_project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CMOD_FSM0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target_language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simulator_language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3165230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S0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4" name="Ovale 3"/>
          <p:cNvSpPr/>
          <p:nvPr/>
        </p:nvSpPr>
        <p:spPr>
          <a:xfrm>
            <a:off x="4828232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S1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Ovale 4"/>
          <p:cNvSpPr/>
          <p:nvPr/>
        </p:nvSpPr>
        <p:spPr>
          <a:xfrm>
            <a:off x="6797429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S2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6" name="Ovale 5"/>
          <p:cNvSpPr/>
          <p:nvPr/>
        </p:nvSpPr>
        <p:spPr>
          <a:xfrm>
            <a:off x="8288772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S3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5" name="Connettore 7 14"/>
          <p:cNvCxnSpPr>
            <a:stCxn id="6" idx="4"/>
            <a:endCxn id="3" idx="4"/>
          </p:cNvCxnSpPr>
          <p:nvPr/>
        </p:nvCxnSpPr>
        <p:spPr>
          <a:xfrm rot="5400000">
            <a:off x="6176386" y="2454153"/>
            <a:ext cx="12700" cy="5123542"/>
          </a:xfrm>
          <a:prstGeom prst="curvedConnector3">
            <a:avLst>
              <a:gd name="adj1" fmla="val 101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3" idx="0"/>
            <a:endCxn id="4" idx="0"/>
          </p:cNvCxnSpPr>
          <p:nvPr/>
        </p:nvCxnSpPr>
        <p:spPr>
          <a:xfrm rot="5400000" flipH="1" flipV="1">
            <a:off x="4232811" y="3117898"/>
            <a:ext cx="426610" cy="1663002"/>
          </a:xfrm>
          <a:prstGeom prst="curvedConnector3">
            <a:avLst>
              <a:gd name="adj1" fmla="val 245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4" idx="0"/>
            <a:endCxn id="5" idx="0"/>
          </p:cNvCxnSpPr>
          <p:nvPr/>
        </p:nvCxnSpPr>
        <p:spPr>
          <a:xfrm rot="5400000" flipH="1" flipV="1">
            <a:off x="6262215" y="2751496"/>
            <a:ext cx="12700" cy="1969197"/>
          </a:xfrm>
          <a:prstGeom prst="curvedConnector3">
            <a:avLst>
              <a:gd name="adj1" fmla="val 5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7 24"/>
          <p:cNvCxnSpPr/>
          <p:nvPr/>
        </p:nvCxnSpPr>
        <p:spPr>
          <a:xfrm rot="16200000" flipH="1">
            <a:off x="7779180" y="3171430"/>
            <a:ext cx="426610" cy="1491343"/>
          </a:xfrm>
          <a:prstGeom prst="curvedConnector3">
            <a:avLst>
              <a:gd name="adj1" fmla="val -53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880064" y="305746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 sequence: </a:t>
            </a:r>
            <a:br>
              <a:rPr lang="en-GB" dirty="0"/>
            </a:br>
            <a:r>
              <a:rPr lang="en-GB" dirty="0"/>
              <a:t>…0,2,1,3,0,2,….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464418" y="6334780"/>
            <a:ext cx="216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CMOD_FSM0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32CEC-10E1-4119-953D-1456AE56D7AD}"/>
              </a:ext>
            </a:extLst>
          </p:cNvPr>
          <p:cNvSpPr txBox="1"/>
          <p:nvPr/>
        </p:nvSpPr>
        <p:spPr>
          <a:xfrm>
            <a:off x="295412" y="5547698"/>
            <a:ext cx="340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Voglio costruire una FSM che emetta in uscita la predeterminata sequenza di numeri</a:t>
            </a:r>
          </a:p>
        </p:txBody>
      </p:sp>
    </p:spTree>
    <p:extLst>
      <p:ext uri="{BB962C8B-B14F-4D97-AF65-F5344CB8AC3E}">
        <p14:creationId xmlns:p14="http://schemas.microsoft.com/office/powerpoint/2010/main" val="5487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6A5-493B-D614-E08A-65B40071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Costruiamo il progetto insieme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0C2-15B4-2C10-3DF2-C05E6EA0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directory </a:t>
            </a:r>
            <a:r>
              <a:rPr lang="it-IT" i="1" dirty="0"/>
              <a:t>Laboratorio13Maggio/lab7 </a:t>
            </a:r>
            <a:r>
              <a:rPr lang="it-IT" dirty="0"/>
              <a:t>troverete 2 file (1 </a:t>
            </a:r>
            <a:r>
              <a:rPr lang="it-IT" dirty="0" err="1"/>
              <a:t>verilog</a:t>
            </a:r>
            <a:r>
              <a:rPr lang="it-IT" dirty="0"/>
              <a:t> + 1 file </a:t>
            </a:r>
            <a:r>
              <a:rPr lang="it-IT" dirty="0" err="1"/>
              <a:t>constraint</a:t>
            </a:r>
            <a:r>
              <a:rPr lang="it-IT" dirty="0"/>
              <a:t>)</a:t>
            </a:r>
          </a:p>
          <a:p>
            <a:r>
              <a:rPr lang="it-IT" dirty="0"/>
              <a:t>Costruite il progetto da zero importando i 2 file. </a:t>
            </a:r>
          </a:p>
          <a:p>
            <a:r>
              <a:rPr lang="it-IT" dirty="0"/>
              <a:t>Usare il componente CHIPSCOPE (</a:t>
            </a:r>
            <a:r>
              <a:rPr lang="it-IT" b="1" dirty="0"/>
              <a:t>Set Up Debug</a:t>
            </a:r>
            <a:r>
              <a:rPr lang="it-IT" dirty="0"/>
              <a:t> nel menu </a:t>
            </a:r>
            <a:r>
              <a:rPr lang="it-IT" dirty="0" err="1"/>
              <a:t>Synthesis</a:t>
            </a:r>
            <a:r>
              <a:rPr lang="it-IT" dirty="0"/>
              <a:t> a sinistra ) per osservare i segnali interni del nostro codice</a:t>
            </a:r>
          </a:p>
          <a:p>
            <a:r>
              <a:rPr lang="it-IT" dirty="0"/>
              <a:t>Modificare il file dei </a:t>
            </a:r>
            <a:r>
              <a:rPr lang="it-IT" dirty="0" err="1"/>
              <a:t>constraints</a:t>
            </a:r>
            <a:r>
              <a:rPr lang="it-IT" dirty="0"/>
              <a:t> per cambiare qualche ingresso/uscita (es. utilizzare il pulsante btn1 per fare avviare la FSM) </a:t>
            </a:r>
          </a:p>
          <a:p>
            <a:r>
              <a:rPr lang="it-IT" dirty="0"/>
              <a:t>Generiamo il bitstream e carichiamolo sulla scheda.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9F7F0-ED60-A4A8-AD8C-9B88B8FB2706}"/>
                  </a:ext>
                </a:extLst>
              </p14:cNvPr>
              <p14:cNvContentPartPr/>
              <p14:nvPr/>
            </p14:nvContentPartPr>
            <p14:xfrm>
              <a:off x="1193438" y="20401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9F7F0-ED60-A4A8-AD8C-9B88B8FB2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38" y="203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D3F34-3A1B-073A-8A54-415E5793AA8B}"/>
                  </a:ext>
                </a:extLst>
              </p14:cNvPr>
              <p14:cNvContentPartPr/>
              <p14:nvPr/>
            </p14:nvContentPartPr>
            <p14:xfrm>
              <a:off x="1308278" y="20883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D3F34-3A1B-073A-8A54-415E5793A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38" y="2079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53D8C3-AF4F-17E5-076F-5C8526D89528}"/>
                  </a:ext>
                </a:extLst>
              </p14:cNvPr>
              <p14:cNvContentPartPr/>
              <p14:nvPr/>
            </p14:nvContentPartPr>
            <p14:xfrm>
              <a:off x="1260398" y="20786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53D8C3-AF4F-17E5-076F-5C8526D89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758" y="20696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17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C0DB8-8E77-45E1-85C4-BA048D1E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3" y="0"/>
            <a:ext cx="6633454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09A6D5-4C66-46C3-8297-B147137C2782}"/>
              </a:ext>
            </a:extLst>
          </p:cNvPr>
          <p:cNvCxnSpPr>
            <a:cxnSpLocks/>
          </p:cNvCxnSpPr>
          <p:nvPr/>
        </p:nvCxnSpPr>
        <p:spPr>
          <a:xfrm flipH="1">
            <a:off x="3674533" y="790887"/>
            <a:ext cx="2737235" cy="1156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E4419C-60EC-4C34-A707-AF20E526F1DE}"/>
              </a:ext>
            </a:extLst>
          </p:cNvPr>
          <p:cNvSpPr txBox="1"/>
          <p:nvPr/>
        </p:nvSpPr>
        <p:spPr>
          <a:xfrm>
            <a:off x="6504901" y="168486"/>
            <a:ext cx="4910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In questa porzione del codice introduciamo un nuovo costrutto che si chiama </a:t>
            </a:r>
            <a:r>
              <a:rPr lang="it-IT" b="1" dirty="0"/>
              <a:t>CASE</a:t>
            </a:r>
            <a:r>
              <a:rPr lang="it-IT" dirty="0"/>
              <a:t>.  Sarà il cuore della nostra FSM</a:t>
            </a:r>
          </a:p>
        </p:txBody>
      </p:sp>
    </p:spTree>
    <p:extLst>
      <p:ext uri="{BB962C8B-B14F-4D97-AF65-F5344CB8AC3E}">
        <p14:creationId xmlns:p14="http://schemas.microsoft.com/office/powerpoint/2010/main" val="24220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D1A21D-A878-4790-97F9-DB8EA94B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423333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1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67701" y="386972"/>
            <a:ext cx="60168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create_project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CMOD_FSM0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target_language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simulator_language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3165230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S0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4" name="Ovale 3"/>
          <p:cNvSpPr/>
          <p:nvPr/>
        </p:nvSpPr>
        <p:spPr>
          <a:xfrm>
            <a:off x="4828232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S1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Ovale 4"/>
          <p:cNvSpPr/>
          <p:nvPr/>
        </p:nvSpPr>
        <p:spPr>
          <a:xfrm>
            <a:off x="6797429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S2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6" name="Ovale 5"/>
          <p:cNvSpPr/>
          <p:nvPr/>
        </p:nvSpPr>
        <p:spPr>
          <a:xfrm>
            <a:off x="8288772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S3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5" name="Connettore 7 14"/>
          <p:cNvCxnSpPr>
            <a:stCxn id="6" idx="4"/>
            <a:endCxn id="3" idx="4"/>
          </p:cNvCxnSpPr>
          <p:nvPr/>
        </p:nvCxnSpPr>
        <p:spPr>
          <a:xfrm rot="5400000">
            <a:off x="6176386" y="2454153"/>
            <a:ext cx="12700" cy="5123542"/>
          </a:xfrm>
          <a:prstGeom prst="curvedConnector3">
            <a:avLst>
              <a:gd name="adj1" fmla="val 101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3" idx="0"/>
            <a:endCxn id="4" idx="0"/>
          </p:cNvCxnSpPr>
          <p:nvPr/>
        </p:nvCxnSpPr>
        <p:spPr>
          <a:xfrm rot="5400000" flipH="1" flipV="1">
            <a:off x="4232811" y="3117898"/>
            <a:ext cx="426610" cy="1663002"/>
          </a:xfrm>
          <a:prstGeom prst="curvedConnector3">
            <a:avLst>
              <a:gd name="adj1" fmla="val 245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4" idx="0"/>
            <a:endCxn id="5" idx="0"/>
          </p:cNvCxnSpPr>
          <p:nvPr/>
        </p:nvCxnSpPr>
        <p:spPr>
          <a:xfrm rot="5400000" flipH="1" flipV="1">
            <a:off x="6262215" y="2751496"/>
            <a:ext cx="12700" cy="1969197"/>
          </a:xfrm>
          <a:prstGeom prst="curvedConnector3">
            <a:avLst>
              <a:gd name="adj1" fmla="val 5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7 24"/>
          <p:cNvCxnSpPr/>
          <p:nvPr/>
        </p:nvCxnSpPr>
        <p:spPr>
          <a:xfrm rot="16200000" flipH="1">
            <a:off x="7779180" y="3171430"/>
            <a:ext cx="426610" cy="1491343"/>
          </a:xfrm>
          <a:prstGeom prst="curvedConnector3">
            <a:avLst>
              <a:gd name="adj1" fmla="val -53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880064" y="305746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 sequence: </a:t>
            </a:r>
            <a:br>
              <a:rPr lang="en-GB" dirty="0"/>
            </a:br>
            <a:r>
              <a:rPr lang="en-GB" dirty="0"/>
              <a:t>…0,2,1,3,0,2,….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464418" y="6334780"/>
            <a:ext cx="216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CMOD_FSM0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32CEC-10E1-4119-953D-1456AE56D7AD}"/>
              </a:ext>
            </a:extLst>
          </p:cNvPr>
          <p:cNvSpPr txBox="1"/>
          <p:nvPr/>
        </p:nvSpPr>
        <p:spPr>
          <a:xfrm>
            <a:off x="295412" y="5547698"/>
            <a:ext cx="340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Voglio costruire una FSM che emetta in uscita la predeterminata sequenza di numeri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E1518B-2899-32BC-066B-F26831716711}"/>
                  </a:ext>
                </a:extLst>
              </p14:cNvPr>
              <p14:cNvContentPartPr/>
              <p14:nvPr/>
            </p14:nvContentPartPr>
            <p14:xfrm>
              <a:off x="2625158" y="3569040"/>
              <a:ext cx="734400" cy="82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E1518B-2899-32BC-066B-F26831716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6158" y="3560400"/>
                <a:ext cx="7520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1E9FBF-631A-ABC7-DA5D-BE62DF8189CC}"/>
                  </a:ext>
                </a:extLst>
              </p14:cNvPr>
              <p14:cNvContentPartPr/>
              <p14:nvPr/>
            </p14:nvContentPartPr>
            <p14:xfrm>
              <a:off x="3214478" y="3991680"/>
              <a:ext cx="231120" cy="26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1E9FBF-631A-ABC7-DA5D-BE62DF8189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5838" y="3983040"/>
                <a:ext cx="248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EFA89F-F5F5-86F7-63B2-F00592E2F248}"/>
                  </a:ext>
                </a:extLst>
              </p14:cNvPr>
              <p14:cNvContentPartPr/>
              <p14:nvPr/>
            </p14:nvContentPartPr>
            <p14:xfrm>
              <a:off x="2743238" y="246384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EFA89F-F5F5-86F7-63B2-F00592E2F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4238" y="2454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CD506-3A04-B53E-E02D-36C0901C6333}"/>
                  </a:ext>
                </a:extLst>
              </p14:cNvPr>
              <p14:cNvContentPartPr/>
              <p14:nvPr/>
            </p14:nvContentPartPr>
            <p14:xfrm>
              <a:off x="1116398" y="616968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CD506-3A04-B53E-E02D-36C0901C63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398" y="6160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6A27994-2B3E-A500-91EB-192044871F70}"/>
              </a:ext>
            </a:extLst>
          </p:cNvPr>
          <p:cNvGrpSpPr/>
          <p:nvPr/>
        </p:nvGrpSpPr>
        <p:grpSpPr>
          <a:xfrm>
            <a:off x="837038" y="6073560"/>
            <a:ext cx="360" cy="360"/>
            <a:chOff x="837038" y="60735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F981BA-5483-50EA-3D36-048AECD38B1A}"/>
                    </a:ext>
                  </a:extLst>
                </p14:cNvPr>
                <p14:cNvContentPartPr/>
                <p14:nvPr/>
              </p14:nvContentPartPr>
              <p14:xfrm>
                <a:off x="837038" y="607356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F981BA-5483-50EA-3D36-048AECD38B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038" y="606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F48569-2393-8B4F-8394-98958673EDE6}"/>
                    </a:ext>
                  </a:extLst>
                </p14:cNvPr>
                <p14:cNvContentPartPr/>
                <p14:nvPr/>
              </p14:nvContentPartPr>
              <p14:xfrm>
                <a:off x="837038" y="607356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F48569-2393-8B4F-8394-98958673ED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038" y="606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07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325B-F7E2-6C70-B53A-81DDA7728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696FA-21E0-5FF2-0169-007B0805F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40F76724-100D-7D82-B3E4-597F3ED4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8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5 </a:t>
            </a:r>
            <a:br>
              <a:rPr lang="it-IT" altLang="it-IT" sz="2400" b="1" cap="small" dirty="0">
                <a:solidFill>
                  <a:srgbClr val="FF0000"/>
                </a:solidFill>
              </a:rPr>
            </a:br>
            <a:r>
              <a:rPr lang="it-IT" altLang="it-IT" sz="2400" b="1" cap="small" dirty="0">
                <a:solidFill>
                  <a:srgbClr val="FF0000"/>
                </a:solidFill>
              </a:rPr>
              <a:t>project_5_Esempio con i costrutti ALWAYS: il contatore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38A94-9484-49F1-941D-2A69EEE4B9F5}"/>
              </a:ext>
            </a:extLst>
          </p:cNvPr>
          <p:cNvSpPr txBox="1"/>
          <p:nvPr/>
        </p:nvSpPr>
        <p:spPr>
          <a:xfrm>
            <a:off x="8013469" y="3183774"/>
            <a:ext cx="340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RIPARTIAMO DA QUI</a:t>
            </a:r>
          </a:p>
        </p:txBody>
      </p:sp>
    </p:spTree>
    <p:extLst>
      <p:ext uri="{BB962C8B-B14F-4D97-AF65-F5344CB8AC3E}">
        <p14:creationId xmlns:p14="http://schemas.microsoft.com/office/powerpoint/2010/main" val="885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E96C-F596-4C9C-F082-3EC18A7B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 del progetto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B3AA8-9CEE-46CC-F8F3-4F1359C5ACEB}"/>
              </a:ext>
            </a:extLst>
          </p:cNvPr>
          <p:cNvSpPr/>
          <p:nvPr/>
        </p:nvSpPr>
        <p:spPr>
          <a:xfrm>
            <a:off x="1558856" y="2111433"/>
            <a:ext cx="1629294" cy="18786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10035-CE09-DE2B-AAF1-07DC3B124CC0}"/>
              </a:ext>
            </a:extLst>
          </p:cNvPr>
          <p:cNvSpPr/>
          <p:nvPr/>
        </p:nvSpPr>
        <p:spPr>
          <a:xfrm>
            <a:off x="7064655" y="2544680"/>
            <a:ext cx="1629294" cy="187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5ABD3-68F4-0056-CC1B-4D99CE65F23F}"/>
              </a:ext>
            </a:extLst>
          </p:cNvPr>
          <p:cNvSpPr txBox="1"/>
          <p:nvPr/>
        </p:nvSpPr>
        <p:spPr>
          <a:xfrm flipH="1">
            <a:off x="1845643" y="2866105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Clk</a:t>
            </a:r>
            <a:r>
              <a:rPr lang="it-IT" dirty="0"/>
              <a:t> divider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9B202-E07C-F4D7-3DCD-824D9700A9A7}"/>
              </a:ext>
            </a:extLst>
          </p:cNvPr>
          <p:cNvSpPr txBox="1"/>
          <p:nvPr/>
        </p:nvSpPr>
        <p:spPr>
          <a:xfrm flipH="1">
            <a:off x="7410774" y="3244334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Counter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C9FC7EF-C597-B1FD-3ED2-2C671EC720BE}"/>
              </a:ext>
            </a:extLst>
          </p:cNvPr>
          <p:cNvCxnSpPr>
            <a:cxnSpLocks/>
          </p:cNvCxnSpPr>
          <p:nvPr/>
        </p:nvCxnSpPr>
        <p:spPr>
          <a:xfrm>
            <a:off x="3188150" y="2947394"/>
            <a:ext cx="3876505" cy="365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B9C463C-BA7A-DF13-E5FA-C92C6AB6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2" y="5544370"/>
            <a:ext cx="3952875" cy="129540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8E504D-D9D1-9D1A-718B-ACA93B9EBEC2}"/>
              </a:ext>
            </a:extLst>
          </p:cNvPr>
          <p:cNvCxnSpPr>
            <a:cxnSpLocks/>
          </p:cNvCxnSpPr>
          <p:nvPr/>
        </p:nvCxnSpPr>
        <p:spPr>
          <a:xfrm flipV="1">
            <a:off x="3707256" y="5277348"/>
            <a:ext cx="1032642" cy="737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0F434-72F4-6E0F-3BED-5201CDB4BF95}"/>
              </a:ext>
            </a:extLst>
          </p:cNvPr>
          <p:cNvSpPr/>
          <p:nvPr/>
        </p:nvSpPr>
        <p:spPr>
          <a:xfrm>
            <a:off x="4830057" y="4867489"/>
            <a:ext cx="1145105" cy="10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04919E-1E13-F314-E7E1-4437761C9A42}"/>
              </a:ext>
            </a:extLst>
          </p:cNvPr>
          <p:cNvSpPr txBox="1"/>
          <p:nvPr/>
        </p:nvSpPr>
        <p:spPr>
          <a:xfrm flipH="1">
            <a:off x="4778819" y="5078437"/>
            <a:ext cx="124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Edge detector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1402FB6-CE6C-79BA-2177-8BFAB0E1BA5C}"/>
              </a:ext>
            </a:extLst>
          </p:cNvPr>
          <p:cNvCxnSpPr/>
          <p:nvPr/>
        </p:nvCxnSpPr>
        <p:spPr>
          <a:xfrm flipV="1">
            <a:off x="6026399" y="4423356"/>
            <a:ext cx="1038256" cy="853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247FD26-01C6-7E38-6CD3-F2C8F3DC645D}"/>
              </a:ext>
            </a:extLst>
          </p:cNvPr>
          <p:cNvSpPr/>
          <p:nvPr/>
        </p:nvSpPr>
        <p:spPr>
          <a:xfrm>
            <a:off x="9092716" y="3313228"/>
            <a:ext cx="639489" cy="454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0ED93-356C-EF4B-0855-39B7FE6B6A49}"/>
              </a:ext>
            </a:extLst>
          </p:cNvPr>
          <p:cNvSpPr txBox="1"/>
          <p:nvPr/>
        </p:nvSpPr>
        <p:spPr>
          <a:xfrm flipH="1">
            <a:off x="6432885" y="4831154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toggle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82B4D-F0DC-0BB1-5D5A-99283A44F7B1}"/>
              </a:ext>
            </a:extLst>
          </p:cNvPr>
          <p:cNvSpPr txBox="1"/>
          <p:nvPr/>
        </p:nvSpPr>
        <p:spPr>
          <a:xfrm flipH="1">
            <a:off x="7012007" y="4021464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UP/</a:t>
            </a:r>
            <a:r>
              <a:rPr lang="it-IT" dirty="0" err="1"/>
              <a:t>notDown</a:t>
            </a:r>
            <a:endParaRPr lang="it-I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C10F3-50F5-C2F3-4AC4-6C52C282D49B}"/>
              </a:ext>
            </a:extLst>
          </p:cNvPr>
          <p:cNvSpPr txBox="1"/>
          <p:nvPr/>
        </p:nvSpPr>
        <p:spPr>
          <a:xfrm flipH="1">
            <a:off x="10302319" y="3375461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LEDs</a:t>
            </a:r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0F829-2A4A-0076-B033-2F4F4A49B133}"/>
              </a:ext>
            </a:extLst>
          </p:cNvPr>
          <p:cNvCxnSpPr>
            <a:cxnSpLocks/>
          </p:cNvCxnSpPr>
          <p:nvPr/>
        </p:nvCxnSpPr>
        <p:spPr>
          <a:xfrm>
            <a:off x="770437" y="2866105"/>
            <a:ext cx="78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413320-BA05-9A65-4181-DB5430F86226}"/>
              </a:ext>
            </a:extLst>
          </p:cNvPr>
          <p:cNvSpPr txBox="1"/>
          <p:nvPr/>
        </p:nvSpPr>
        <p:spPr>
          <a:xfrm flipH="1">
            <a:off x="37047" y="2141983"/>
            <a:ext cx="16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clk_board</a:t>
            </a:r>
            <a:br>
              <a:rPr lang="it-IT" dirty="0"/>
            </a:br>
            <a:r>
              <a:rPr lang="it-IT" dirty="0"/>
              <a:t>12MHz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5284BA4-6533-0DF1-3B63-E27EDF42AD75}"/>
              </a:ext>
            </a:extLst>
          </p:cNvPr>
          <p:cNvCxnSpPr>
            <a:cxnSpLocks/>
          </p:cNvCxnSpPr>
          <p:nvPr/>
        </p:nvCxnSpPr>
        <p:spPr>
          <a:xfrm>
            <a:off x="3175566" y="3909191"/>
            <a:ext cx="1641878" cy="1049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E96C-F596-4C9C-F082-3EC18A7B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a blocchi del progetto</a:t>
            </a:r>
            <a:br>
              <a:rPr lang="it-IT" dirty="0"/>
            </a:br>
            <a:r>
              <a:rPr lang="it-IT" dirty="0"/>
              <a:t>(dettaglio </a:t>
            </a:r>
            <a:r>
              <a:rPr lang="it-IT" dirty="0" err="1"/>
              <a:t>dell’edge</a:t>
            </a:r>
            <a:r>
              <a:rPr lang="it-IT" dirty="0"/>
              <a:t> detector)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9C463C-BA7A-DF13-E5FA-C92C6AB6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" y="5544370"/>
            <a:ext cx="3952875" cy="129540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8E504D-D9D1-9D1A-718B-ACA93B9EBEC2}"/>
              </a:ext>
            </a:extLst>
          </p:cNvPr>
          <p:cNvCxnSpPr>
            <a:cxnSpLocks/>
          </p:cNvCxnSpPr>
          <p:nvPr/>
        </p:nvCxnSpPr>
        <p:spPr>
          <a:xfrm flipV="1">
            <a:off x="3350172" y="5277348"/>
            <a:ext cx="1032642" cy="737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0F434-72F4-6E0F-3BED-5201CDB4BF95}"/>
              </a:ext>
            </a:extLst>
          </p:cNvPr>
          <p:cNvSpPr/>
          <p:nvPr/>
        </p:nvSpPr>
        <p:spPr>
          <a:xfrm>
            <a:off x="4382814" y="3678597"/>
            <a:ext cx="6085490" cy="25787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04919E-1E13-F314-E7E1-4437761C9A42}"/>
              </a:ext>
            </a:extLst>
          </p:cNvPr>
          <p:cNvSpPr txBox="1"/>
          <p:nvPr/>
        </p:nvSpPr>
        <p:spPr>
          <a:xfrm flipH="1">
            <a:off x="6791271" y="3355713"/>
            <a:ext cx="45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Edge detector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0ED93-356C-EF4B-0855-39B7FE6B6A49}"/>
              </a:ext>
            </a:extLst>
          </p:cNvPr>
          <p:cNvSpPr txBox="1"/>
          <p:nvPr/>
        </p:nvSpPr>
        <p:spPr>
          <a:xfrm flipH="1">
            <a:off x="3248758" y="5254173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btn0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0F829-2A4A-0076-B033-2F4F4A49B133}"/>
              </a:ext>
            </a:extLst>
          </p:cNvPr>
          <p:cNvCxnSpPr>
            <a:cxnSpLocks/>
          </p:cNvCxnSpPr>
          <p:nvPr/>
        </p:nvCxnSpPr>
        <p:spPr>
          <a:xfrm>
            <a:off x="3570003" y="4886630"/>
            <a:ext cx="78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1A1A7A-BCEC-7F5A-6A12-68255B32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0" y="1592060"/>
            <a:ext cx="5582270" cy="20071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B377E-1039-806A-C837-C2301BDBE8EB}"/>
              </a:ext>
            </a:extLst>
          </p:cNvPr>
          <p:cNvSpPr txBox="1"/>
          <p:nvPr/>
        </p:nvSpPr>
        <p:spPr>
          <a:xfrm flipH="1">
            <a:off x="3405620" y="4542133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clk</a:t>
            </a:r>
            <a:endParaRPr lang="it-IT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4C72F9-2D0C-36B2-45FB-855505C59A03}"/>
              </a:ext>
            </a:extLst>
          </p:cNvPr>
          <p:cNvSpPr txBox="1"/>
          <p:nvPr/>
        </p:nvSpPr>
        <p:spPr>
          <a:xfrm flipH="1">
            <a:off x="6064756" y="5071222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btn0_i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F6FC1-73EB-1532-AA14-E80693F2F82D}"/>
              </a:ext>
            </a:extLst>
          </p:cNvPr>
          <p:cNvSpPr txBox="1"/>
          <p:nvPr/>
        </p:nvSpPr>
        <p:spPr>
          <a:xfrm flipH="1">
            <a:off x="7454138" y="5069507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btn0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62532A-4B14-099E-9837-067DFFEC18A9}"/>
              </a:ext>
            </a:extLst>
          </p:cNvPr>
          <p:cNvCxnSpPr>
            <a:cxnSpLocks/>
          </p:cNvCxnSpPr>
          <p:nvPr/>
        </p:nvCxnSpPr>
        <p:spPr>
          <a:xfrm flipV="1">
            <a:off x="6592122" y="5759402"/>
            <a:ext cx="0" cy="370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7B8CF4-20C5-7FF2-97FA-207590F7349F}"/>
              </a:ext>
            </a:extLst>
          </p:cNvPr>
          <p:cNvCxnSpPr>
            <a:cxnSpLocks/>
          </p:cNvCxnSpPr>
          <p:nvPr/>
        </p:nvCxnSpPr>
        <p:spPr>
          <a:xfrm flipH="1" flipV="1">
            <a:off x="7892716" y="5755908"/>
            <a:ext cx="6837" cy="345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CDED29-46BE-2362-4780-282486131D2C}"/>
              </a:ext>
            </a:extLst>
          </p:cNvPr>
          <p:cNvSpPr txBox="1"/>
          <p:nvPr/>
        </p:nvSpPr>
        <p:spPr>
          <a:xfrm flipH="1">
            <a:off x="6613167" y="5914349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Tx</a:t>
            </a:r>
            <a:r>
              <a:rPr lang="it-IT" baseline="-25000" dirty="0"/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62CCB4-429A-A38A-F1CD-217A02D3C4C8}"/>
              </a:ext>
            </a:extLst>
          </p:cNvPr>
          <p:cNvCxnSpPr>
            <a:cxnSpLocks/>
          </p:cNvCxnSpPr>
          <p:nvPr/>
        </p:nvCxnSpPr>
        <p:spPr>
          <a:xfrm>
            <a:off x="5274850" y="6636823"/>
            <a:ext cx="5043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8B13DE-27A3-4F46-3B63-D62EBC277A86}"/>
              </a:ext>
            </a:extLst>
          </p:cNvPr>
          <p:cNvSpPr txBox="1"/>
          <p:nvPr/>
        </p:nvSpPr>
        <p:spPr>
          <a:xfrm flipH="1">
            <a:off x="5359885" y="6320161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A3190-BD4E-FC76-CD58-BAF25A9E86B6}"/>
              </a:ext>
            </a:extLst>
          </p:cNvPr>
          <p:cNvSpPr txBox="1"/>
          <p:nvPr/>
        </p:nvSpPr>
        <p:spPr>
          <a:xfrm flipH="1">
            <a:off x="7874410" y="5893854"/>
            <a:ext cx="16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Tx</a:t>
            </a:r>
            <a:r>
              <a:rPr lang="it-IT" baseline="-25000" dirty="0"/>
              <a:t>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6407288-ED46-7236-1FE4-C9399243F084}"/>
              </a:ext>
            </a:extLst>
          </p:cNvPr>
          <p:cNvCxnSpPr/>
          <p:nvPr/>
        </p:nvCxnSpPr>
        <p:spPr>
          <a:xfrm flipV="1">
            <a:off x="5967663" y="4542133"/>
            <a:ext cx="2406316" cy="1002237"/>
          </a:xfrm>
          <a:prstGeom prst="bentConnector3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4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B04-C9D6-4DDE-991F-0A564A05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950B87-0684-4509-BFB8-FEC7FFC78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263525"/>
            <a:ext cx="10984652" cy="68654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9DA36-3ED2-4FB7-AAB8-4B04E4C35A86}"/>
              </a:ext>
            </a:extLst>
          </p:cNvPr>
          <p:cNvSpPr/>
          <p:nvPr/>
        </p:nvSpPr>
        <p:spPr>
          <a:xfrm>
            <a:off x="1346200" y="4055533"/>
            <a:ext cx="2963333" cy="1871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06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6A5-493B-D614-E08A-65B40071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Costruiamo il progetto insieme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40C2-15B4-2C10-3DF2-C05E6EA0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directory </a:t>
            </a:r>
            <a:r>
              <a:rPr lang="it-IT" i="1" dirty="0"/>
              <a:t>Laboratorio13Maggio/lab5 </a:t>
            </a:r>
            <a:r>
              <a:rPr lang="it-IT" dirty="0"/>
              <a:t>troverete 2 file (1 </a:t>
            </a:r>
            <a:r>
              <a:rPr lang="it-IT" dirty="0" err="1"/>
              <a:t>verilog</a:t>
            </a:r>
            <a:r>
              <a:rPr lang="it-IT" dirty="0"/>
              <a:t> + 1 file </a:t>
            </a:r>
            <a:r>
              <a:rPr lang="it-IT" dirty="0" err="1"/>
              <a:t>constraint</a:t>
            </a:r>
            <a:r>
              <a:rPr lang="it-IT" dirty="0"/>
              <a:t>)</a:t>
            </a:r>
          </a:p>
          <a:p>
            <a:r>
              <a:rPr lang="it-IT" dirty="0"/>
              <a:t>Costruite il progetto da zero importando i 2 file. </a:t>
            </a:r>
          </a:p>
          <a:p>
            <a:r>
              <a:rPr lang="it-IT" dirty="0"/>
              <a:t>Usare il componente CHIPSCOPE (</a:t>
            </a:r>
            <a:r>
              <a:rPr lang="it-IT" b="1" dirty="0"/>
              <a:t>Set Up Debug</a:t>
            </a:r>
            <a:r>
              <a:rPr lang="it-IT" dirty="0"/>
              <a:t> nel menu </a:t>
            </a:r>
            <a:r>
              <a:rPr lang="it-IT" dirty="0" err="1"/>
              <a:t>Synthesis</a:t>
            </a:r>
            <a:r>
              <a:rPr lang="it-IT" dirty="0"/>
              <a:t> a sinistra ) per osservare i segnali interni del nostro codice</a:t>
            </a:r>
          </a:p>
          <a:p>
            <a:r>
              <a:rPr lang="it-IT" dirty="0"/>
              <a:t>Modificare il file dei </a:t>
            </a:r>
            <a:r>
              <a:rPr lang="it-IT" dirty="0" err="1"/>
              <a:t>constraints</a:t>
            </a:r>
            <a:r>
              <a:rPr lang="it-IT" dirty="0"/>
              <a:t> per cambiare qualche ingresso/uscita (es. utilizzare il pulsante 1 per fare il </a:t>
            </a:r>
            <a:r>
              <a:rPr lang="it-IT" dirty="0" err="1"/>
              <a:t>toggle</a:t>
            </a:r>
            <a:r>
              <a:rPr lang="it-IT" dirty="0"/>
              <a:t> del contatore) </a:t>
            </a:r>
          </a:p>
          <a:p>
            <a:r>
              <a:rPr lang="it-IT" dirty="0"/>
              <a:t>Generiamo il bitstream e carichiamolo sulla scheda.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9F7F0-ED60-A4A8-AD8C-9B88B8FB2706}"/>
                  </a:ext>
                </a:extLst>
              </p14:cNvPr>
              <p14:cNvContentPartPr/>
              <p14:nvPr/>
            </p14:nvContentPartPr>
            <p14:xfrm>
              <a:off x="1193438" y="20401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9F7F0-ED60-A4A8-AD8C-9B88B8FB2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38" y="203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3D3F34-3A1B-073A-8A54-415E5793AA8B}"/>
                  </a:ext>
                </a:extLst>
              </p14:cNvPr>
              <p14:cNvContentPartPr/>
              <p14:nvPr/>
            </p14:nvContentPartPr>
            <p14:xfrm>
              <a:off x="1308278" y="20883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3D3F34-3A1B-073A-8A54-415E5793A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38" y="2079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53D8C3-AF4F-17E5-076F-5C8526D89528}"/>
                  </a:ext>
                </a:extLst>
              </p14:cNvPr>
              <p14:cNvContentPartPr/>
              <p14:nvPr/>
            </p14:nvContentPartPr>
            <p14:xfrm>
              <a:off x="1260398" y="20786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53D8C3-AF4F-17E5-076F-5C8526D89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758" y="20696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18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BF0C-AEBD-4638-878E-659EE38B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</a:t>
            </a:r>
            <a:r>
              <a:rPr lang="it-IT" dirty="0" err="1"/>
              <a:t>Vivado</a:t>
            </a:r>
            <a:r>
              <a:rPr lang="it-IT" dirty="0"/>
              <a:t>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3E14E-2F3A-48F9-A3F2-F6DDA074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7" y="19272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16112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CD12-DD4C-84AA-2C8E-96FC36C0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Secondo 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B686-6DD9-E50A-DAC1-2FCC2529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Parliamo di Macchine a stati FSM</a:t>
            </a:r>
          </a:p>
        </p:txBody>
      </p:sp>
    </p:spTree>
    <p:extLst>
      <p:ext uri="{BB962C8B-B14F-4D97-AF65-F5344CB8AC3E}">
        <p14:creationId xmlns:p14="http://schemas.microsoft.com/office/powerpoint/2010/main" val="17091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683</Words>
  <Application>Microsoft Office PowerPoint</Application>
  <PresentationFormat>Widescreen</PresentationFormat>
  <Paragraphs>89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Laboratorio 13 Maggio 2022</vt:lpstr>
      <vt:lpstr>PowerPoint Presentation</vt:lpstr>
      <vt:lpstr>PowerPoint Presentation</vt:lpstr>
      <vt:lpstr>Schema a blocchi del progetto</vt:lpstr>
      <vt:lpstr>Schema a blocchi del progetto (dettaglio dell’edge detector)</vt:lpstr>
      <vt:lpstr>PowerPoint Presentation</vt:lpstr>
      <vt:lpstr>Costruiamo il progetto insieme</vt:lpstr>
      <vt:lpstr>Open Vivado!</vt:lpstr>
      <vt:lpstr>Secondo Esercizio</vt:lpstr>
      <vt:lpstr>Finite State Machine  (FSM)</vt:lpstr>
      <vt:lpstr>PowerPoint Presentation</vt:lpstr>
      <vt:lpstr>PowerPoint Presentation</vt:lpstr>
      <vt:lpstr>Costruiamo il progetto insieme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13 Maggio 2022</dc:title>
  <dc:creator>Gabriele Balbi</dc:creator>
  <cp:lastModifiedBy>Gabriele Balbi</cp:lastModifiedBy>
  <cp:revision>5</cp:revision>
  <dcterms:created xsi:type="dcterms:W3CDTF">2022-05-12T19:56:54Z</dcterms:created>
  <dcterms:modified xsi:type="dcterms:W3CDTF">2022-05-12T22:12:03Z</dcterms:modified>
</cp:coreProperties>
</file>