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72" r:id="rId7"/>
    <p:sldId id="273" r:id="rId8"/>
    <p:sldId id="274" r:id="rId9"/>
    <p:sldId id="284" r:id="rId10"/>
    <p:sldId id="282" r:id="rId11"/>
    <p:sldId id="280" r:id="rId12"/>
    <p:sldId id="281" r:id="rId13"/>
    <p:sldId id="257" r:id="rId14"/>
    <p:sldId id="279" r:id="rId15"/>
    <p:sldId id="285" r:id="rId16"/>
    <p:sldId id="286" r:id="rId17"/>
    <p:sldId id="383" r:id="rId18"/>
    <p:sldId id="287" r:id="rId19"/>
    <p:sldId id="288" r:id="rId20"/>
    <p:sldId id="289" r:id="rId21"/>
    <p:sldId id="378" r:id="rId22"/>
    <p:sldId id="381" r:id="rId23"/>
    <p:sldId id="382" r:id="rId24"/>
    <p:sldId id="384" r:id="rId25"/>
    <p:sldId id="385" r:id="rId26"/>
    <p:sldId id="386" r:id="rId27"/>
    <p:sldId id="387" r:id="rId28"/>
    <p:sldId id="392" r:id="rId29"/>
    <p:sldId id="390" r:id="rId30"/>
    <p:sldId id="391" r:id="rId31"/>
    <p:sldId id="389" r:id="rId32"/>
    <p:sldId id="388" r:id="rId33"/>
    <p:sldId id="283" r:id="rId34"/>
    <p:sldId id="275" r:id="rId35"/>
    <p:sldId id="276" r:id="rId36"/>
    <p:sldId id="277" r:id="rId37"/>
    <p:sldId id="278" r:id="rId38"/>
    <p:sldId id="380" r:id="rId39"/>
    <p:sldId id="379" r:id="rId4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E50C-D124-54AF-4554-A91A9A600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AFB7-A478-E7ED-DDF9-153A7E2F8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F8F9-8598-2F51-7D58-1BAE5F7C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3A08-DCEA-4739-B38F-67D19C5C6B7C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9D36-7B42-8A98-E57B-BA85CC30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5435-DC31-7473-AA20-4D7E21BE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D6D3-BB46-4AC8-826A-37A4926AED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9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275C-198D-D7CD-B0F6-863758A1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54F8C-271C-8766-66B7-F953FF14E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1C7C-399C-E486-B2B1-099D28CB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3A08-DCEA-4739-B38F-67D19C5C6B7C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528F-2CD9-CEAE-158B-2645819E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B285-8DBE-4383-A668-24E2809B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D6D3-BB46-4AC8-826A-37A4926AED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68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2037F-BA37-3EF2-748E-3AFB422DE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E8C00-1496-1414-CBC3-D1D38BFC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90BD-974E-C787-B6E6-713B691D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3A08-DCEA-4739-B38F-67D19C5C6B7C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84DF-4623-4042-0641-F2B41492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061B-D083-E3BC-2DC8-A4335256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D6D3-BB46-4AC8-826A-37A4926AED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5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490F-47B7-76FF-390F-6363AD2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6F30-FFFD-7ED4-5041-6DC7A326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8AED-28C1-6F8A-CFD1-F385A9E3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3A08-DCEA-4739-B38F-67D19C5C6B7C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45B67-DC4D-CA21-D6BC-1720FA24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BD9DF-55DC-74A8-5B6D-5A33EBF7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D6D3-BB46-4AC8-826A-37A4926AED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59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32A5-0817-8A42-C08B-D724E13D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8D2C4-B257-4DF0-5343-6DFDB63DB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8970-B4B5-6D4C-3167-3CFBD0C7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3A08-DCEA-4739-B38F-67D19C5C6B7C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6B37-AEA5-AD59-C1FD-A3A97206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38CB-2363-0CA1-C23E-996BE356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D6D3-BB46-4AC8-826A-37A4926AED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1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8CC6-FC9D-AB4E-0A09-D31F3881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DABC-B0B1-909C-D43F-D56561832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B75E1-7BC0-CEF2-4162-B77EAE1D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254A8-F089-58D1-46E6-C2D4EC21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3A08-DCEA-4739-B38F-67D19C5C6B7C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9F8A7-CA25-77B0-F00D-73F1A88D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77736-391F-3D79-48CF-EDDB1CDA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D6D3-BB46-4AC8-826A-37A4926AED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55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60FD-1198-E29B-7A2C-BF6B006B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09799-5904-912F-04E0-8B3236F5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69B8F-4DF9-F03C-EE66-B99C5F510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5C751-2984-95C0-4D8F-90502BAFC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055D5-7490-028C-EE00-CD7259E6B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B688C-7CA5-3430-E315-5B857545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3A08-DCEA-4739-B38F-67D19C5C6B7C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F7911-F217-AEBD-45A7-2E9013FB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85A4E-DB19-1728-EE08-540DC20C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D6D3-BB46-4AC8-826A-37A4926AED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94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146F-D686-F332-3996-919B952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24190-400D-ACE6-4DBD-2F117E0C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3A08-DCEA-4739-B38F-67D19C5C6B7C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3D6A3-C7A0-6539-550D-0D498293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34D91-7E3F-18C8-75E9-74C1AEF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D6D3-BB46-4AC8-826A-37A4926AED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28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2AD5B-3200-B185-807D-7B1945B7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3A08-DCEA-4739-B38F-67D19C5C6B7C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9BF20-C406-CF77-3DEE-11EC4EAF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2BEDE-0446-E61D-1F22-5D7582C0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D6D3-BB46-4AC8-826A-37A4926AED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64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4586-B89E-8607-2520-546234ED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E660-9DAC-CF61-61F2-5C8ED12E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414F1-FD7C-F4E7-9C9B-86693FC3C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5C479-2D16-BDD2-DE30-27EA8207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3A08-DCEA-4739-B38F-67D19C5C6B7C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5C347-85D1-7E3E-6BB7-573CEE87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31DA1-7535-7C82-764E-71AFCF3B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D6D3-BB46-4AC8-826A-37A4926AED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53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2C4D-BC71-FCB6-E739-C885D34D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235D9-320C-8C90-8AA4-DAB320C19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6357-3562-DD29-BB1E-2D3195F3E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FAF62-B94A-E98C-7908-29C8B8E0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3A08-DCEA-4739-B38F-67D19C5C6B7C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D8B9-77A5-3A88-A840-70D76B42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F052-17E2-304B-C41C-1907ED72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D6D3-BB46-4AC8-826A-37A4926AED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34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19E9A-089F-D943-3896-AEE4619C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E88F-5CE6-BB56-280C-32A62B10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569D-C66A-985E-51F1-EB254F264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3A08-DCEA-4739-B38F-67D19C5C6B7C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16B1-B9A5-7CC1-DB16-F83F8678F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3D2B-C3D9-5491-20FF-0236A9749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D6D3-BB46-4AC8-826A-37A4926AED8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27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balbi@bo.infn.i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400A-DC5E-7700-6C9F-E0A510191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342" y="1179146"/>
            <a:ext cx="9144000" cy="2387600"/>
          </a:xfrm>
        </p:spPr>
        <p:txBody>
          <a:bodyPr/>
          <a:lstStyle/>
          <a:p>
            <a:r>
              <a:rPr lang="it-IT" dirty="0"/>
              <a:t>UVM e </a:t>
            </a:r>
            <a:r>
              <a:rPr lang="it-IT" dirty="0" err="1"/>
              <a:t>SystemVerilog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C0A9C-348D-E6FD-073F-0DD0778009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Potenzialità e Caratteristiche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5BECC21-BAF9-9C38-A538-0906D997EB9B}"/>
              </a:ext>
            </a:extLst>
          </p:cNvPr>
          <p:cNvSpPr txBox="1">
            <a:spLocks/>
          </p:cNvSpPr>
          <p:nvPr/>
        </p:nvSpPr>
        <p:spPr>
          <a:xfrm>
            <a:off x="1166446" y="5301762"/>
            <a:ext cx="9533793" cy="1705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Gabriele Balbi</a:t>
            </a:r>
            <a:br>
              <a:rPr lang="it-IT" b="1" dirty="0"/>
            </a:br>
            <a:r>
              <a:rPr lang="it-IT" dirty="0">
                <a:hlinkClick r:id="rId2"/>
              </a:rPr>
              <a:t>balbi@bo.infn.it</a:t>
            </a:r>
            <a:endParaRPr lang="it-IT" dirty="0"/>
          </a:p>
          <a:p>
            <a:r>
              <a:rPr lang="it-IT" sz="1600" cap="small" dirty="0"/>
              <a:t>Istituto Nazionale di Fisica Nucleare </a:t>
            </a:r>
            <a:r>
              <a:rPr lang="it-IT" sz="1600" b="1" cap="small" dirty="0"/>
              <a:t>INFN</a:t>
            </a:r>
            <a:br>
              <a:rPr lang="it-IT" sz="1600" b="1" cap="small" dirty="0"/>
            </a:br>
            <a:r>
              <a:rPr lang="it-IT" sz="1600" cap="small" dirty="0"/>
              <a:t>Sezione di Bologna – Centro di Elettronica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784D1FE-60AF-3152-440A-4DD253324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693" y="222738"/>
            <a:ext cx="2710346" cy="21502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781555-F361-71BC-7A82-66EE8B053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38"/>
            <a:ext cx="3904787" cy="20943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2B6E6E-1861-9B3C-68CB-220F1BB29D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5" y="5486400"/>
            <a:ext cx="1893758" cy="118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3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129F-4637-D258-E9E2-743495C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UVM che cos’è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B808-75BA-74C3-3BDD-341F854A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La Universal Verification Methodology (UVM)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consiste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in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una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libreria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di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classi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dedicate al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processo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di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verifica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per il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linguaggio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SystemVerilog</a:t>
            </a:r>
            <a:r>
              <a:rPr lang="en-US" b="0" i="0" dirty="0">
                <a:solidFill>
                  <a:srgbClr val="1A1A1A"/>
                </a:solidFill>
                <a:effectLst/>
                <a:latin typeface="Merriweather" panose="020B0604020202020204" pitchFamily="2" charset="0"/>
              </a:rPr>
              <a:t>.</a:t>
            </a:r>
          </a:p>
          <a:p>
            <a:endParaRPr lang="en-US" dirty="0">
              <a:solidFill>
                <a:srgbClr val="1A1A1A"/>
              </a:solidFill>
              <a:latin typeface="Merriweather" panose="020B0604020202020204" pitchFamily="2" charset="0"/>
            </a:endParaRPr>
          </a:p>
          <a:p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Le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classi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“base” di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questa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libreria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sono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generalmente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indicate come 3 ma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ce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ne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sono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molte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altre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che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discendono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direttamente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da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loro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e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nel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corso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degli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anni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si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sono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notevolmente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arricchite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 e </a:t>
            </a:r>
            <a:r>
              <a:rPr lang="en-US" dirty="0" err="1">
                <a:solidFill>
                  <a:srgbClr val="1A1A1A"/>
                </a:solidFill>
                <a:latin typeface="Merriweather" panose="020B0604020202020204" pitchFamily="2" charset="0"/>
              </a:rPr>
              <a:t>differenziate</a:t>
            </a:r>
            <a:r>
              <a:rPr lang="en-US" dirty="0">
                <a:solidFill>
                  <a:srgbClr val="1A1A1A"/>
                </a:solidFill>
                <a:latin typeface="Merriweather" panose="020B0604020202020204" pitchFamily="2" charset="0"/>
              </a:rPr>
              <a:t>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86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F4F5-C859-DD1C-86D9-4BFFDB12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9FA4-0BD3-A558-5D8F-85EDF74F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7F78A7-F31D-FB04-3F29-F590A279B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3412"/>
            <a:ext cx="6023675" cy="542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3B1F4B-7257-1D1E-947E-31638C3DA609}"/>
              </a:ext>
            </a:extLst>
          </p:cNvPr>
          <p:cNvSpPr/>
          <p:nvPr/>
        </p:nvSpPr>
        <p:spPr>
          <a:xfrm>
            <a:off x="3169919" y="1239520"/>
            <a:ext cx="1402081" cy="58610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57D553-72D6-4510-8335-9A94F523BB29}"/>
              </a:ext>
            </a:extLst>
          </p:cNvPr>
          <p:cNvSpPr/>
          <p:nvPr/>
        </p:nvSpPr>
        <p:spPr>
          <a:xfrm>
            <a:off x="3148996" y="2717961"/>
            <a:ext cx="1423004" cy="71103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316AC-3FE5-7341-9638-60DA8155A471}"/>
              </a:ext>
            </a:extLst>
          </p:cNvPr>
          <p:cNvSpPr/>
          <p:nvPr/>
        </p:nvSpPr>
        <p:spPr>
          <a:xfrm>
            <a:off x="5567076" y="1114586"/>
            <a:ext cx="1423004" cy="71103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874C24-7A92-A056-1451-8E6EBA0AAB6E}"/>
              </a:ext>
            </a:extLst>
          </p:cNvPr>
          <p:cNvSpPr txBox="1">
            <a:spLocks/>
          </p:cNvSpPr>
          <p:nvPr/>
        </p:nvSpPr>
        <p:spPr>
          <a:xfrm>
            <a:off x="7556025" y="24106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rgbClr val="1A1A1A"/>
                </a:solidFill>
                <a:latin typeface="Merriweather" panose="00000500000000000000" pitchFamily="2" charset="0"/>
              </a:rPr>
              <a:t>UVM  Classes</a:t>
            </a:r>
            <a:br>
              <a:rPr lang="it-IT" b="1" dirty="0">
                <a:solidFill>
                  <a:srgbClr val="1A1A1A"/>
                </a:solidFill>
                <a:latin typeface="Merriweather" panose="00000500000000000000" pitchFamily="2" charset="0"/>
              </a:rPr>
            </a:br>
            <a:br>
              <a:rPr lang="it-IT" b="1" dirty="0">
                <a:solidFill>
                  <a:srgbClr val="1A1A1A"/>
                </a:solidFill>
                <a:latin typeface="Merriweather" panose="00000500000000000000" pitchFamily="2" charset="0"/>
              </a:rPr>
            </a:br>
            <a:r>
              <a:rPr lang="it-IT" b="1" dirty="0">
                <a:solidFill>
                  <a:srgbClr val="1A1A1A"/>
                </a:solidFill>
                <a:latin typeface="Merriweather" panose="00000500000000000000" pitchFamily="2" charset="0"/>
              </a:rPr>
              <a:t>degne di nota</a:t>
            </a:r>
            <a:br>
              <a:rPr lang="it-IT" b="1" dirty="0">
                <a:solidFill>
                  <a:srgbClr val="1A1A1A"/>
                </a:solidFill>
                <a:latin typeface="Merriweather" panose="00000500000000000000" pitchFamily="2" charset="0"/>
              </a:rPr>
            </a:br>
            <a:endParaRPr lang="it-I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51FC00-BCAE-7652-E64A-03DAC69C0897}"/>
              </a:ext>
            </a:extLst>
          </p:cNvPr>
          <p:cNvSpPr txBox="1">
            <a:spLocks/>
          </p:cNvSpPr>
          <p:nvPr/>
        </p:nvSpPr>
        <p:spPr>
          <a:xfrm>
            <a:off x="237641" y="62442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dirty="0">
                <a:solidFill>
                  <a:srgbClr val="1A1A1A"/>
                </a:solidFill>
                <a:latin typeface="Merriweather" panose="00000500000000000000" pitchFamily="2" charset="0"/>
              </a:rPr>
              <a:t>Albero delle ereditarietà in UVM</a:t>
            </a:r>
            <a:br>
              <a:rPr lang="it-IT" b="1" dirty="0">
                <a:solidFill>
                  <a:srgbClr val="1A1A1A"/>
                </a:solidFill>
                <a:latin typeface="Merriweather" panose="00000500000000000000" pitchFamily="2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895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8C18-C749-ACC0-D243-AF84A4FC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 molto semplice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5266-A2B6-295A-DBCF-62153FFE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Supponiamo di aver scritto in </a:t>
            </a:r>
            <a:r>
              <a:rPr lang="it-IT" dirty="0" err="1"/>
              <a:t>Verilog</a:t>
            </a:r>
            <a:r>
              <a:rPr lang="it-IT" dirty="0"/>
              <a:t> una FSM per riconoscere uno stream seriale di bit in ingresso.</a:t>
            </a:r>
          </a:p>
          <a:p>
            <a:r>
              <a:rPr lang="it-IT" dirty="0"/>
              <a:t>La FSM deve riconoscere la sequenza 1011 e generare un output a 1.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082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873801-62FA-D570-2D4E-C2B28B01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" y="0"/>
            <a:ext cx="3404178" cy="68580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547DDFE-F687-1EF1-C602-82EE8E46F044}"/>
              </a:ext>
            </a:extLst>
          </p:cNvPr>
          <p:cNvSpPr txBox="1">
            <a:spLocks/>
          </p:cNvSpPr>
          <p:nvPr/>
        </p:nvSpPr>
        <p:spPr>
          <a:xfrm>
            <a:off x="4438526" y="770350"/>
            <a:ext cx="7030220" cy="639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b="1" cap="small" dirty="0"/>
              <a:t>La FSM è il nostro Device under Test (  DUT v0)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08EC719-0E05-9534-43D0-6678E17E342E}"/>
              </a:ext>
            </a:extLst>
          </p:cNvPr>
          <p:cNvSpPr txBox="1">
            <a:spLocks/>
          </p:cNvSpPr>
          <p:nvPr/>
        </p:nvSpPr>
        <p:spPr>
          <a:xfrm>
            <a:off x="4438526" y="2635312"/>
            <a:ext cx="7464172" cy="696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b="1" cap="small" dirty="0"/>
              <a:t>Va incapsulato dentro al nostro </a:t>
            </a:r>
            <a:r>
              <a:rPr lang="it-IT" altLang="it-IT" b="1" cap="small" dirty="0" err="1"/>
              <a:t>TestBench</a:t>
            </a:r>
            <a:r>
              <a:rPr lang="it-IT" altLang="it-IT" b="1" cap="small" dirty="0"/>
              <a:t> UVM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629175A-4E51-9AEA-1DE4-FA1ABB6C5E49}"/>
              </a:ext>
            </a:extLst>
          </p:cNvPr>
          <p:cNvSpPr/>
          <p:nvPr/>
        </p:nvSpPr>
        <p:spPr>
          <a:xfrm>
            <a:off x="7702658" y="1301858"/>
            <a:ext cx="472698" cy="115462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8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F9AB-9808-0134-5424-7C1C20FC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77AC-3EE1-6A0E-B310-9F26657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098" name="Picture 2" descr="Esempio di banco di prova UVM">
            <a:extLst>
              <a:ext uri="{FF2B5EF4-FFF2-40B4-BE49-F238E27FC236}">
                <a16:creationId xmlns:a16="http://schemas.microsoft.com/office/drawing/2014/main" id="{15C88467-B956-D311-6E6F-691FE5558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57" y="224918"/>
            <a:ext cx="7153767" cy="640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4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547DDFE-F687-1EF1-C602-82EE8E46F044}"/>
              </a:ext>
            </a:extLst>
          </p:cNvPr>
          <p:cNvSpPr txBox="1">
            <a:spLocks/>
          </p:cNvSpPr>
          <p:nvPr/>
        </p:nvSpPr>
        <p:spPr>
          <a:xfrm>
            <a:off x="0" y="212411"/>
            <a:ext cx="7030220" cy="639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b="1" cap="small" dirty="0"/>
              <a:t>Il </a:t>
            </a:r>
            <a:r>
              <a:rPr lang="it-IT" altLang="it-IT" b="1" cap="small" dirty="0" err="1"/>
              <a:t>testbench</a:t>
            </a:r>
            <a:r>
              <a:rPr lang="it-IT" altLang="it-IT" b="1" cap="small" dirty="0"/>
              <a:t> TB richiama il DUT e quella che viene indicata come INTERFACCIA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D97BE-FC6C-04C9-B1B0-2D71D99D4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175"/>
            <a:ext cx="10853816" cy="5547506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1087258-9600-5042-CC9B-E7E056223212}"/>
              </a:ext>
            </a:extLst>
          </p:cNvPr>
          <p:cNvSpPr txBox="1"/>
          <p:nvPr/>
        </p:nvSpPr>
        <p:spPr>
          <a:xfrm>
            <a:off x="4048324" y="1797463"/>
            <a:ext cx="204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Dichiarazione del CLK </a:t>
            </a:r>
          </a:p>
        </p:txBody>
      </p:sp>
      <p:sp>
        <p:nvSpPr>
          <p:cNvPr id="7" name="Freccia a destra 11">
            <a:extLst>
              <a:ext uri="{FF2B5EF4-FFF2-40B4-BE49-F238E27FC236}">
                <a16:creationId xmlns:a16="http://schemas.microsoft.com/office/drawing/2014/main" id="{98E4B634-093A-3C01-F017-5134E7D0D2DF}"/>
              </a:ext>
            </a:extLst>
          </p:cNvPr>
          <p:cNvSpPr/>
          <p:nvPr/>
        </p:nvSpPr>
        <p:spPr>
          <a:xfrm rot="10800000">
            <a:off x="3515110" y="1812985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9829A91E-A285-2A77-682D-5542E93BA7CB}"/>
              </a:ext>
            </a:extLst>
          </p:cNvPr>
          <p:cNvSpPr txBox="1"/>
          <p:nvPr/>
        </p:nvSpPr>
        <p:spPr>
          <a:xfrm>
            <a:off x="3441307" y="2314073"/>
            <a:ext cx="26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Dichiarazione dell’interfaccia </a:t>
            </a:r>
          </a:p>
        </p:txBody>
      </p:sp>
      <p:sp>
        <p:nvSpPr>
          <p:cNvPr id="15" name="Freccia a destra 11">
            <a:extLst>
              <a:ext uri="{FF2B5EF4-FFF2-40B4-BE49-F238E27FC236}">
                <a16:creationId xmlns:a16="http://schemas.microsoft.com/office/drawing/2014/main" id="{0EFD0B1F-A4C2-0046-5757-2F9260169E84}"/>
              </a:ext>
            </a:extLst>
          </p:cNvPr>
          <p:cNvSpPr/>
          <p:nvPr/>
        </p:nvSpPr>
        <p:spPr>
          <a:xfrm rot="10800000">
            <a:off x="2908093" y="2329595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0">
            <a:extLst>
              <a:ext uri="{FF2B5EF4-FFF2-40B4-BE49-F238E27FC236}">
                <a16:creationId xmlns:a16="http://schemas.microsoft.com/office/drawing/2014/main" id="{19C60AA0-C1C6-1C7C-6D6D-AA0E79B58E96}"/>
              </a:ext>
            </a:extLst>
          </p:cNvPr>
          <p:cNvSpPr txBox="1"/>
          <p:nvPr/>
        </p:nvSpPr>
        <p:spPr>
          <a:xfrm>
            <a:off x="6006382" y="3515275"/>
            <a:ext cx="4844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Dichiarazione del DUT e collegamento con l’interfaccia </a:t>
            </a:r>
          </a:p>
        </p:txBody>
      </p:sp>
      <p:sp>
        <p:nvSpPr>
          <p:cNvPr id="17" name="Freccia a destra 11">
            <a:extLst>
              <a:ext uri="{FF2B5EF4-FFF2-40B4-BE49-F238E27FC236}">
                <a16:creationId xmlns:a16="http://schemas.microsoft.com/office/drawing/2014/main" id="{89A6C5B9-4613-6777-7675-4CC3616A3C20}"/>
              </a:ext>
            </a:extLst>
          </p:cNvPr>
          <p:cNvSpPr/>
          <p:nvPr/>
        </p:nvSpPr>
        <p:spPr>
          <a:xfrm rot="10800000">
            <a:off x="5473168" y="3530797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057E1B7F-A402-158B-78ED-24C63B8A162F}"/>
              </a:ext>
            </a:extLst>
          </p:cNvPr>
          <p:cNvSpPr txBox="1"/>
          <p:nvPr/>
        </p:nvSpPr>
        <p:spPr>
          <a:xfrm>
            <a:off x="7594430" y="4469721"/>
            <a:ext cx="3068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Altre operazioni iniziali (tra queste il vero e proprio </a:t>
            </a:r>
            <a:r>
              <a:rPr lang="it-IT" sz="1600" b="1" dirty="0" err="1">
                <a:solidFill>
                  <a:schemeClr val="bg1"/>
                </a:solidFill>
              </a:rPr>
              <a:t>run_test</a:t>
            </a:r>
            <a:r>
              <a:rPr lang="it-IT" sz="1600" b="1" dirty="0">
                <a:solidFill>
                  <a:schemeClr val="bg1"/>
                </a:solidFill>
              </a:rPr>
              <a:t> e </a:t>
            </a:r>
            <a:br>
              <a:rPr lang="it-IT" sz="1600" b="1" dirty="0">
                <a:solidFill>
                  <a:schemeClr val="bg1"/>
                </a:solidFill>
              </a:rPr>
            </a:br>
            <a:r>
              <a:rPr lang="it-IT" sz="1600" b="1" dirty="0">
                <a:solidFill>
                  <a:schemeClr val="bg1"/>
                </a:solidFill>
              </a:rPr>
              <a:t>la configurazione iniziale) </a:t>
            </a:r>
          </a:p>
        </p:txBody>
      </p:sp>
      <p:sp>
        <p:nvSpPr>
          <p:cNvPr id="19" name="Freccia a destra 11">
            <a:extLst>
              <a:ext uri="{FF2B5EF4-FFF2-40B4-BE49-F238E27FC236}">
                <a16:creationId xmlns:a16="http://schemas.microsoft.com/office/drawing/2014/main" id="{38090E2F-A301-D65B-95CE-80D200BE1254}"/>
              </a:ext>
            </a:extLst>
          </p:cNvPr>
          <p:cNvSpPr/>
          <p:nvPr/>
        </p:nvSpPr>
        <p:spPr>
          <a:xfrm rot="10800000">
            <a:off x="7030220" y="4748714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9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7" grpId="0" animBg="1"/>
      <p:bldP spid="14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FC9DC5-38D7-B65E-71A0-9CE39F6D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8" y="1608777"/>
            <a:ext cx="10525125" cy="3933825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547DDFE-F687-1EF1-C602-82EE8E46F044}"/>
              </a:ext>
            </a:extLst>
          </p:cNvPr>
          <p:cNvSpPr txBox="1">
            <a:spLocks/>
          </p:cNvSpPr>
          <p:nvPr/>
        </p:nvSpPr>
        <p:spPr>
          <a:xfrm>
            <a:off x="-7750" y="212411"/>
            <a:ext cx="9554705" cy="673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b="1" cap="small" dirty="0"/>
              <a:t>L’</a:t>
            </a:r>
            <a:r>
              <a:rPr lang="it-IT" altLang="it-IT" b="1" cap="small" dirty="0" err="1"/>
              <a:t>initial</a:t>
            </a:r>
            <a:r>
              <a:rPr lang="it-IT" altLang="it-IT" b="1" cap="small" dirty="0"/>
              <a:t> </a:t>
            </a:r>
            <a:r>
              <a:rPr lang="it-IT" altLang="it-IT" b="1" cap="small" dirty="0" err="1"/>
              <a:t>begin</a:t>
            </a:r>
            <a:r>
              <a:rPr lang="it-IT" altLang="it-IT" b="1" cap="small" dirty="0"/>
              <a:t> richiama il metodo </a:t>
            </a:r>
            <a:r>
              <a:rPr lang="it-IT" altLang="it-IT" b="1" cap="small" dirty="0" err="1"/>
              <a:t>run_test</a:t>
            </a:r>
            <a:r>
              <a:rPr lang="it-IT" altLang="it-IT" b="1" cap="small" dirty="0"/>
              <a:t> avente come argomento una classe chiamata </a:t>
            </a:r>
            <a:r>
              <a:rPr lang="it-IT" altLang="it-IT" sz="2500" i="1" dirty="0"/>
              <a:t>test_1011</a:t>
            </a:r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1087258-9600-5042-CC9B-E7E056223212}"/>
              </a:ext>
            </a:extLst>
          </p:cNvPr>
          <p:cNvSpPr txBox="1"/>
          <p:nvPr/>
        </p:nvSpPr>
        <p:spPr>
          <a:xfrm>
            <a:off x="5535480" y="1735004"/>
            <a:ext cx="501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Dichiarazione obbligatoria per le classi discendenti da </a:t>
            </a:r>
            <a:r>
              <a:rPr lang="it-IT" sz="1600" b="1" dirty="0" err="1">
                <a:solidFill>
                  <a:schemeClr val="bg1"/>
                </a:solidFill>
              </a:rPr>
              <a:t>uvm_component</a:t>
            </a:r>
            <a:r>
              <a:rPr lang="it-IT" sz="1600" b="1" dirty="0">
                <a:solidFill>
                  <a:schemeClr val="bg1"/>
                </a:solidFill>
              </a:rPr>
              <a:t> e suoi derivati </a:t>
            </a:r>
          </a:p>
        </p:txBody>
      </p:sp>
      <p:sp>
        <p:nvSpPr>
          <p:cNvPr id="7" name="Freccia a destra 11">
            <a:extLst>
              <a:ext uri="{FF2B5EF4-FFF2-40B4-BE49-F238E27FC236}">
                <a16:creationId xmlns:a16="http://schemas.microsoft.com/office/drawing/2014/main" id="{98E4B634-093A-3C01-F017-5134E7D0D2DF}"/>
              </a:ext>
            </a:extLst>
          </p:cNvPr>
          <p:cNvSpPr/>
          <p:nvPr/>
        </p:nvSpPr>
        <p:spPr>
          <a:xfrm rot="10800000">
            <a:off x="5013540" y="1804746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id="{9829A91E-A285-2A77-682D-5542E93BA7CB}"/>
              </a:ext>
            </a:extLst>
          </p:cNvPr>
          <p:cNvSpPr txBox="1"/>
          <p:nvPr/>
        </p:nvSpPr>
        <p:spPr>
          <a:xfrm>
            <a:off x="5657570" y="2577540"/>
            <a:ext cx="492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Dichiarazione del costruttore di questa classe (Sono regole un po’ così) </a:t>
            </a:r>
          </a:p>
        </p:txBody>
      </p:sp>
      <p:sp>
        <p:nvSpPr>
          <p:cNvPr id="15" name="Freccia a destra 11">
            <a:extLst>
              <a:ext uri="{FF2B5EF4-FFF2-40B4-BE49-F238E27FC236}">
                <a16:creationId xmlns:a16="http://schemas.microsoft.com/office/drawing/2014/main" id="{0EFD0B1F-A4C2-0046-5757-2F9260169E84}"/>
              </a:ext>
            </a:extLst>
          </p:cNvPr>
          <p:cNvSpPr/>
          <p:nvPr/>
        </p:nvSpPr>
        <p:spPr>
          <a:xfrm rot="10800000">
            <a:off x="5124355" y="2593063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0">
            <a:extLst>
              <a:ext uri="{FF2B5EF4-FFF2-40B4-BE49-F238E27FC236}">
                <a16:creationId xmlns:a16="http://schemas.microsoft.com/office/drawing/2014/main" id="{19C60AA0-C1C6-1C7C-6D6D-AA0E79B58E96}"/>
              </a:ext>
            </a:extLst>
          </p:cNvPr>
          <p:cNvSpPr txBox="1"/>
          <p:nvPr/>
        </p:nvSpPr>
        <p:spPr>
          <a:xfrm>
            <a:off x="6006382" y="3561769"/>
            <a:ext cx="4485971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Dichiarazione della funzione di test chiamata dal </a:t>
            </a:r>
            <a:r>
              <a:rPr lang="it-IT" sz="1600" b="1" dirty="0" err="1">
                <a:solidFill>
                  <a:schemeClr val="bg1"/>
                </a:solidFill>
              </a:rPr>
              <a:t>run_test</a:t>
            </a:r>
            <a:r>
              <a:rPr lang="it-IT" sz="1600" b="1" dirty="0">
                <a:solidFill>
                  <a:schemeClr val="bg1"/>
                </a:solidFill>
              </a:rPr>
              <a:t> del </a:t>
            </a:r>
            <a:r>
              <a:rPr lang="it-IT" sz="1600" b="1" dirty="0" err="1">
                <a:solidFill>
                  <a:schemeClr val="bg1"/>
                </a:solidFill>
              </a:rPr>
              <a:t>testbench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17" name="Freccia a destra 11">
            <a:extLst>
              <a:ext uri="{FF2B5EF4-FFF2-40B4-BE49-F238E27FC236}">
                <a16:creationId xmlns:a16="http://schemas.microsoft.com/office/drawing/2014/main" id="{89A6C5B9-4613-6777-7675-4CC3616A3C20}"/>
              </a:ext>
            </a:extLst>
          </p:cNvPr>
          <p:cNvSpPr/>
          <p:nvPr/>
        </p:nvSpPr>
        <p:spPr>
          <a:xfrm rot="10800000">
            <a:off x="5473168" y="3654781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11">
            <a:extLst>
              <a:ext uri="{FF2B5EF4-FFF2-40B4-BE49-F238E27FC236}">
                <a16:creationId xmlns:a16="http://schemas.microsoft.com/office/drawing/2014/main" id="{8F9BB4DE-69A5-09B8-56E0-5000EC94B655}"/>
              </a:ext>
            </a:extLst>
          </p:cNvPr>
          <p:cNvSpPr/>
          <p:nvPr/>
        </p:nvSpPr>
        <p:spPr>
          <a:xfrm rot="8782664">
            <a:off x="5070164" y="2016735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0C8FA7D-3FC6-1573-E5F1-47EE204582D6}"/>
              </a:ext>
            </a:extLst>
          </p:cNvPr>
          <p:cNvSpPr txBox="1">
            <a:spLocks/>
          </p:cNvSpPr>
          <p:nvPr/>
        </p:nvSpPr>
        <p:spPr>
          <a:xfrm>
            <a:off x="2291166" y="5772751"/>
            <a:ext cx="7030220" cy="639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b="1" cap="small" dirty="0"/>
              <a:t>Una Matrioska insomma…</a:t>
            </a:r>
            <a:endParaRPr lang="it-IT" altLang="it-IT" sz="2500" i="1" dirty="0"/>
          </a:p>
        </p:txBody>
      </p:sp>
      <p:pic>
        <p:nvPicPr>
          <p:cNvPr id="12" name="Picture 2" descr="Esempio di banco di prova UVM">
            <a:extLst>
              <a:ext uri="{FF2B5EF4-FFF2-40B4-BE49-F238E27FC236}">
                <a16:creationId xmlns:a16="http://schemas.microsoft.com/office/drawing/2014/main" id="{B05AEF4E-8B61-38C4-0B1B-073E2CEDC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386" y="4349090"/>
            <a:ext cx="2718502" cy="243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92C426-12A2-8431-9BF0-6E783D138553}"/>
              </a:ext>
            </a:extLst>
          </p:cNvPr>
          <p:cNvCxnSpPr>
            <a:cxnSpLocks/>
          </p:cNvCxnSpPr>
          <p:nvPr/>
        </p:nvCxnSpPr>
        <p:spPr>
          <a:xfrm flipH="1" flipV="1">
            <a:off x="5124355" y="5249223"/>
            <a:ext cx="4422600" cy="216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1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7" grpId="0" animBg="1"/>
      <p:bldP spid="14" grpId="0"/>
      <p:bldP spid="15" grpId="0" animBg="1"/>
      <p:bldP spid="16" grpId="0"/>
      <p:bldP spid="17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0835D-981A-1175-B206-7FE8C6DC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467" y="-140445"/>
            <a:ext cx="7237759" cy="68580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547DDFE-F687-1EF1-C602-82EE8E46F044}"/>
              </a:ext>
            </a:extLst>
          </p:cNvPr>
          <p:cNvSpPr txBox="1">
            <a:spLocks/>
          </p:cNvSpPr>
          <p:nvPr/>
        </p:nvSpPr>
        <p:spPr>
          <a:xfrm>
            <a:off x="7693262" y="101441"/>
            <a:ext cx="2890434" cy="3488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1800" b="1" cap="small" dirty="0"/>
              <a:t>La classe </a:t>
            </a:r>
            <a:r>
              <a:rPr lang="it-IT" altLang="it-IT" sz="1800" b="1" cap="small" dirty="0" err="1"/>
              <a:t>base_test</a:t>
            </a:r>
            <a:r>
              <a:rPr lang="it-IT" altLang="it-IT" sz="1800" b="1" cap="small" dirty="0"/>
              <a:t> discende dalla classe </a:t>
            </a:r>
            <a:r>
              <a:rPr lang="it-IT" altLang="it-IT" sz="1800" b="1" cap="small" dirty="0" err="1"/>
              <a:t>uvm_test</a:t>
            </a:r>
            <a:r>
              <a:rPr lang="it-IT" altLang="it-IT" sz="1800" b="1" cap="small" dirty="0"/>
              <a:t> che discende a sua volta dalla </a:t>
            </a:r>
            <a:r>
              <a:rPr lang="it-IT" altLang="it-IT" sz="1800" b="1" cap="small" dirty="0" err="1"/>
              <a:t>uvm_component</a:t>
            </a:r>
            <a:r>
              <a:rPr lang="it-IT" altLang="it-IT" sz="1800" b="1" cap="small" dirty="0"/>
              <a:t>… </a:t>
            </a:r>
            <a:endParaRPr lang="it-IT" altLang="it-IT" sz="1800" i="1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1087258-9600-5042-CC9B-E7E056223212}"/>
              </a:ext>
            </a:extLst>
          </p:cNvPr>
          <p:cNvSpPr txBox="1"/>
          <p:nvPr/>
        </p:nvSpPr>
        <p:spPr>
          <a:xfrm>
            <a:off x="3847953" y="951262"/>
            <a:ext cx="2847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chemeClr val="bg1"/>
                </a:solidFill>
              </a:rPr>
              <a:t>Dichiarazione di alcune variabili interne alla classe (scope importante!) </a:t>
            </a:r>
          </a:p>
        </p:txBody>
      </p:sp>
      <p:sp>
        <p:nvSpPr>
          <p:cNvPr id="7" name="Freccia a destra 11">
            <a:extLst>
              <a:ext uri="{FF2B5EF4-FFF2-40B4-BE49-F238E27FC236}">
                <a16:creationId xmlns:a16="http://schemas.microsoft.com/office/drawing/2014/main" id="{98E4B634-093A-3C01-F017-5134E7D0D2DF}"/>
              </a:ext>
            </a:extLst>
          </p:cNvPr>
          <p:cNvSpPr/>
          <p:nvPr/>
        </p:nvSpPr>
        <p:spPr>
          <a:xfrm rot="10800000">
            <a:off x="5421223" y="382778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1">
            <a:extLst>
              <a:ext uri="{FF2B5EF4-FFF2-40B4-BE49-F238E27FC236}">
                <a16:creationId xmlns:a16="http://schemas.microsoft.com/office/drawing/2014/main" id="{0EFD0B1F-A4C2-0046-5757-2F9260169E84}"/>
              </a:ext>
            </a:extLst>
          </p:cNvPr>
          <p:cNvSpPr/>
          <p:nvPr/>
        </p:nvSpPr>
        <p:spPr>
          <a:xfrm rot="10800000">
            <a:off x="3375259" y="4514853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0">
            <a:extLst>
              <a:ext uri="{FF2B5EF4-FFF2-40B4-BE49-F238E27FC236}">
                <a16:creationId xmlns:a16="http://schemas.microsoft.com/office/drawing/2014/main" id="{19C60AA0-C1C6-1C7C-6D6D-AA0E79B58E96}"/>
              </a:ext>
            </a:extLst>
          </p:cNvPr>
          <p:cNvSpPr txBox="1"/>
          <p:nvPr/>
        </p:nvSpPr>
        <p:spPr>
          <a:xfrm>
            <a:off x="3921859" y="5012546"/>
            <a:ext cx="448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Dichiarazione di alcuni </a:t>
            </a:r>
            <a:r>
              <a:rPr lang="it-IT" sz="1600" b="1" dirty="0" err="1">
                <a:solidFill>
                  <a:schemeClr val="bg1"/>
                </a:solidFill>
              </a:rPr>
              <a:t>virtual</a:t>
            </a:r>
            <a:r>
              <a:rPr lang="it-IT" sz="1600" b="1" dirty="0">
                <a:solidFill>
                  <a:schemeClr val="bg1"/>
                </a:solidFill>
              </a:rPr>
              <a:t> tasks</a:t>
            </a:r>
          </a:p>
        </p:txBody>
      </p:sp>
      <p:sp>
        <p:nvSpPr>
          <p:cNvPr id="17" name="Freccia a destra 11">
            <a:extLst>
              <a:ext uri="{FF2B5EF4-FFF2-40B4-BE49-F238E27FC236}">
                <a16:creationId xmlns:a16="http://schemas.microsoft.com/office/drawing/2014/main" id="{89A6C5B9-4613-6777-7675-4CC3616A3C20}"/>
              </a:ext>
            </a:extLst>
          </p:cNvPr>
          <p:cNvSpPr/>
          <p:nvPr/>
        </p:nvSpPr>
        <p:spPr>
          <a:xfrm rot="10800000">
            <a:off x="2830707" y="5615317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11">
            <a:extLst>
              <a:ext uri="{FF2B5EF4-FFF2-40B4-BE49-F238E27FC236}">
                <a16:creationId xmlns:a16="http://schemas.microsoft.com/office/drawing/2014/main" id="{84627E98-4442-4364-FCA8-1C9BE2ADACFD}"/>
              </a:ext>
            </a:extLst>
          </p:cNvPr>
          <p:cNvSpPr/>
          <p:nvPr/>
        </p:nvSpPr>
        <p:spPr>
          <a:xfrm rot="10800000">
            <a:off x="3375259" y="1112704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11">
            <a:extLst>
              <a:ext uri="{FF2B5EF4-FFF2-40B4-BE49-F238E27FC236}">
                <a16:creationId xmlns:a16="http://schemas.microsoft.com/office/drawing/2014/main" id="{75420D2B-F437-DF91-BDA4-8526F72A079A}"/>
              </a:ext>
            </a:extLst>
          </p:cNvPr>
          <p:cNvSpPr/>
          <p:nvPr/>
        </p:nvSpPr>
        <p:spPr>
          <a:xfrm rot="10800000">
            <a:off x="3968423" y="1726822"/>
            <a:ext cx="472693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40CB8D37-D2EC-E6BD-2697-30949138E137}"/>
              </a:ext>
            </a:extLst>
          </p:cNvPr>
          <p:cNvSpPr txBox="1"/>
          <p:nvPr/>
        </p:nvSpPr>
        <p:spPr>
          <a:xfrm>
            <a:off x="5893916" y="331454"/>
            <a:ext cx="2847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chemeClr val="bg1"/>
                </a:solidFill>
              </a:rPr>
              <a:t>MANDATORY</a:t>
            </a:r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6B6C0597-BE20-3390-3BE6-438C049AFACD}"/>
              </a:ext>
            </a:extLst>
          </p:cNvPr>
          <p:cNvSpPr txBox="1"/>
          <p:nvPr/>
        </p:nvSpPr>
        <p:spPr>
          <a:xfrm>
            <a:off x="4470258" y="1767001"/>
            <a:ext cx="2847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chemeClr val="bg1"/>
                </a:solidFill>
              </a:rPr>
              <a:t>Dichiarazione Virtual </a:t>
            </a:r>
            <a:r>
              <a:rPr lang="it-IT" sz="1100" b="1" dirty="0" err="1">
                <a:solidFill>
                  <a:schemeClr val="bg1"/>
                </a:solidFill>
              </a:rPr>
              <a:t>function</a:t>
            </a:r>
            <a:r>
              <a:rPr lang="it-IT" sz="1100" b="1" dirty="0">
                <a:solidFill>
                  <a:schemeClr val="bg1"/>
                </a:solidFill>
              </a:rPr>
              <a:t> </a:t>
            </a:r>
            <a:r>
              <a:rPr lang="it-IT" sz="1100" b="1" dirty="0" err="1">
                <a:solidFill>
                  <a:schemeClr val="bg1"/>
                </a:solidFill>
              </a:rPr>
              <a:t>build_phase</a:t>
            </a:r>
            <a:endParaRPr lang="it-IT" sz="1100" b="1" dirty="0">
              <a:solidFill>
                <a:schemeClr val="bg1"/>
              </a:solidFill>
            </a:endParaRP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6AFA6EFF-6594-BD10-84FC-DDDFD69D180A}"/>
              </a:ext>
            </a:extLst>
          </p:cNvPr>
          <p:cNvSpPr txBox="1">
            <a:spLocks/>
          </p:cNvSpPr>
          <p:nvPr/>
        </p:nvSpPr>
        <p:spPr>
          <a:xfrm>
            <a:off x="7693262" y="1642863"/>
            <a:ext cx="2890434" cy="3488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1800" b="1" cap="small" dirty="0"/>
              <a:t>Qualcuno ricorda la differenza tra task e funzioni?</a:t>
            </a:r>
            <a:endParaRPr lang="it-IT" altLang="it-IT" sz="1800" i="1" dirty="0"/>
          </a:p>
        </p:txBody>
      </p:sp>
    </p:spTree>
    <p:extLst>
      <p:ext uri="{BB962C8B-B14F-4D97-AF65-F5344CB8AC3E}">
        <p14:creationId xmlns:p14="http://schemas.microsoft.com/office/powerpoint/2010/main" val="6134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7" grpId="0" animBg="1"/>
      <p:bldP spid="15" grpId="0" animBg="1"/>
      <p:bldP spid="16" grpId="0"/>
      <p:bldP spid="17" grpId="0" animBg="1"/>
      <p:bldP spid="6" grpId="0" animBg="1"/>
      <p:bldP spid="8" grpId="0" animBg="1"/>
      <p:bldP spid="12" grpId="0"/>
      <p:bldP spid="13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7285F-D787-447D-B359-7021C3E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F887-6057-4D30-A1DD-E59DF7CB61A4}" type="datetime1">
              <a:rPr lang="en-US" altLang="it-IT"/>
              <a:pPr/>
              <a:t>1/10/2023</a:t>
            </a:fld>
            <a:endParaRPr lang="en-US" altLang="zh-TW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3E1A56-5171-44DA-9B0D-179AB1D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FAC-2B76-4656-9AAB-45688DC4F6B9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A30964A8-3BF0-4D9C-88E6-85F5BDB25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62" y="1077302"/>
            <a:ext cx="10515600" cy="1325563"/>
          </a:xfrm>
        </p:spPr>
        <p:txBody>
          <a:bodyPr>
            <a:normAutofit/>
          </a:bodyPr>
          <a:lstStyle/>
          <a:p>
            <a:r>
              <a:rPr lang="it-IT" altLang="zh-TW" sz="3200" b="1" cap="small" dirty="0">
                <a:latin typeface="+mn-lt"/>
                <a:ea typeface="+mn-ea"/>
                <a:cs typeface="+mn-cs"/>
              </a:rPr>
              <a:t>Task  o </a:t>
            </a:r>
            <a:r>
              <a:rPr lang="it-IT" altLang="zh-TW" sz="3200" b="1" cap="small" dirty="0" err="1">
                <a:latin typeface="+mn-lt"/>
                <a:ea typeface="+mn-ea"/>
                <a:cs typeface="+mn-cs"/>
              </a:rPr>
              <a:t>Function</a:t>
            </a:r>
            <a:r>
              <a:rPr lang="it-IT" altLang="zh-TW" sz="3200" b="1" cap="small" dirty="0">
                <a:latin typeface="+mn-lt"/>
                <a:ea typeface="+mn-ea"/>
                <a:cs typeface="+mn-cs"/>
              </a:rPr>
              <a:t>???</a:t>
            </a:r>
            <a:endParaRPr lang="zh-TW" altLang="en-US" sz="3200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BDCB03A-1701-43AA-9B5B-9567DDB568B8}"/>
              </a:ext>
            </a:extLst>
          </p:cNvPr>
          <p:cNvSpPr txBox="1">
            <a:spLocks/>
          </p:cNvSpPr>
          <p:nvPr/>
        </p:nvSpPr>
        <p:spPr>
          <a:xfrm>
            <a:off x="537020" y="2102669"/>
            <a:ext cx="10892980" cy="380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Essenzialmente sono entrambe porzioni di codice che vengono invocate dal flusso del programma, MA hanno </a:t>
            </a:r>
            <a:r>
              <a:rPr lang="it-IT" sz="2400" b="1" u="sng" dirty="0"/>
              <a:t>alcune differenze sostanziali</a:t>
            </a:r>
            <a:r>
              <a:rPr lang="it-IT" sz="2400" dirty="0"/>
              <a:t>:</a:t>
            </a:r>
            <a:endParaRPr lang="it-IT" sz="2400" b="1" dirty="0"/>
          </a:p>
          <a:p>
            <a:r>
              <a:rPr lang="it-IT" sz="2400" dirty="0"/>
              <a:t>Una </a:t>
            </a:r>
            <a:r>
              <a:rPr lang="it-IT" sz="2400" b="1" dirty="0"/>
              <a:t>funzione</a:t>
            </a:r>
            <a:r>
              <a:rPr lang="it-IT" sz="2400" dirty="0"/>
              <a:t> in (System)</a:t>
            </a:r>
            <a:r>
              <a:rPr lang="it-IT" sz="2400" dirty="0" err="1"/>
              <a:t>Verilog</a:t>
            </a:r>
            <a:r>
              <a:rPr lang="it-IT" sz="2400" dirty="0"/>
              <a:t> viene invocata ed eseguita immediatamente. Non può contenere elementi temporali.</a:t>
            </a:r>
          </a:p>
          <a:p>
            <a:r>
              <a:rPr lang="it-IT" sz="2400" dirty="0"/>
              <a:t>Una </a:t>
            </a:r>
            <a:r>
              <a:rPr lang="it-IT" sz="2400" b="1" dirty="0"/>
              <a:t>funzione</a:t>
            </a:r>
            <a:r>
              <a:rPr lang="it-IT" sz="2400" dirty="0"/>
              <a:t> in (System)</a:t>
            </a:r>
            <a:r>
              <a:rPr lang="it-IT" sz="2400" dirty="0" err="1"/>
              <a:t>Verilog</a:t>
            </a:r>
            <a:r>
              <a:rPr lang="it-IT" sz="2400" dirty="0"/>
              <a:t> può restituire UNA sola uscita, un solo valore.</a:t>
            </a:r>
          </a:p>
          <a:p>
            <a:r>
              <a:rPr lang="it-IT" sz="2400" dirty="0"/>
              <a:t>Un </a:t>
            </a:r>
            <a:r>
              <a:rPr lang="it-IT" sz="2400" b="1" dirty="0"/>
              <a:t>task</a:t>
            </a:r>
            <a:r>
              <a:rPr lang="it-IT" sz="2400" dirty="0"/>
              <a:t> può contenere invece elementi time </a:t>
            </a:r>
            <a:r>
              <a:rPr lang="it-IT" sz="2400" dirty="0" err="1"/>
              <a:t>consuming</a:t>
            </a:r>
            <a:r>
              <a:rPr lang="it-IT" sz="2400" dirty="0"/>
              <a:t> (ritardi, </a:t>
            </a:r>
            <a:r>
              <a:rPr lang="it-IT" sz="2400" dirty="0" err="1"/>
              <a:t>wait</a:t>
            </a:r>
            <a:r>
              <a:rPr lang="it-IT" sz="2400" dirty="0"/>
              <a:t> </a:t>
            </a:r>
            <a:r>
              <a:rPr lang="it-IT" sz="2400" dirty="0" err="1"/>
              <a:t>statements</a:t>
            </a:r>
            <a:r>
              <a:rPr lang="it-IT" sz="2400" dirty="0"/>
              <a:t>, ecc..)</a:t>
            </a:r>
          </a:p>
          <a:p>
            <a:r>
              <a:rPr lang="it-IT" sz="2400" dirty="0"/>
              <a:t>Un </a:t>
            </a:r>
            <a:r>
              <a:rPr lang="it-IT" sz="2400" b="1" dirty="0"/>
              <a:t>task</a:t>
            </a:r>
            <a:r>
              <a:rPr lang="it-IT" sz="2400" dirty="0"/>
              <a:t> può avere molte uscite.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87" y="4764698"/>
            <a:ext cx="4162425" cy="18478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88310D-2B0D-267A-1C59-91A3D26A70F3}"/>
              </a:ext>
            </a:extLst>
          </p:cNvPr>
          <p:cNvSpPr txBox="1">
            <a:spLocks/>
          </p:cNvSpPr>
          <p:nvPr/>
        </p:nvSpPr>
        <p:spPr>
          <a:xfrm rot="1295381">
            <a:off x="7746897" y="953103"/>
            <a:ext cx="3283952" cy="691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4400" b="1" cap="small" dirty="0">
                <a:solidFill>
                  <a:srgbClr val="FF0000"/>
                </a:solidFill>
              </a:rPr>
              <a:t>Anno scorso!</a:t>
            </a:r>
          </a:p>
        </p:txBody>
      </p:sp>
    </p:spTree>
    <p:extLst>
      <p:ext uri="{BB962C8B-B14F-4D97-AF65-F5344CB8AC3E}">
        <p14:creationId xmlns:p14="http://schemas.microsoft.com/office/powerpoint/2010/main" val="295994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22EC-683A-56D4-E463-88DDA6A9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6E06E-3C30-E458-4CC8-8D49544E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7325" cy="654367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AF67B3B-FBBC-7312-4DA0-2EE015D36170}"/>
              </a:ext>
            </a:extLst>
          </p:cNvPr>
          <p:cNvSpPr txBox="1">
            <a:spLocks/>
          </p:cNvSpPr>
          <p:nvPr/>
        </p:nvSpPr>
        <p:spPr>
          <a:xfrm>
            <a:off x="9201150" y="4409137"/>
            <a:ext cx="2890434" cy="3488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1800" b="1" cap="small" dirty="0"/>
              <a:t>La classe ENV discende dalla classe </a:t>
            </a:r>
            <a:r>
              <a:rPr lang="it-IT" altLang="it-IT" sz="1800" b="1" cap="small" dirty="0" err="1"/>
              <a:t>uvm_env</a:t>
            </a:r>
            <a:r>
              <a:rPr lang="it-IT" altLang="it-IT" sz="1800" b="1" cap="small" dirty="0"/>
              <a:t> che discende a sua volta dalla </a:t>
            </a:r>
            <a:r>
              <a:rPr lang="it-IT" altLang="it-IT" sz="1800" b="1" cap="small" dirty="0" err="1"/>
              <a:t>uvm_component</a:t>
            </a:r>
            <a:r>
              <a:rPr lang="it-IT" altLang="it-IT" sz="1800" b="1" cap="small" dirty="0"/>
              <a:t>… </a:t>
            </a:r>
            <a:endParaRPr lang="it-IT" altLang="it-IT" sz="1800" i="1" dirty="0"/>
          </a:p>
        </p:txBody>
      </p:sp>
      <p:pic>
        <p:nvPicPr>
          <p:cNvPr id="7" name="Picture 2" descr="Esempio di banco di prova UVM">
            <a:extLst>
              <a:ext uri="{FF2B5EF4-FFF2-40B4-BE49-F238E27FC236}">
                <a16:creationId xmlns:a16="http://schemas.microsoft.com/office/drawing/2014/main" id="{6E18904D-C821-3BC6-E718-082B3714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146" y="-32493"/>
            <a:ext cx="3368854" cy="301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DD3A47-4ECF-EDA4-2635-BD88804CFA6D}"/>
              </a:ext>
            </a:extLst>
          </p:cNvPr>
          <p:cNvCxnSpPr>
            <a:cxnSpLocks/>
          </p:cNvCxnSpPr>
          <p:nvPr/>
        </p:nvCxnSpPr>
        <p:spPr>
          <a:xfrm flipH="1">
            <a:off x="3657600" y="704850"/>
            <a:ext cx="5753100" cy="323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981451"/>
            <a:ext cx="994116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altLang="it-IT" sz="2600" b="1" dirty="0"/>
              <a:t>Di cosa stiamo parlando</a:t>
            </a:r>
          </a:p>
          <a:p>
            <a:pPr lvl="1"/>
            <a:endParaRPr lang="it-IT" altLang="it-I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altLang="it-IT" sz="2600" dirty="0"/>
              <a:t>Per iniziare a parlare di </a:t>
            </a:r>
            <a:r>
              <a:rPr lang="it-IT" altLang="it-IT" sz="2600" dirty="0" err="1"/>
              <a:t>Verilog</a:t>
            </a:r>
            <a:r>
              <a:rPr lang="it-IT" altLang="it-IT" sz="2600" dirty="0"/>
              <a:t> dobbiamo parlare di un linguaggio HDL…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altLang="it-IT" sz="2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altLang="it-IT" sz="2600" dirty="0"/>
              <a:t>Un linguaggio HDL (Hardware </a:t>
            </a:r>
            <a:r>
              <a:rPr lang="it-IT" altLang="it-IT" sz="2600" dirty="0" err="1"/>
              <a:t>Description</a:t>
            </a:r>
            <a:r>
              <a:rPr lang="it-IT" altLang="it-IT" sz="2600" dirty="0"/>
              <a:t> Language) è un linguaggio testuale che ci permette, attraverso costrutti normati, di definire una </a:t>
            </a:r>
            <a:r>
              <a:rPr lang="it-IT" altLang="it-IT" sz="2600" dirty="0" err="1"/>
              <a:t>netlist</a:t>
            </a:r>
            <a:r>
              <a:rPr lang="it-IT" altLang="it-IT" sz="2600" dirty="0"/>
              <a:t> tra componenti basilari di elettronica</a:t>
            </a:r>
          </a:p>
          <a:p>
            <a:pPr lvl="1"/>
            <a:endParaRPr lang="it-IT" altLang="it-IT" sz="26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204662" y="289903"/>
            <a:ext cx="3283952" cy="691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4400" b="1" cap="small" dirty="0"/>
              <a:t>introduzione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CEA8ADA-E9F9-4439-BC58-DF9DF83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3E32-987A-4F4A-9430-3C91F4773DEB}" type="datetime1">
              <a:rPr lang="it-IT" smtClean="0"/>
              <a:t>09/01/2023</a:t>
            </a:fld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19015F2-2868-4D01-9C32-7286FB26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486-C2C4-4D7A-B39C-4A60E478F588}" type="slidenum">
              <a:rPr lang="it-IT" smtClean="0"/>
              <a:t>2</a:t>
            </a:fld>
            <a:endParaRPr lang="it-IT"/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0E586D27-A6BF-4B9C-8BBF-C6ACD3065182}"/>
              </a:ext>
            </a:extLst>
          </p:cNvPr>
          <p:cNvSpPr/>
          <p:nvPr/>
        </p:nvSpPr>
        <p:spPr>
          <a:xfrm rot="2360587">
            <a:off x="3647438" y="4337397"/>
            <a:ext cx="616527" cy="1446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D5CA4C55-76A3-435F-9010-C5AD918901FD}"/>
              </a:ext>
            </a:extLst>
          </p:cNvPr>
          <p:cNvSpPr/>
          <p:nvPr/>
        </p:nvSpPr>
        <p:spPr>
          <a:xfrm rot="19777498">
            <a:off x="5294096" y="4373049"/>
            <a:ext cx="616527" cy="1446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9A33121-1A08-4418-9BCA-A092737D5337}"/>
              </a:ext>
            </a:extLst>
          </p:cNvPr>
          <p:cNvSpPr txBox="1">
            <a:spLocks/>
          </p:cNvSpPr>
          <p:nvPr/>
        </p:nvSpPr>
        <p:spPr>
          <a:xfrm>
            <a:off x="2757824" y="5748610"/>
            <a:ext cx="1197877" cy="52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VHDL</a:t>
            </a:r>
            <a:endParaRPr lang="it-IT" altLang="it-IT" sz="4400" b="1" cap="small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FEE5753-B82E-4DC8-A642-DD8EA7059699}"/>
              </a:ext>
            </a:extLst>
          </p:cNvPr>
          <p:cNvSpPr txBox="1">
            <a:spLocks/>
          </p:cNvSpPr>
          <p:nvPr/>
        </p:nvSpPr>
        <p:spPr>
          <a:xfrm>
            <a:off x="5500207" y="5748609"/>
            <a:ext cx="1449233" cy="52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2CF4014-6989-0CAF-A545-307763887F85}"/>
              </a:ext>
            </a:extLst>
          </p:cNvPr>
          <p:cNvSpPr txBox="1">
            <a:spLocks/>
          </p:cNvSpPr>
          <p:nvPr/>
        </p:nvSpPr>
        <p:spPr>
          <a:xfrm rot="1295381">
            <a:off x="4022622" y="635677"/>
            <a:ext cx="3283952" cy="691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4400" b="1" cap="small" dirty="0">
                <a:solidFill>
                  <a:srgbClr val="FF0000"/>
                </a:solidFill>
              </a:rPr>
              <a:t>Anno scorso!</a:t>
            </a:r>
          </a:p>
        </p:txBody>
      </p:sp>
    </p:spTree>
    <p:extLst>
      <p:ext uri="{BB962C8B-B14F-4D97-AF65-F5344CB8AC3E}">
        <p14:creationId xmlns:p14="http://schemas.microsoft.com/office/powerpoint/2010/main" val="3567412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3BD3-55C1-7754-38B0-ADDB05D4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D10F-C3DD-5E2B-C0C7-0F73B72E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B170D-A7BF-A400-3F62-79D4836DD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76676" cy="6858000"/>
          </a:xfrm>
          <a:prstGeom prst="rect">
            <a:avLst/>
          </a:prstGeom>
        </p:spPr>
      </p:pic>
      <p:pic>
        <p:nvPicPr>
          <p:cNvPr id="6" name="Picture 2" descr="Esempio di banco di prova UVM">
            <a:extLst>
              <a:ext uri="{FF2B5EF4-FFF2-40B4-BE49-F238E27FC236}">
                <a16:creationId xmlns:a16="http://schemas.microsoft.com/office/drawing/2014/main" id="{0A4A5166-3049-F217-7609-26A886C0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385" y="9787"/>
            <a:ext cx="3298656" cy="29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04E455-2F54-3BED-872C-AAA8C537634F}"/>
              </a:ext>
            </a:extLst>
          </p:cNvPr>
          <p:cNvCxnSpPr>
            <a:cxnSpLocks/>
          </p:cNvCxnSpPr>
          <p:nvPr/>
        </p:nvCxnSpPr>
        <p:spPr>
          <a:xfrm flipH="1" flipV="1">
            <a:off x="4124325" y="704850"/>
            <a:ext cx="5637815" cy="771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3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4D83F-9152-93AE-1C67-EA1CA678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9816" cy="6858000"/>
          </a:xfrm>
          <a:prstGeom prst="rect">
            <a:avLst/>
          </a:prstGeom>
        </p:spPr>
      </p:pic>
      <p:pic>
        <p:nvPicPr>
          <p:cNvPr id="6" name="Picture 2" descr="Esempio di banco di prova UVM">
            <a:extLst>
              <a:ext uri="{FF2B5EF4-FFF2-40B4-BE49-F238E27FC236}">
                <a16:creationId xmlns:a16="http://schemas.microsoft.com/office/drawing/2014/main" id="{9CDEF3C8-9A68-A000-D922-5C6367888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385" y="9787"/>
            <a:ext cx="3298656" cy="295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A4F2C9-5D45-5A67-896E-75F680A63F0D}"/>
              </a:ext>
            </a:extLst>
          </p:cNvPr>
          <p:cNvCxnSpPr>
            <a:cxnSpLocks/>
          </p:cNvCxnSpPr>
          <p:nvPr/>
        </p:nvCxnSpPr>
        <p:spPr>
          <a:xfrm flipH="1" flipV="1">
            <a:off x="3619908" y="136634"/>
            <a:ext cx="6217775" cy="451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05466FD-D53D-D7C4-28D5-9193419B5B68}"/>
              </a:ext>
            </a:extLst>
          </p:cNvPr>
          <p:cNvSpPr txBox="1">
            <a:spLocks/>
          </p:cNvSpPr>
          <p:nvPr/>
        </p:nvSpPr>
        <p:spPr>
          <a:xfrm>
            <a:off x="7836137" y="3893362"/>
            <a:ext cx="2890434" cy="3488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1800" b="1" cap="small" dirty="0"/>
              <a:t>Lo </a:t>
            </a:r>
            <a:r>
              <a:rPr lang="it-IT" altLang="it-IT" sz="1800" b="1" cap="small" dirty="0" err="1"/>
              <a:t>Scoreboard</a:t>
            </a:r>
            <a:r>
              <a:rPr lang="it-IT" altLang="it-IT" sz="1800" b="1" cap="small" dirty="0"/>
              <a:t> viene alimentato dal monitor </a:t>
            </a:r>
            <a:endParaRPr lang="it-IT" altLang="it-IT" sz="1800" i="1" dirty="0"/>
          </a:p>
        </p:txBody>
      </p:sp>
    </p:spTree>
    <p:extLst>
      <p:ext uri="{BB962C8B-B14F-4D97-AF65-F5344CB8AC3E}">
        <p14:creationId xmlns:p14="http://schemas.microsoft.com/office/powerpoint/2010/main" val="12880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6F15C-7D9C-B526-2175-3B78416A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9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7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2F3F-76CB-D1CD-74F3-E66CDFE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251C-2B3D-06D8-F071-290A21F4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54C36-F2DC-12AA-8E88-3C630CF4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32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37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2D8-0686-0AB0-5F8C-78403849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0A48F-8129-473B-13EA-F5D68EE8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824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74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15F2-DFCA-A80B-3994-57D0059A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8316-B84E-3A5B-A7F9-EAFB0F9A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BA09F-7D3B-CB93-2BF8-8337A997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71462"/>
            <a:ext cx="7038975" cy="555307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866F91C-74E0-52CE-892A-F989E2076504}"/>
              </a:ext>
            </a:extLst>
          </p:cNvPr>
          <p:cNvSpPr txBox="1">
            <a:spLocks/>
          </p:cNvSpPr>
          <p:nvPr/>
        </p:nvSpPr>
        <p:spPr>
          <a:xfrm>
            <a:off x="7836137" y="3893362"/>
            <a:ext cx="2890434" cy="3488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1800" b="1" cap="small" dirty="0"/>
              <a:t>Costruiamo il progetto dentro </a:t>
            </a:r>
            <a:r>
              <a:rPr lang="it-IT" altLang="it-IT" sz="1800" b="1" cap="small" dirty="0" err="1"/>
              <a:t>Questasim</a:t>
            </a:r>
            <a:r>
              <a:rPr lang="it-IT" altLang="it-IT" sz="1800" b="1" cap="small" dirty="0"/>
              <a:t> importando i files .</a:t>
            </a:r>
            <a:r>
              <a:rPr lang="it-IT" altLang="it-IT" sz="1800" b="1" cap="small" dirty="0" err="1"/>
              <a:t>sv</a:t>
            </a:r>
            <a:r>
              <a:rPr lang="it-IT" altLang="it-IT" sz="1800" b="1" cap="small" dirty="0"/>
              <a:t> e .v</a:t>
            </a:r>
            <a:endParaRPr lang="it-IT" altLang="it-IT" sz="1800" i="1" dirty="0"/>
          </a:p>
        </p:txBody>
      </p:sp>
    </p:spTree>
    <p:extLst>
      <p:ext uri="{BB962C8B-B14F-4D97-AF65-F5344CB8AC3E}">
        <p14:creationId xmlns:p14="http://schemas.microsoft.com/office/powerpoint/2010/main" val="416333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AF86-F580-C177-3D9A-5F716676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ECE3-3897-AF21-DAC7-12BDE062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AEA0F-8E46-0FAF-8E4F-95DAB7525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" y="681037"/>
            <a:ext cx="12192000" cy="5213086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839EE37-5B0F-4115-7A8C-CE96364F9744}"/>
              </a:ext>
            </a:extLst>
          </p:cNvPr>
          <p:cNvSpPr txBox="1">
            <a:spLocks/>
          </p:cNvSpPr>
          <p:nvPr/>
        </p:nvSpPr>
        <p:spPr>
          <a:xfrm>
            <a:off x="7836137" y="3893362"/>
            <a:ext cx="2890434" cy="3488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1800" b="1" cap="small" dirty="0"/>
              <a:t>Dopo la compilazione lanciamo la simulazione con il comando VSIM</a:t>
            </a:r>
            <a:endParaRPr lang="it-IT" altLang="it-IT" sz="1800" i="1" dirty="0"/>
          </a:p>
        </p:txBody>
      </p:sp>
    </p:spTree>
    <p:extLst>
      <p:ext uri="{BB962C8B-B14F-4D97-AF65-F5344CB8AC3E}">
        <p14:creationId xmlns:p14="http://schemas.microsoft.com/office/powerpoint/2010/main" val="33121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5B33-C26A-A734-72A3-176163BE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8BAC-3459-D090-152A-7950564F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842B6-8D2D-A243-29C2-38E9E351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3" y="1185862"/>
            <a:ext cx="11830050" cy="448627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3D36523-B981-AF3A-78F8-D2A59171A742}"/>
              </a:ext>
            </a:extLst>
          </p:cNvPr>
          <p:cNvSpPr txBox="1">
            <a:spLocks/>
          </p:cNvSpPr>
          <p:nvPr/>
        </p:nvSpPr>
        <p:spPr>
          <a:xfrm>
            <a:off x="3746618" y="6311900"/>
            <a:ext cx="4698763" cy="3488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1800" b="1" cap="small" dirty="0"/>
              <a:t>La simulazione carica le varie librerie e vediamo il top </a:t>
            </a:r>
            <a:r>
              <a:rPr lang="it-IT" altLang="it-IT" sz="1800" b="1" cap="small" dirty="0" err="1"/>
              <a:t>level</a:t>
            </a:r>
            <a:r>
              <a:rPr lang="it-IT" altLang="it-IT" sz="1800" b="1" cap="small" dirty="0"/>
              <a:t> chiamato TB</a:t>
            </a:r>
            <a:endParaRPr lang="it-IT" altLang="it-IT" sz="1800" i="1" dirty="0"/>
          </a:p>
        </p:txBody>
      </p:sp>
    </p:spTree>
    <p:extLst>
      <p:ext uri="{BB962C8B-B14F-4D97-AF65-F5344CB8AC3E}">
        <p14:creationId xmlns:p14="http://schemas.microsoft.com/office/powerpoint/2010/main" val="367053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9A6-2B02-6BE9-C949-30CD0B2B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7E8D-74E3-25F7-D4D2-5B95C02E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BB541-7CAF-B881-5194-3BADBB65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" y="606336"/>
            <a:ext cx="12192000" cy="5372058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B818826-4BD6-A235-92FB-8727234C215A}"/>
              </a:ext>
            </a:extLst>
          </p:cNvPr>
          <p:cNvSpPr txBox="1">
            <a:spLocks/>
          </p:cNvSpPr>
          <p:nvPr/>
        </p:nvSpPr>
        <p:spPr>
          <a:xfrm>
            <a:off x="7836137" y="3893362"/>
            <a:ext cx="2890434" cy="3488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1800" b="1" cap="small" dirty="0"/>
              <a:t>Se tutto va bene lo </a:t>
            </a:r>
            <a:r>
              <a:rPr lang="it-IT" altLang="it-IT" sz="1800" b="1" cap="small" dirty="0" err="1"/>
              <a:t>scoreboard</a:t>
            </a:r>
            <a:r>
              <a:rPr lang="it-IT" altLang="it-IT" sz="1800" b="1" cap="small" dirty="0"/>
              <a:t> mostra 0 errori e quindi il nostro DUT può essere considerato promosso</a:t>
            </a:r>
            <a:endParaRPr lang="it-IT" altLang="it-IT" sz="1800" i="1" dirty="0"/>
          </a:p>
        </p:txBody>
      </p:sp>
    </p:spTree>
    <p:extLst>
      <p:ext uri="{BB962C8B-B14F-4D97-AF65-F5344CB8AC3E}">
        <p14:creationId xmlns:p14="http://schemas.microsoft.com/office/powerpoint/2010/main" val="628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184D-6188-A4FA-A37E-D1D75ACD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68F3-8FD2-67A1-0331-EC4EA4AD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2E1DF-BD61-B55B-F20E-B9A2B768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66318"/>
            <a:ext cx="10362065" cy="61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9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FD57C4D2-B8A1-4692-A40D-518E5E8B1C81}"/>
              </a:ext>
            </a:extLst>
          </p:cNvPr>
          <p:cNvGraphicFramePr>
            <a:graphicFrameLocks noGrp="1"/>
          </p:cNvGraphicFramePr>
          <p:nvPr/>
        </p:nvGraphicFramePr>
        <p:xfrm>
          <a:off x="1882371" y="707764"/>
          <a:ext cx="8127999" cy="6287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157214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90034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0374478"/>
                    </a:ext>
                  </a:extLst>
                </a:gridCol>
              </a:tblGrid>
              <a:tr h="677306">
                <a:tc>
                  <a:txBody>
                    <a:bodyPr/>
                    <a:lstStyle/>
                    <a:p>
                      <a:endParaRPr lang="it-IT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it-IT" b="1" dirty="0" err="1">
                          <a:effectLst/>
                        </a:rPr>
                        <a:t>Verilog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VHDL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01248028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Standard IEEE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Verilog HDL è uno standard (IEEE 1364). Prima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pubblicazione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1995 e successive revision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2001. Il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SystemVerilog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l’ultima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revisione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Verilog ed è del 2005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Il VHDL è uno standard (IEEE 1076-1993 e poi 2008) per descrivere l'hardware digitale in ambito industriale. VHDL sta per VHSIC (</a:t>
                      </a:r>
                      <a:r>
                        <a:rPr lang="it-IT" dirty="0" err="1"/>
                        <a:t>Very</a:t>
                      </a:r>
                      <a:r>
                        <a:rPr lang="it-IT" dirty="0"/>
                        <a:t> High Speed </a:t>
                      </a:r>
                      <a:r>
                        <a:rPr lang="it-IT" dirty="0" err="1"/>
                        <a:t>Integrated</a:t>
                      </a:r>
                      <a:r>
                        <a:rPr lang="it-IT" dirty="0"/>
                        <a:t> Circuit) Hardware </a:t>
                      </a:r>
                      <a:r>
                        <a:rPr lang="it-IT" dirty="0" err="1"/>
                        <a:t>Description</a:t>
                      </a:r>
                      <a:r>
                        <a:rPr lang="it-IT" dirty="0"/>
                        <a:t> Language.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35073111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Nascita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Nato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nel</a:t>
                      </a:r>
                      <a:r>
                        <a:rPr lang="en-US" dirty="0">
                          <a:effectLst/>
                        </a:rPr>
                        <a:t> 1985*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Nato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nel</a:t>
                      </a:r>
                      <a:r>
                        <a:rPr lang="en-US" dirty="0">
                          <a:effectLst/>
                        </a:rPr>
                        <a:t> 1980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99087017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Struttura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Basato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sul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linguaggio</a:t>
                      </a:r>
                      <a:r>
                        <a:rPr lang="en-US" dirty="0">
                          <a:effectLst/>
                        </a:rPr>
                        <a:t> C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Ispirato</a:t>
                      </a:r>
                      <a:r>
                        <a:rPr lang="en-US" dirty="0">
                          <a:effectLst/>
                        </a:rPr>
                        <a:t> ad Ada e Pascal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38600093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Difficoltà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Verilog è facile da </a:t>
                      </a:r>
                      <a:r>
                        <a:rPr lang="en-US" dirty="0" err="1">
                          <a:effectLst/>
                        </a:rPr>
                        <a:t>imparare</a:t>
                      </a:r>
                      <a:r>
                        <a:rPr lang="en-US" dirty="0">
                          <a:effectLst/>
                        </a:rPr>
                        <a:t> (dal web)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VHDL è </a:t>
                      </a:r>
                      <a:r>
                        <a:rPr lang="en-US" dirty="0" err="1">
                          <a:effectLst/>
                        </a:rPr>
                        <a:t>relativamente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più</a:t>
                      </a:r>
                      <a:r>
                        <a:rPr lang="en-US" dirty="0">
                          <a:effectLst/>
                        </a:rPr>
                        <a:t> difficile (sempre dal web)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15922315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Scrittura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Case sensitive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Case insensitive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73903557"/>
                  </a:ext>
                </a:extLst>
              </a:tr>
            </a:tbl>
          </a:graphicData>
        </a:graphic>
      </p:graphicFrame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01521F2-509B-46ED-AFDC-22C1CF96A38E}"/>
              </a:ext>
            </a:extLst>
          </p:cNvPr>
          <p:cNvSpPr txBox="1">
            <a:spLocks/>
          </p:cNvSpPr>
          <p:nvPr/>
        </p:nvSpPr>
        <p:spPr>
          <a:xfrm>
            <a:off x="7353944" y="782052"/>
            <a:ext cx="1197877" cy="5274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VHDL</a:t>
            </a:r>
            <a:endParaRPr lang="it-IT" altLang="it-IT" sz="4400" b="1" cap="small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51A02CB-583C-417C-BD11-1F5E3A34816E}"/>
              </a:ext>
            </a:extLst>
          </p:cNvPr>
          <p:cNvSpPr txBox="1">
            <a:spLocks/>
          </p:cNvSpPr>
          <p:nvPr/>
        </p:nvSpPr>
        <p:spPr>
          <a:xfrm>
            <a:off x="4660621" y="782052"/>
            <a:ext cx="1449233" cy="5274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0B6CAADB-BB48-4DC3-A79A-455CD2BB6180}"/>
              </a:ext>
            </a:extLst>
          </p:cNvPr>
          <p:cNvGrpSpPr/>
          <p:nvPr/>
        </p:nvGrpSpPr>
        <p:grpSpPr>
          <a:xfrm>
            <a:off x="9374330" y="5141826"/>
            <a:ext cx="2706084" cy="338554"/>
            <a:chOff x="9473278" y="3840481"/>
            <a:chExt cx="2706084" cy="338554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3EC4EF4-EC43-477D-8624-862F4D6F3505}"/>
                </a:ext>
              </a:extLst>
            </p:cNvPr>
            <p:cNvSpPr txBox="1"/>
            <p:nvPr/>
          </p:nvSpPr>
          <p:spPr>
            <a:xfrm>
              <a:off x="10010370" y="3840481"/>
              <a:ext cx="21689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 err="1"/>
                <a:t>Weakly</a:t>
              </a:r>
              <a:r>
                <a:rPr lang="it-IT" sz="1600" b="1" dirty="0"/>
                <a:t>/</a:t>
              </a:r>
              <a:r>
                <a:rPr lang="it-IT" sz="1600" b="1" dirty="0" err="1"/>
                <a:t>Strongly</a:t>
              </a:r>
              <a:r>
                <a:rPr lang="it-IT" sz="1600" b="1" dirty="0"/>
                <a:t> </a:t>
              </a:r>
              <a:r>
                <a:rPr lang="it-IT" sz="1600" b="1" dirty="0" err="1"/>
                <a:t>Typed</a:t>
              </a:r>
              <a:endParaRPr lang="it-IT" sz="1600" b="1" dirty="0"/>
            </a:p>
          </p:txBody>
        </p:sp>
        <p:sp>
          <p:nvSpPr>
            <p:cNvPr id="8" name="Freccia a destra 7">
              <a:extLst>
                <a:ext uri="{FF2B5EF4-FFF2-40B4-BE49-F238E27FC236}">
                  <a16:creationId xmlns:a16="http://schemas.microsoft.com/office/drawing/2014/main" id="{4B1FFEA6-D81F-453F-9AEC-DDAEDBEA4A0C}"/>
                </a:ext>
              </a:extLst>
            </p:cNvPr>
            <p:cNvSpPr/>
            <p:nvPr/>
          </p:nvSpPr>
          <p:spPr>
            <a:xfrm rot="10800000">
              <a:off x="9473278" y="3840481"/>
              <a:ext cx="490450" cy="33855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77810DB-4EE6-4AE9-9069-FCBF24353449}"/>
              </a:ext>
            </a:extLst>
          </p:cNvPr>
          <p:cNvGrpSpPr/>
          <p:nvPr/>
        </p:nvGrpSpPr>
        <p:grpSpPr>
          <a:xfrm>
            <a:off x="9583855" y="2215032"/>
            <a:ext cx="2633225" cy="338554"/>
            <a:chOff x="9473278" y="3840481"/>
            <a:chExt cx="2732143" cy="33855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E13680C-FEF1-4F57-834F-7DD0110CF54A}"/>
                </a:ext>
              </a:extLst>
            </p:cNvPr>
            <p:cNvSpPr txBox="1"/>
            <p:nvPr/>
          </p:nvSpPr>
          <p:spPr>
            <a:xfrm>
              <a:off x="10010369" y="3840481"/>
              <a:ext cx="2195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/>
                <a:t>IEEE releases principali</a:t>
              </a:r>
            </a:p>
          </p:txBody>
        </p:sp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CB8E24DA-CD59-4370-B243-18C7CAB194BC}"/>
                </a:ext>
              </a:extLst>
            </p:cNvPr>
            <p:cNvSpPr/>
            <p:nvPr/>
          </p:nvSpPr>
          <p:spPr>
            <a:xfrm rot="10800000">
              <a:off x="9473278" y="3840481"/>
              <a:ext cx="490450" cy="33855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133140-2C3B-4D3B-A581-E1EC9D06B534}"/>
              </a:ext>
            </a:extLst>
          </p:cNvPr>
          <p:cNvSpPr txBox="1"/>
          <p:nvPr/>
        </p:nvSpPr>
        <p:spPr>
          <a:xfrm>
            <a:off x="0" y="61433"/>
            <a:ext cx="6116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Institute of Electrical and Electronics Engineers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887FAC-D197-4318-55A3-D726426FE2D7}"/>
              </a:ext>
            </a:extLst>
          </p:cNvPr>
          <p:cNvSpPr txBox="1">
            <a:spLocks/>
          </p:cNvSpPr>
          <p:nvPr/>
        </p:nvSpPr>
        <p:spPr>
          <a:xfrm rot="1295381">
            <a:off x="8764172" y="641352"/>
            <a:ext cx="3283952" cy="691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4400" b="1" cap="small" dirty="0">
                <a:solidFill>
                  <a:srgbClr val="FF0000"/>
                </a:solidFill>
              </a:rPr>
              <a:t>Anno scorso!</a:t>
            </a:r>
          </a:p>
        </p:txBody>
      </p:sp>
    </p:spTree>
    <p:extLst>
      <p:ext uri="{BB962C8B-B14F-4D97-AF65-F5344CB8AC3E}">
        <p14:creationId xmlns:p14="http://schemas.microsoft.com/office/powerpoint/2010/main" val="3735144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956F-F751-6881-5173-C5C04449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A9E5-026C-9931-C5D4-3656A31FC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115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FB30-ECCC-5A29-1DA0-D3F67EEC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  Classes</a:t>
            </a:r>
            <a:br>
              <a:rPr lang="it-IT" b="1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</a:b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CC91-1C6F-79BE-425C-0781ED9A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uvm_object</a:t>
            </a:r>
            <a:br>
              <a:rPr lang="it-IT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</a:br>
            <a:endParaRPr lang="it-IT" b="0" i="0" dirty="0">
              <a:solidFill>
                <a:srgbClr val="1A1A1A"/>
              </a:solidFill>
              <a:effectLst/>
              <a:latin typeface="Merriweather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uvm_transaction</a:t>
            </a:r>
            <a:br>
              <a:rPr lang="it-IT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</a:br>
            <a:endParaRPr lang="it-IT" b="0" i="0" dirty="0">
              <a:solidFill>
                <a:srgbClr val="1A1A1A"/>
              </a:solidFill>
              <a:effectLst/>
              <a:latin typeface="Merriweather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uvm_component</a:t>
            </a:r>
            <a:endParaRPr lang="it-IT" b="0" i="0" dirty="0">
              <a:solidFill>
                <a:srgbClr val="1A1A1A"/>
              </a:solidFill>
              <a:effectLst/>
              <a:latin typeface="Merriweather" panose="00000500000000000000" pitchFamily="2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4350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FB30-ECCC-5A29-1DA0-D3F67EEC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  Classes</a:t>
            </a:r>
            <a:br>
              <a:rPr lang="it-IT" b="1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</a:b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CC91-1C6F-79BE-425C-0781ED9A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it-IT" b="1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uvm_object</a:t>
            </a:r>
            <a:br>
              <a:rPr lang="it-IT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</a:br>
            <a:endParaRPr lang="it-IT" b="0" i="0" dirty="0">
              <a:solidFill>
                <a:srgbClr val="1A1A1A"/>
              </a:solidFill>
              <a:effectLst/>
              <a:latin typeface="Merriweather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Core class based operational methods (create, copy, clone, compare, print, record, etc..), instance identification fields (name, type name, unique id, etc.) and random seeding were defined in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All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uvm_transaction</a:t>
            </a: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 and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uvm_component</a:t>
            </a: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 were derived from the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uvm_object</a:t>
            </a: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2549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FB30-ECCC-5A29-1DA0-D3F67EEC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  Classes</a:t>
            </a:r>
            <a:br>
              <a:rPr lang="it-IT" b="1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</a:b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CC91-1C6F-79BE-425C-0781ED9A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uvm_transaction</a:t>
            </a:r>
            <a:endParaRPr lang="en-US" b="1" i="0" dirty="0">
              <a:solidFill>
                <a:srgbClr val="1A1A1A"/>
              </a:solidFill>
              <a:effectLst/>
              <a:latin typeface="Merriweather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A1A1A"/>
              </a:solidFill>
              <a:effectLst/>
              <a:latin typeface="Merriweather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Used in stimulus generation and analysis.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2148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FB30-ECCC-5A29-1DA0-D3F67EEC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  Classes</a:t>
            </a:r>
            <a:br>
              <a:rPr lang="it-IT" b="1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</a:b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CC91-1C6F-79BE-425C-0781ED9A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uvm_component</a:t>
            </a:r>
            <a:endParaRPr lang="en-US" b="1" i="0" dirty="0">
              <a:solidFill>
                <a:srgbClr val="1A1A1A"/>
              </a:solidFill>
              <a:effectLst/>
              <a:latin typeface="Merriweather" panose="00000500000000000000" pitchFamily="2" charset="0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1A1A1A"/>
              </a:solidFill>
              <a:effectLst/>
              <a:latin typeface="Merriweather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Components are quasi-static objects that exist throughout the simulation.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Every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uvm_component</a:t>
            </a: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 is uniquely addressable via a hierarchical path name, e.g. “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env.agent.driver</a:t>
            </a: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”.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The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uvm_component</a:t>
            </a: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 also defines a phased test flow, that components follow during the course of the simulation. Each phase(build, connect, run, etc.) is defined by a callback that is executed in precise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The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uvm_component</a:t>
            </a:r>
            <a:r>
              <a:rPr lang="en-US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 also defines configuration, reporting, transaction recording, and factory interfaces.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2983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CBE8-D2B8-630B-EAFC-E70CF661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8372-98E4-1729-CC9A-FDB7302C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6B5BC-F1B8-CFB5-CFAF-69B4B532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4870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77EC7-DF7A-9901-45B9-5A7932CE5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528" y="0"/>
            <a:ext cx="5186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03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5B52-68A5-22DC-B8C6-02F45E08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9481-4E67-F0A5-A53E-62554A28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CF6A01-D7A7-9197-0339-8330882F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4" y="359569"/>
            <a:ext cx="81724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5A602-580B-93C3-C29A-F750F020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49" y="359569"/>
            <a:ext cx="3782178" cy="46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63C897-F7A4-4C82-9885-E658BA67099B}"/>
              </a:ext>
            </a:extLst>
          </p:cNvPr>
          <p:cNvSpPr txBox="1"/>
          <p:nvPr/>
        </p:nvSpPr>
        <p:spPr>
          <a:xfrm>
            <a:off x="1237210" y="4498259"/>
            <a:ext cx="9717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2009, the standard was merged with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base Verilog (IEEE 1364-2005) standard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creating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Standard 1800-2009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current version is IEEE standard 1800-2017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A9B5BAD-3E40-4A5A-A0CB-FCB591302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2" y="649086"/>
            <a:ext cx="9166265" cy="1710656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7620176D-9DDD-4893-8ED0-0B875C9B2740}"/>
              </a:ext>
            </a:extLst>
          </p:cNvPr>
          <p:cNvGrpSpPr/>
          <p:nvPr/>
        </p:nvGrpSpPr>
        <p:grpSpPr>
          <a:xfrm>
            <a:off x="800793" y="783704"/>
            <a:ext cx="11238492" cy="830997"/>
            <a:chOff x="800793" y="783704"/>
            <a:chExt cx="11238492" cy="830997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5521BB5C-5DFE-4EE8-8791-44E70023732E}"/>
                </a:ext>
              </a:extLst>
            </p:cNvPr>
            <p:cNvSpPr txBox="1"/>
            <p:nvPr/>
          </p:nvSpPr>
          <p:spPr>
            <a:xfrm>
              <a:off x="9870293" y="783704"/>
              <a:ext cx="2168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/>
                <a:t>Nasce dall’idea di miglioramento del </a:t>
              </a:r>
              <a:r>
                <a:rPr lang="it-IT" sz="1600" b="1" dirty="0" err="1"/>
                <a:t>Verilog</a:t>
              </a:r>
              <a:endParaRPr lang="it-IT" sz="1600" b="1" dirty="0"/>
            </a:p>
          </p:txBody>
        </p:sp>
        <p:sp>
          <p:nvSpPr>
            <p:cNvPr id="10" name="Freccia a destra 9">
              <a:extLst>
                <a:ext uri="{FF2B5EF4-FFF2-40B4-BE49-F238E27FC236}">
                  <a16:creationId xmlns:a16="http://schemas.microsoft.com/office/drawing/2014/main" id="{5C9913C0-71EA-4448-BF0A-DE61EC03B535}"/>
                </a:ext>
              </a:extLst>
            </p:cNvPr>
            <p:cNvSpPr/>
            <p:nvPr/>
          </p:nvSpPr>
          <p:spPr>
            <a:xfrm rot="10800000">
              <a:off x="9298300" y="975449"/>
              <a:ext cx="474771" cy="28808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70393D94-3E0C-458D-AC32-6F0989A48A67}"/>
                </a:ext>
              </a:extLst>
            </p:cNvPr>
            <p:cNvCxnSpPr/>
            <p:nvPr/>
          </p:nvCxnSpPr>
          <p:spPr>
            <a:xfrm>
              <a:off x="2634850" y="1036678"/>
              <a:ext cx="638719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13008415-3BB5-4499-8147-CB0C25C30AE3}"/>
                </a:ext>
              </a:extLst>
            </p:cNvPr>
            <p:cNvCxnSpPr>
              <a:cxnSpLocks/>
            </p:cNvCxnSpPr>
            <p:nvPr/>
          </p:nvCxnSpPr>
          <p:spPr>
            <a:xfrm>
              <a:off x="800793" y="1263535"/>
              <a:ext cx="61255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8C816B45-A4C2-4E5E-889D-695DD2889C41}"/>
              </a:ext>
            </a:extLst>
          </p:cNvPr>
          <p:cNvSpPr/>
          <p:nvPr/>
        </p:nvSpPr>
        <p:spPr>
          <a:xfrm rot="5400000">
            <a:off x="4920443" y="3282784"/>
            <a:ext cx="1816008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4">
            <a:extLst>
              <a:ext uri="{FF2B5EF4-FFF2-40B4-BE49-F238E27FC236}">
                <a16:creationId xmlns:a16="http://schemas.microsoft.com/office/drawing/2014/main" id="{FB588560-68E4-42DB-AC72-3D814E705FCE}"/>
              </a:ext>
            </a:extLst>
          </p:cNvPr>
          <p:cNvSpPr txBox="1"/>
          <p:nvPr/>
        </p:nvSpPr>
        <p:spPr>
          <a:xfrm>
            <a:off x="2474421" y="6024248"/>
            <a:ext cx="9717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quanto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ci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riguarda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parleremo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dello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standard </a:t>
            </a:r>
            <a:r>
              <a:rPr 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1364-2001</a:t>
            </a:r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44E80F62-3088-8F25-0297-C5945B20CE81}"/>
              </a:ext>
            </a:extLst>
          </p:cNvPr>
          <p:cNvSpPr txBox="1">
            <a:spLocks/>
          </p:cNvSpPr>
          <p:nvPr/>
        </p:nvSpPr>
        <p:spPr>
          <a:xfrm rot="1295381">
            <a:off x="8743300" y="2999935"/>
            <a:ext cx="3283952" cy="691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4400" b="1" cap="small" dirty="0">
                <a:solidFill>
                  <a:srgbClr val="FF0000"/>
                </a:solidFill>
              </a:rPr>
              <a:t>Anno scorso!</a:t>
            </a:r>
          </a:p>
        </p:txBody>
      </p:sp>
    </p:spTree>
    <p:extLst>
      <p:ext uri="{BB962C8B-B14F-4D97-AF65-F5344CB8AC3E}">
        <p14:creationId xmlns:p14="http://schemas.microsoft.com/office/powerpoint/2010/main" val="395055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2B27142-8E37-41EB-A0A0-67F2C1DE473B}"/>
              </a:ext>
            </a:extLst>
          </p:cNvPr>
          <p:cNvSpPr txBox="1"/>
          <p:nvPr/>
        </p:nvSpPr>
        <p:spPr>
          <a:xfrm>
            <a:off x="2758438" y="450978"/>
            <a:ext cx="9717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Essenzialmente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il (System)Verilog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trova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applicazioni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117BB18C-50C4-4AD0-85C4-4D2C1CEFB324}"/>
              </a:ext>
            </a:extLst>
          </p:cNvPr>
          <p:cNvSpPr/>
          <p:nvPr/>
        </p:nvSpPr>
        <p:spPr>
          <a:xfrm rot="2360587">
            <a:off x="4528586" y="1433239"/>
            <a:ext cx="616527" cy="1446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in giù 21">
            <a:extLst>
              <a:ext uri="{FF2B5EF4-FFF2-40B4-BE49-F238E27FC236}">
                <a16:creationId xmlns:a16="http://schemas.microsoft.com/office/drawing/2014/main" id="{1511CAA0-077B-40ED-89B0-6554A6AA3ADE}"/>
              </a:ext>
            </a:extLst>
          </p:cNvPr>
          <p:cNvSpPr/>
          <p:nvPr/>
        </p:nvSpPr>
        <p:spPr>
          <a:xfrm rot="19777498">
            <a:off x="6175244" y="1468891"/>
            <a:ext cx="616527" cy="1446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FA3A617C-C6E6-4A2C-B386-63165BB3C755}"/>
              </a:ext>
            </a:extLst>
          </p:cNvPr>
          <p:cNvSpPr txBox="1">
            <a:spLocks/>
          </p:cNvSpPr>
          <p:nvPr/>
        </p:nvSpPr>
        <p:spPr>
          <a:xfrm>
            <a:off x="2338723" y="2894754"/>
            <a:ext cx="1916555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</a:t>
            </a:r>
            <a:endParaRPr lang="it-IT" altLang="it-IT" sz="4400" b="1" cap="small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EDE4178A-6EDC-407E-946C-62A30AFBBE87}"/>
              </a:ext>
            </a:extLst>
          </p:cNvPr>
          <p:cNvSpPr txBox="1">
            <a:spLocks/>
          </p:cNvSpPr>
          <p:nvPr/>
        </p:nvSpPr>
        <p:spPr>
          <a:xfrm>
            <a:off x="6933631" y="2924265"/>
            <a:ext cx="238857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endParaRPr lang="it-IT" altLang="it-IT" sz="4400" b="1" cap="small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415FADA-2045-446D-B442-699027A41E69}"/>
              </a:ext>
            </a:extLst>
          </p:cNvPr>
          <p:cNvSpPr txBox="1"/>
          <p:nvPr/>
        </p:nvSpPr>
        <p:spPr>
          <a:xfrm>
            <a:off x="373453" y="3702902"/>
            <a:ext cx="5258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SystemVerilog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è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un’estensione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del Verilog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(Verilog-2005)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Quindi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il Verilog è un subset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SystemVerilog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quindi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tutti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costrutti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tipici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del Verilog per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l’RTL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sono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disponibili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31FDD2E-934B-4231-ABAE-B293062B29D2}"/>
              </a:ext>
            </a:extLst>
          </p:cNvPr>
          <p:cNvSpPr txBox="1"/>
          <p:nvPr/>
        </p:nvSpPr>
        <p:spPr>
          <a:xfrm>
            <a:off x="6559852" y="3564403"/>
            <a:ext cx="5258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SystemVerilog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per la </a:t>
            </a:r>
            <a:r>
              <a:rPr lang="en-US" b="1" i="0" cap="small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Verification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è un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linguaggio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</a:rPr>
              <a:t>object oriented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più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vicino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 JAVA 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che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Verilog.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costrutti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sono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generalmente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NON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sintetizzabili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ma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fondamentali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per la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simulazione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2E72FBA-C116-48CC-9BE4-90AE5074586E}"/>
              </a:ext>
            </a:extLst>
          </p:cNvPr>
          <p:cNvGrpSpPr/>
          <p:nvPr/>
        </p:nvGrpSpPr>
        <p:grpSpPr>
          <a:xfrm>
            <a:off x="1668048" y="2256710"/>
            <a:ext cx="3347049" cy="3752491"/>
            <a:chOff x="7435970" y="1915064"/>
            <a:chExt cx="3347049" cy="3752491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9316E8D-B7A6-4245-9BE6-0121C6874A29}"/>
                </a:ext>
              </a:extLst>
            </p:cNvPr>
            <p:cNvCxnSpPr/>
            <p:nvPr/>
          </p:nvCxnSpPr>
          <p:spPr>
            <a:xfrm>
              <a:off x="7435970" y="2277374"/>
              <a:ext cx="3347049" cy="339018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3BC08D59-5895-44BB-AC07-547FD95E1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7227" y="1915064"/>
              <a:ext cx="2104743" cy="375249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sellaDiTesto 4">
            <a:extLst>
              <a:ext uri="{FF2B5EF4-FFF2-40B4-BE49-F238E27FC236}">
                <a16:creationId xmlns:a16="http://schemas.microsoft.com/office/drawing/2014/main" id="{CC2E2211-9086-40AD-9101-606705364A71}"/>
              </a:ext>
            </a:extLst>
          </p:cNvPr>
          <p:cNvSpPr txBox="1"/>
          <p:nvPr/>
        </p:nvSpPr>
        <p:spPr>
          <a:xfrm>
            <a:off x="7617227" y="6049140"/>
            <a:ext cx="9717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1364-2001</a:t>
            </a:r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8B2EFE6-749D-4694-AD15-C983D2789025}"/>
              </a:ext>
            </a:extLst>
          </p:cNvPr>
          <p:cNvSpPr txBox="1">
            <a:spLocks/>
          </p:cNvSpPr>
          <p:nvPr/>
        </p:nvSpPr>
        <p:spPr>
          <a:xfrm>
            <a:off x="205350" y="6484622"/>
            <a:ext cx="4049928" cy="373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2400" b="1" cap="small" dirty="0"/>
              <a:t>*</a:t>
            </a:r>
            <a:r>
              <a:rPr lang="it-IT" altLang="it-IT" sz="2400" b="1" cap="small" dirty="0" err="1"/>
              <a:t>Register</a:t>
            </a:r>
            <a:r>
              <a:rPr lang="it-IT" altLang="it-IT" sz="2400" b="1" cap="small" dirty="0"/>
              <a:t> Transfer Level</a:t>
            </a:r>
            <a:endParaRPr lang="it-IT" altLang="it-IT" sz="3600" b="1" cap="small" dirty="0"/>
          </a:p>
        </p:txBody>
      </p:sp>
    </p:spTree>
    <p:extLst>
      <p:ext uri="{BB962C8B-B14F-4D97-AF65-F5344CB8AC3E}">
        <p14:creationId xmlns:p14="http://schemas.microsoft.com/office/powerpoint/2010/main" val="10625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F510-1526-CFBC-D9CE-58D6F13B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Dato un nostro progetto HDL come facciamo a testarlo? Come possiamo essere sicuri di aver simulato ogni possibile comportamento e caso?</a:t>
            </a:r>
          </a:p>
          <a:p>
            <a:r>
              <a:rPr lang="it-IT" dirty="0"/>
              <a:t>Come possiamo capire se ci sono condizioni di </a:t>
            </a:r>
            <a:r>
              <a:rPr lang="it-IT" dirty="0" err="1"/>
              <a:t>failure</a:t>
            </a:r>
            <a:r>
              <a:rPr lang="it-IT" dirty="0"/>
              <a:t>?</a:t>
            </a:r>
          </a:p>
          <a:p>
            <a:endParaRPr lang="it-IT" dirty="0"/>
          </a:p>
          <a:p>
            <a:r>
              <a:rPr lang="it-IT" dirty="0"/>
              <a:t>Servono degli «osservabili», dei benchmark… 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4EDEE0F-8152-B7B6-2E4B-63CE7BAFC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</a:t>
            </a:r>
            <a:r>
              <a:rPr lang="it-IT" altLang="it-IT" sz="2400" b="1" dirty="0"/>
              <a:t>…perché?</a:t>
            </a:r>
            <a:r>
              <a:rPr lang="it-IT" altLang="it-IT" sz="3200" b="1" cap="small" dirty="0"/>
              <a:t> </a:t>
            </a:r>
            <a:endParaRPr lang="it-IT" altLang="it-IT" sz="4400" b="1" cap="smal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F01B2-FC54-DE08-594F-F94F814C3385}"/>
              </a:ext>
            </a:extLst>
          </p:cNvPr>
          <p:cNvSpPr txBox="1"/>
          <p:nvPr/>
        </p:nvSpPr>
        <p:spPr>
          <a:xfrm>
            <a:off x="304153" y="5747003"/>
            <a:ext cx="11389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aim of the functional verification, in the scope of the digital IC design, is to examine the DUT (design under test) using provided test stimuli. </a:t>
            </a:r>
          </a:p>
        </p:txBody>
      </p:sp>
    </p:spTree>
    <p:extLst>
      <p:ext uri="{BB962C8B-B14F-4D97-AF65-F5344CB8AC3E}">
        <p14:creationId xmlns:p14="http://schemas.microsoft.com/office/powerpoint/2010/main" val="396653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E3D37A-48E4-C862-9381-226FA1A32313}"/>
              </a:ext>
            </a:extLst>
          </p:cNvPr>
          <p:cNvSpPr txBox="1"/>
          <p:nvPr/>
        </p:nvSpPr>
        <p:spPr>
          <a:xfrm>
            <a:off x="296403" y="197346"/>
            <a:ext cx="116140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Nowadays, widely used are constrained random (CRV) and metric-driven verification (MDV) techniques. </a:t>
            </a: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CRV principle assumes that each test stimulus may contain some random elements. Such elements are </a:t>
            </a:r>
            <a:r>
              <a:rPr lang="en-US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randomized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, which means their values may be different at each test execution. This randomization is often controlled by </a:t>
            </a:r>
            <a:r>
              <a:rPr lang="en-US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constraints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, which allow for more precise regulation of the values that random elements may take. Running the simulation of the same test scenario with a different </a:t>
            </a:r>
            <a:r>
              <a:rPr lang="en-US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seed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results in a different choice of such random items and thus a different flow of the test.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Due to test scenario randomization, it is required to monitor whether the DUT was examined as expected. Therefore, </a:t>
            </a:r>
            <a:r>
              <a:rPr lang="en-US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metrics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play a major role in CRV. Observing such metrics is necessary to make sure all expected stimuli was executed, as there is always an uncertainty whether a specific DUT operation has been tested during the actual simulation. In MDV approach, metrics are pre-defined and they constitute goals for the verification tasks. Nowadays, the frequently used metrics are related to a </a:t>
            </a:r>
            <a:r>
              <a:rPr lang="en-US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coverage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Apart from automatic coverage (such as code, toggle or FSM), the </a:t>
            </a:r>
            <a:r>
              <a:rPr lang="en-US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functional coverage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has an important role in modern verification flow, as it is defined manually by engineers with an emphasis on corner cases.</a:t>
            </a:r>
          </a:p>
        </p:txBody>
      </p:sp>
    </p:spTree>
    <p:extLst>
      <p:ext uri="{BB962C8B-B14F-4D97-AF65-F5344CB8AC3E}">
        <p14:creationId xmlns:p14="http://schemas.microsoft.com/office/powerpoint/2010/main" val="41872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62E9BE-2921-C193-624A-3925107F0808}"/>
              </a:ext>
            </a:extLst>
          </p:cNvPr>
          <p:cNvSpPr txBox="1"/>
          <p:nvPr/>
        </p:nvSpPr>
        <p:spPr>
          <a:xfrm>
            <a:off x="193040" y="447040"/>
            <a:ext cx="119989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 linea generale l’Universal </a:t>
            </a:r>
            <a:r>
              <a:rPr lang="it-IT" sz="2400" dirty="0" err="1"/>
              <a:t>Verification</a:t>
            </a:r>
            <a:r>
              <a:rPr lang="it-IT" sz="2400" dirty="0"/>
              <a:t> </a:t>
            </a:r>
            <a:r>
              <a:rPr lang="it-IT" sz="2400" dirty="0" err="1"/>
              <a:t>Methodology</a:t>
            </a:r>
            <a:r>
              <a:rPr lang="it-IT" sz="2400" dirty="0"/>
              <a:t> (UVM) è un procedimento volto alla verifica efficiente ed esaustiva dei sistemi digitali.</a:t>
            </a:r>
            <a:br>
              <a:rPr lang="it-IT" sz="2400" dirty="0"/>
            </a:b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Si presenta come una libreria di classi appositamente realizzate per l’automazione ed il riutilizzo del lavoro nel processo di verifica. </a:t>
            </a:r>
            <a:br>
              <a:rPr lang="it-IT" sz="2400" dirty="0"/>
            </a:b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Uno dei principi alla base dell’UVM è l’applicazione del flusso </a:t>
            </a:r>
            <a:r>
              <a:rPr lang="it-IT" sz="2400" dirty="0" err="1"/>
              <a:t>Metric-Driven</a:t>
            </a:r>
            <a:r>
              <a:rPr lang="it-IT" sz="2400" dirty="0"/>
              <a:t> </a:t>
            </a:r>
            <a:r>
              <a:rPr lang="it-IT" sz="2400" dirty="0" err="1"/>
              <a:t>Verification</a:t>
            </a:r>
            <a:r>
              <a:rPr lang="it-IT" sz="2400" dirty="0"/>
              <a:t> (MDV) che a sua volta si fonda sulla valutazione della coverage. A questo proposito si vuole accennare che nei sistemi digitali si possono analizzare due tipologie di coverage.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412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62E9BE-2921-C193-624A-3925107F0808}"/>
              </a:ext>
            </a:extLst>
          </p:cNvPr>
          <p:cNvSpPr txBox="1"/>
          <p:nvPr/>
        </p:nvSpPr>
        <p:spPr>
          <a:xfrm>
            <a:off x="193040" y="447040"/>
            <a:ext cx="119989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prima conosciuta col nome di ’code coverage’ considera se nei test si è utilizzato ogni elemento del codice (assegnazioni, espressioni, stati, blocchi procedurali, </a:t>
            </a:r>
            <a:r>
              <a:rPr lang="it-IT" dirty="0" err="1"/>
              <a:t>etc</a:t>
            </a:r>
            <a:r>
              <a:rPr lang="it-IT" dirty="0"/>
              <a:t>) che descrive il circuito; il principale svantaggio di questo sistema è il fatto che non tiene in considerazione le intenzioni del progetto.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seconda tipologia invece, chiamata ’</a:t>
            </a:r>
            <a:r>
              <a:rPr lang="it-IT" dirty="0" err="1"/>
              <a:t>functional</a:t>
            </a:r>
            <a:r>
              <a:rPr lang="it-IT" dirty="0"/>
              <a:t> coverage’, prende come riferimento l’insieme delle specifiche del progetto e misura quanto il circuito rispecchia l’intento definito dal progettista.</a:t>
            </a:r>
          </a:p>
        </p:txBody>
      </p:sp>
    </p:spTree>
    <p:extLst>
      <p:ext uri="{BB962C8B-B14F-4D97-AF65-F5344CB8AC3E}">
        <p14:creationId xmlns:p14="http://schemas.microsoft.com/office/powerpoint/2010/main" val="245790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7653B33DB2A94DA2E1FEEF1B172D13" ma:contentTypeVersion="5" ma:contentTypeDescription="Create a new document." ma:contentTypeScope="" ma:versionID="5596fe68c550fa5fbae2c1e0d1675eb7">
  <xsd:schema xmlns:xsd="http://www.w3.org/2001/XMLSchema" xmlns:xs="http://www.w3.org/2001/XMLSchema" xmlns:p="http://schemas.microsoft.com/office/2006/metadata/properties" xmlns:ns3="24d99338-11cc-44f8-8f48-f61cd8361256" xmlns:ns4="b0f300e0-35f8-43ea-b1a2-e9824d1e800a" targetNamespace="http://schemas.microsoft.com/office/2006/metadata/properties" ma:root="true" ma:fieldsID="dc3cf66f2720b28db5d094f706c02d71" ns3:_="" ns4:_="">
    <xsd:import namespace="24d99338-11cc-44f8-8f48-f61cd8361256"/>
    <xsd:import namespace="b0f300e0-35f8-43ea-b1a2-e9824d1e800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99338-11cc-44f8-8f48-f61cd83612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300e0-35f8-43ea-b1a2-e9824d1e80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E7EA71-D5DE-4A72-A373-7BFD0922D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d99338-11cc-44f8-8f48-f61cd8361256"/>
    <ds:schemaRef ds:uri="b0f300e0-35f8-43ea-b1a2-e9824d1e80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71A05D-840D-44E0-98C8-2C0F630865E8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b0f300e0-35f8-43ea-b1a2-e9824d1e800a"/>
    <ds:schemaRef ds:uri="http://purl.org/dc/elements/1.1/"/>
    <ds:schemaRef ds:uri="http://purl.org/dc/terms/"/>
    <ds:schemaRef ds:uri="24d99338-11cc-44f8-8f48-f61cd836125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2CE3E79-5ED3-42C7-A487-1DDA7D309E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1486</Words>
  <Application>Microsoft Office PowerPoint</Application>
  <PresentationFormat>Widescreen</PresentationFormat>
  <Paragraphs>131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Georgia</vt:lpstr>
      <vt:lpstr>Merriweather</vt:lpstr>
      <vt:lpstr>Office Theme</vt:lpstr>
      <vt:lpstr>UVM e SystemVerilog</vt:lpstr>
      <vt:lpstr>PowerPoint Presentation</vt:lpstr>
      <vt:lpstr>PowerPoint Presentation</vt:lpstr>
      <vt:lpstr>PowerPoint Presentation</vt:lpstr>
      <vt:lpstr>PowerPoint Presentation</vt:lpstr>
      <vt:lpstr>Verification …perché? </vt:lpstr>
      <vt:lpstr>PowerPoint Presentation</vt:lpstr>
      <vt:lpstr>PowerPoint Presentation</vt:lpstr>
      <vt:lpstr>PowerPoint Presentation</vt:lpstr>
      <vt:lpstr>UVM che cos’è</vt:lpstr>
      <vt:lpstr>PowerPoint Presentation</vt:lpstr>
      <vt:lpstr>Un esempio molto semplice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 o Function???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UVM  Classes </vt:lpstr>
      <vt:lpstr>UVM  Classes </vt:lpstr>
      <vt:lpstr>UVM  Classes </vt:lpstr>
      <vt:lpstr>UVM  Classes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UVM e SystemVerilog</dc:title>
  <dc:creator>Gabriele Balbi</dc:creator>
  <cp:lastModifiedBy>Gabriele Balbi</cp:lastModifiedBy>
  <cp:revision>25</cp:revision>
  <dcterms:created xsi:type="dcterms:W3CDTF">2023-01-09T07:54:19Z</dcterms:created>
  <dcterms:modified xsi:type="dcterms:W3CDTF">2023-01-10T23:46:31Z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0x010100607653B33DB2A94DA2E1FEEF1B172D13</vt:lpwstr>
  </property>
</Properties>
</file>