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2"/>
  </p:notesMasterIdLst>
  <p:sldIdLst>
    <p:sldId id="257" r:id="rId5"/>
    <p:sldId id="271" r:id="rId6"/>
    <p:sldId id="258" r:id="rId7"/>
    <p:sldId id="272" r:id="rId8"/>
    <p:sldId id="273" r:id="rId9"/>
    <p:sldId id="363" r:id="rId10"/>
    <p:sldId id="275" r:id="rId11"/>
    <p:sldId id="276" r:id="rId12"/>
    <p:sldId id="277" r:id="rId13"/>
    <p:sldId id="292" r:id="rId14"/>
    <p:sldId id="316" r:id="rId15"/>
    <p:sldId id="364" r:id="rId16"/>
    <p:sldId id="365" r:id="rId17"/>
    <p:sldId id="366" r:id="rId18"/>
    <p:sldId id="379" r:id="rId19"/>
    <p:sldId id="356" r:id="rId20"/>
    <p:sldId id="368" r:id="rId21"/>
    <p:sldId id="371" r:id="rId22"/>
    <p:sldId id="369" r:id="rId23"/>
    <p:sldId id="370" r:id="rId24"/>
    <p:sldId id="357" r:id="rId25"/>
    <p:sldId id="279" r:id="rId26"/>
    <p:sldId id="280" r:id="rId27"/>
    <p:sldId id="278" r:id="rId28"/>
    <p:sldId id="380" r:id="rId29"/>
    <p:sldId id="394" r:id="rId30"/>
    <p:sldId id="281" r:id="rId31"/>
    <p:sldId id="282" r:id="rId32"/>
    <p:sldId id="283" r:id="rId33"/>
    <p:sldId id="381" r:id="rId34"/>
    <p:sldId id="355" r:id="rId35"/>
    <p:sldId id="373" r:id="rId36"/>
    <p:sldId id="374" r:id="rId37"/>
    <p:sldId id="375" r:id="rId38"/>
    <p:sldId id="376" r:id="rId39"/>
    <p:sldId id="377" r:id="rId40"/>
    <p:sldId id="378" r:id="rId41"/>
    <p:sldId id="390" r:id="rId42"/>
    <p:sldId id="395" r:id="rId43"/>
    <p:sldId id="382" r:id="rId44"/>
    <p:sldId id="383" r:id="rId45"/>
    <p:sldId id="393" r:id="rId46"/>
    <p:sldId id="384" r:id="rId47"/>
    <p:sldId id="385" r:id="rId48"/>
    <p:sldId id="386" r:id="rId49"/>
    <p:sldId id="387" r:id="rId50"/>
    <p:sldId id="388" r:id="rId51"/>
    <p:sldId id="389" r:id="rId52"/>
    <p:sldId id="391" r:id="rId53"/>
    <p:sldId id="287" r:id="rId54"/>
    <p:sldId id="354" r:id="rId55"/>
    <p:sldId id="392" r:id="rId56"/>
    <p:sldId id="367" r:id="rId57"/>
    <p:sldId id="351" r:id="rId58"/>
    <p:sldId id="352" r:id="rId59"/>
    <p:sldId id="353" r:id="rId60"/>
    <p:sldId id="318" r:id="rId61"/>
    <p:sldId id="319" r:id="rId62"/>
    <p:sldId id="309" r:id="rId63"/>
    <p:sldId id="310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48" r:id="rId79"/>
    <p:sldId id="349" r:id="rId80"/>
    <p:sldId id="350" r:id="rId8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viewProps" Target="view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9709C-A596-4133-8769-79B5F2C0FC58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4AEFB-635A-460F-A3A4-C1FE1E43862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5009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Partiamo dalla</a:t>
            </a:r>
            <a:r>
              <a:rPr lang="it-IT" baseline="0" dirty="0"/>
              <a:t> definizione di FSM.  </a:t>
            </a:r>
          </a:p>
          <a:p>
            <a:endParaRPr lang="it-IT" baseline="0" dirty="0"/>
          </a:p>
          <a:p>
            <a:r>
              <a:rPr lang="it-IT" baseline="0" dirty="0"/>
              <a:t>E’ prettamente un concetto matematico, una rappresentazione che viene usata per la descrizione di algoritmi sequenziali in cui ogni stato intermedio è ben stabilito. Ad ogni stato è associato almeno un’uscita  e la transizione tra uno stato ed un altro è ben stabilita. Ogni passaggio tra uno stato e un altro è DETERMINISTICO.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184D7-C7FD-4A11-9AF7-C5923AC92CA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207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Proviamo</a:t>
            </a:r>
            <a:r>
              <a:rPr lang="en-GB" dirty="0"/>
              <a:t> ad </a:t>
            </a:r>
            <a:r>
              <a:rPr lang="en-GB" dirty="0" err="1"/>
              <a:t>implementare</a:t>
            </a:r>
            <a:r>
              <a:rPr lang="en-GB" baseline="0" dirty="0"/>
              <a:t> la nostra prima FSM</a:t>
            </a:r>
          </a:p>
          <a:p>
            <a:pPr marL="228600" indent="-228600">
              <a:buAutoNum type="arabicParenR"/>
            </a:pPr>
            <a:r>
              <a:rPr lang="en-GB" baseline="0" dirty="0"/>
              <a:t>Un </a:t>
            </a:r>
            <a:r>
              <a:rPr lang="en-GB" baseline="0" dirty="0" err="1"/>
              <a:t>contatore</a:t>
            </a:r>
            <a:r>
              <a:rPr lang="en-GB" baseline="0" dirty="0"/>
              <a:t> </a:t>
            </a:r>
            <a:r>
              <a:rPr lang="en-GB" baseline="0" dirty="0" err="1"/>
              <a:t>circolare</a:t>
            </a:r>
            <a:r>
              <a:rPr lang="en-GB" baseline="0" dirty="0"/>
              <a:t> a 2 bit </a:t>
            </a:r>
            <a:r>
              <a:rPr lang="en-GB" baseline="0" dirty="0" err="1"/>
              <a:t>che</a:t>
            </a:r>
            <a:r>
              <a:rPr lang="en-GB" baseline="0" dirty="0"/>
              <a:t> </a:t>
            </a:r>
            <a:r>
              <a:rPr lang="en-GB" baseline="0" dirty="0" err="1"/>
              <a:t>pero</a:t>
            </a:r>
            <a:r>
              <a:rPr lang="en-GB" baseline="0" dirty="0"/>
              <a:t>’ segue un </a:t>
            </a:r>
            <a:r>
              <a:rPr lang="en-GB" baseline="0" dirty="0" err="1"/>
              <a:t>percorso</a:t>
            </a:r>
            <a:r>
              <a:rPr lang="en-GB" baseline="0" dirty="0"/>
              <a:t> un </a:t>
            </a:r>
            <a:r>
              <a:rPr lang="en-GB" baseline="0" dirty="0" err="1"/>
              <a:t>po</a:t>
            </a:r>
            <a:r>
              <a:rPr lang="en-GB" baseline="0" dirty="0"/>
              <a:t>’ </a:t>
            </a:r>
            <a:r>
              <a:rPr lang="en-GB" baseline="0" dirty="0" err="1"/>
              <a:t>strano</a:t>
            </a:r>
            <a:endParaRPr lang="en-GB" baseline="0" dirty="0"/>
          </a:p>
          <a:p>
            <a:pPr marL="228600" indent="-228600">
              <a:buAutoNum type="arabicParenR"/>
            </a:pPr>
            <a:r>
              <a:rPr lang="en-GB" baseline="0" dirty="0" err="1"/>
              <a:t>Nessun</a:t>
            </a:r>
            <a:r>
              <a:rPr lang="en-GB" baseline="0" dirty="0"/>
              <a:t> input </a:t>
            </a:r>
            <a:r>
              <a:rPr lang="en-GB" baseline="0" dirty="0" err="1"/>
              <a:t>necessario</a:t>
            </a:r>
            <a:r>
              <a:rPr lang="en-GB" baseline="0" dirty="0"/>
              <a:t> e </a:t>
            </a:r>
            <a:r>
              <a:rPr lang="en-GB" baseline="0" dirty="0" err="1"/>
              <a:t>gli</a:t>
            </a:r>
            <a:r>
              <a:rPr lang="en-GB" baseline="0" dirty="0"/>
              <a:t> output </a:t>
            </a:r>
            <a:r>
              <a:rPr lang="en-GB" baseline="0" dirty="0" err="1"/>
              <a:t>sono</a:t>
            </a:r>
            <a:r>
              <a:rPr lang="en-GB" baseline="0" dirty="0"/>
              <a:t> </a:t>
            </a:r>
            <a:r>
              <a:rPr lang="en-GB" baseline="0" dirty="0" err="1"/>
              <a:t>determinati</a:t>
            </a:r>
            <a:r>
              <a:rPr lang="en-GB" baseline="0" dirty="0"/>
              <a:t> </a:t>
            </a:r>
            <a:r>
              <a:rPr lang="en-GB" baseline="0" dirty="0" err="1"/>
              <a:t>unicamente</a:t>
            </a:r>
            <a:r>
              <a:rPr lang="en-GB" baseline="0" dirty="0"/>
              <a:t> </a:t>
            </a:r>
            <a:r>
              <a:rPr lang="en-GB" baseline="0" dirty="0" err="1"/>
              <a:t>dallo</a:t>
            </a:r>
            <a:r>
              <a:rPr lang="en-GB" baseline="0" dirty="0"/>
              <a:t> </a:t>
            </a:r>
            <a:r>
              <a:rPr lang="en-GB" baseline="0" dirty="0" err="1"/>
              <a:t>stato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5EA17-B2DE-4EAF-B412-1EC10727DFB7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878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descrizione</a:t>
            </a:r>
            <a:r>
              <a:rPr lang="it-IT" baseline="0" dirty="0"/>
              <a:t> semplice di algoritmi che possono essere + o meno complessi trae grande applicazione in campo digitale e a livello informatico. Classici esempi di FSM possono essere:</a:t>
            </a:r>
          </a:p>
          <a:p>
            <a:r>
              <a:rPr lang="it-IT" baseline="0" dirty="0"/>
              <a:t>1)</a:t>
            </a:r>
          </a:p>
          <a:p>
            <a:r>
              <a:rPr lang="it-IT" baseline="0" dirty="0"/>
              <a:t>2) Riconoscimento di sequenze di dati</a:t>
            </a:r>
          </a:p>
          <a:p>
            <a:r>
              <a:rPr lang="it-IT" baseline="0" dirty="0"/>
              <a:t>3)Formattazione di dati e spedizione</a:t>
            </a:r>
          </a:p>
          <a:p>
            <a:endParaRPr lang="it-IT" baseline="0" dirty="0"/>
          </a:p>
          <a:p>
            <a:r>
              <a:rPr lang="it-IT" baseline="0" dirty="0" err="1"/>
              <a:t>Qiuindi</a:t>
            </a:r>
            <a:r>
              <a:rPr lang="it-IT" baseline="0" dirty="0"/>
              <a:t> grandi utilizzo ad esempio nelle TELECOMUNICAZIONI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184D7-C7FD-4A11-9AF7-C5923AC92CA0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191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Let me spend other</a:t>
            </a:r>
            <a:r>
              <a:rPr lang="en-US" baseline="0" dirty="0"/>
              <a:t> words to describe the FSMs.</a:t>
            </a:r>
          </a:p>
          <a:p>
            <a:r>
              <a:rPr lang="en-US" dirty="0"/>
              <a:t>A finite-state machine (FSM) or simply a state machine is used to design both computer programs and sequential logic circuits. It is conceived as an abstract machine that can be in one of a finite number of user-defined states</a:t>
            </a:r>
            <a:r>
              <a:rPr lang="en-US" b="1" dirty="0"/>
              <a:t>. </a:t>
            </a:r>
          </a:p>
          <a:p>
            <a:r>
              <a:rPr lang="en-US" b="1" dirty="0"/>
              <a:t>The machine is in only one state at a time; the state it is in at any given time </a:t>
            </a:r>
            <a:r>
              <a:rPr lang="en-US" dirty="0"/>
              <a:t>is called the </a:t>
            </a:r>
            <a:r>
              <a:rPr lang="en-US" b="1" dirty="0"/>
              <a:t>current state</a:t>
            </a:r>
            <a:r>
              <a:rPr lang="en-US" dirty="0"/>
              <a:t>.</a:t>
            </a:r>
          </a:p>
          <a:p>
            <a:r>
              <a:rPr lang="en-US" dirty="0"/>
              <a:t>It can change from one state to another when initiated by a triggering event or condition; this is called a </a:t>
            </a:r>
            <a:r>
              <a:rPr lang="en-US" b="1" dirty="0"/>
              <a:t>transition</a:t>
            </a:r>
            <a:r>
              <a:rPr lang="en-US" dirty="0"/>
              <a:t>. </a:t>
            </a:r>
            <a:r>
              <a:rPr lang="en-US" b="1" dirty="0"/>
              <a:t>A particular FSM is defined by a list of its states, and the triggering condition for each transition</a:t>
            </a:r>
            <a:r>
              <a:rPr lang="en-US" dirty="0"/>
              <a:t>. </a:t>
            </a:r>
          </a:p>
          <a:p>
            <a:pPr defTabSz="990478"/>
            <a:r>
              <a:rPr lang="en-US" dirty="0"/>
              <a:t>Sequential circuits used in many digital systems to control the behavior of  systems and data flow  paths.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  <a:p>
            <a:r>
              <a:rPr lang="en-US" dirty="0"/>
              <a:t>There are several methods to code state-machines however following certain coding styles ensures the synthesis tool FSM (Finite State-Machine) extraction algorithms properly identify and optimize the state-machine as well as possibly improving the simulation, timing and debug of the circuit. </a:t>
            </a:r>
          </a:p>
          <a:p>
            <a:r>
              <a:rPr lang="en-US" dirty="0"/>
              <a:t>The following examples are broken down into Mealy implementations.  </a:t>
            </a:r>
          </a:p>
          <a:p>
            <a:r>
              <a:rPr lang="en-US" dirty="0"/>
              <a:t>The general recommendation for the choice of state-machine depends on the target architecture and specifics of the state-machine size and behavior however typically, Moore style state-machines implement better for FPGAs and Mealy implement best for CPLDs.</a:t>
            </a:r>
          </a:p>
          <a:p>
            <a:endParaRPr lang="en-US" dirty="0"/>
          </a:p>
          <a:p>
            <a:r>
              <a:rPr lang="en-US" dirty="0"/>
              <a:t>Mealy vs. Moore Styles</a:t>
            </a:r>
          </a:p>
          <a:p>
            <a:endParaRPr lang="en-US" dirty="0"/>
          </a:p>
          <a:p>
            <a:r>
              <a:rPr lang="en-US" dirty="0"/>
              <a:t>There are two well known implementation styles for state-machines, Mealy </a:t>
            </a:r>
            <a:r>
              <a:rPr lang="en-US" baseline="0" dirty="0"/>
              <a:t> </a:t>
            </a:r>
            <a:r>
              <a:rPr lang="en-US" dirty="0"/>
              <a:t>and Moore.  The main difference between Mealy and Moore styles is the Mealy state-machine determines the output values based on both the current state </a:t>
            </a:r>
          </a:p>
          <a:p>
            <a:r>
              <a:rPr lang="en-US" dirty="0"/>
              <a:t>-- state as well as the inputs to the state-machine where Moore determines its </a:t>
            </a:r>
          </a:p>
          <a:p>
            <a:r>
              <a:rPr lang="en-US" dirty="0"/>
              <a:t>-- outputs solely on the state.  In general, Moore type of state-machines </a:t>
            </a:r>
          </a:p>
          <a:p>
            <a:r>
              <a:rPr lang="en-US" dirty="0"/>
              <a:t>-- implement best in FPGAs due to the fact that most often one-hot </a:t>
            </a:r>
          </a:p>
          <a:p>
            <a:r>
              <a:rPr lang="en-US" dirty="0"/>
              <a:t>-- state-machines are the chosen encoding method and there is little or no </a:t>
            </a:r>
          </a:p>
          <a:p>
            <a:r>
              <a:rPr lang="en-US" dirty="0"/>
              <a:t>-- decode and thus logic necessary for output values.  If a binary encoding is </a:t>
            </a:r>
          </a:p>
          <a:p>
            <a:r>
              <a:rPr lang="en-US" dirty="0"/>
              <a:t>-- used, it is possible that a more compact and sometimes faster state-machine </a:t>
            </a:r>
          </a:p>
          <a:p>
            <a:r>
              <a:rPr lang="en-US" dirty="0"/>
              <a:t>-- can be built using the Mealy method however this is not always true and not </a:t>
            </a:r>
          </a:p>
          <a:p>
            <a:r>
              <a:rPr lang="en-US" dirty="0"/>
              <a:t>-- easy to determine without knowing more specifics of the state-machine.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--  One-hot vs. Binary Encoding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--  Now let us focus</a:t>
            </a:r>
            <a:r>
              <a:rPr lang="en-US" baseline="0" dirty="0"/>
              <a:t> on the table. </a:t>
            </a:r>
            <a:r>
              <a:rPr lang="en-US" dirty="0"/>
              <a:t>There are several encoding methods for state-machine design however the two</a:t>
            </a:r>
          </a:p>
          <a:p>
            <a:r>
              <a:rPr lang="en-US" dirty="0"/>
              <a:t>-- most popular for FPGA or CPLD design are binary and one-hot.  For most FPGA </a:t>
            </a:r>
          </a:p>
          <a:p>
            <a:r>
              <a:rPr lang="en-US" dirty="0"/>
              <a:t>-- architectures, one-hot is the better encoding method due to the abundance </a:t>
            </a:r>
          </a:p>
          <a:p>
            <a:r>
              <a:rPr lang="en-US" dirty="0"/>
              <a:t>-- for FF resources and the lesser fan-in requirements for the next </a:t>
            </a:r>
          </a:p>
          <a:p>
            <a:r>
              <a:rPr lang="en-US" dirty="0"/>
              <a:t>-- state-equation (maps better into LUTs).  When targeting CPLDs, binary can </a:t>
            </a:r>
          </a:p>
          <a:p>
            <a:r>
              <a:rPr lang="en-US" dirty="0"/>
              <a:t>-- many times work better due to the logic structure of the CPLD and fewer </a:t>
            </a:r>
          </a:p>
          <a:p>
            <a:r>
              <a:rPr lang="en-US" dirty="0"/>
              <a:t>-- register resources.  In any case, most modern synthesis tools contain FSM </a:t>
            </a:r>
          </a:p>
          <a:p>
            <a:r>
              <a:rPr lang="en-US" dirty="0"/>
              <a:t>-- extraction algorithms that can identify state-machine code and choose the </a:t>
            </a:r>
          </a:p>
          <a:p>
            <a:r>
              <a:rPr lang="en-US" dirty="0"/>
              <a:t>-- best encoding method for the size, type and target architecture.  </a:t>
            </a:r>
            <a:r>
              <a:rPr lang="en-US" dirty="0" err="1"/>
              <a:t>Eventhough</a:t>
            </a:r>
            <a:endParaRPr lang="en-US" dirty="0"/>
          </a:p>
          <a:p>
            <a:r>
              <a:rPr lang="en-US" dirty="0"/>
              <a:t>-- this facility exists, many times it can be most advantageous to manually code</a:t>
            </a:r>
          </a:p>
          <a:p>
            <a:r>
              <a:rPr lang="en-US" dirty="0"/>
              <a:t>-- and control the best encoding scheme f0r the design to allow better control </a:t>
            </a:r>
          </a:p>
          <a:p>
            <a:r>
              <a:rPr lang="en-US" dirty="0"/>
              <a:t>-- and possibly ease debug of the implemented design.  It is suggested to </a:t>
            </a:r>
          </a:p>
          <a:p>
            <a:r>
              <a:rPr lang="en-US" dirty="0"/>
              <a:t>-- consult the synthesis tool documentation for details about the state-machine</a:t>
            </a:r>
          </a:p>
          <a:p>
            <a:r>
              <a:rPr lang="en-US" dirty="0"/>
              <a:t>-- extraction capabilities of the synthesis tool you are using.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Safe vs. Fast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--  When coding a state-machine, there are two generally conflicting goals that</a:t>
            </a:r>
          </a:p>
          <a:p>
            <a:r>
              <a:rPr lang="en-US" dirty="0"/>
              <a:t>-- must be understood, safe vs. fast.  A safe state-machine implementation </a:t>
            </a:r>
          </a:p>
          <a:p>
            <a:r>
              <a:rPr lang="en-US" dirty="0"/>
              <a:t>-- refers to the case where if a state-machine should get an unknown input or </a:t>
            </a:r>
          </a:p>
          <a:p>
            <a:r>
              <a:rPr lang="en-US" dirty="0"/>
              <a:t>-- into an unknown state that it can recover into a known state the next clock </a:t>
            </a:r>
          </a:p>
          <a:p>
            <a:r>
              <a:rPr lang="en-US" dirty="0"/>
              <a:t>-- cycle and resume from recovery state.  On the other hand, if this </a:t>
            </a:r>
          </a:p>
          <a:p>
            <a:r>
              <a:rPr lang="en-US" dirty="0"/>
              <a:t>-- requirement is discarded (no recovery state) many times the state-machine </a:t>
            </a:r>
          </a:p>
          <a:p>
            <a:r>
              <a:rPr lang="en-US" dirty="0"/>
              <a:t>-- can be implemented with less logic and more speed than if state-machine </a:t>
            </a:r>
          </a:p>
          <a:p>
            <a:r>
              <a:rPr lang="en-US" dirty="0"/>
              <a:t>-- recovery is necessary.  How to design a safe state-machine generally </a:t>
            </a:r>
          </a:p>
          <a:p>
            <a:r>
              <a:rPr lang="en-US" dirty="0"/>
              <a:t>-- involves coding in a default state into the state-machine next-state case </a:t>
            </a:r>
          </a:p>
          <a:p>
            <a:r>
              <a:rPr lang="en-US" dirty="0"/>
              <a:t>-- clause and/or specifying to the synthesis tool to implement the </a:t>
            </a:r>
          </a:p>
          <a:p>
            <a:r>
              <a:rPr lang="en-US" dirty="0"/>
              <a:t>-- state-machine encoding in a "safe" mode.  Again it is suggested to consult </a:t>
            </a:r>
          </a:p>
          <a:p>
            <a:r>
              <a:rPr lang="en-US" dirty="0"/>
              <a:t>-- the synthesis tool documentation for details about implementing a safe </a:t>
            </a:r>
          </a:p>
          <a:p>
            <a:r>
              <a:rPr lang="en-US" dirty="0"/>
              <a:t>-- state-machine.</a:t>
            </a:r>
          </a:p>
          <a:p>
            <a:r>
              <a:rPr lang="en-US" dirty="0"/>
              <a:t>-- 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9985-3EB4-4DD4-A1FC-4A5D9E470F3C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830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classico esempio di macchina a state è il</a:t>
            </a:r>
            <a:r>
              <a:rPr lang="it-IT" baseline="0" dirty="0"/>
              <a:t> TAP Controller del JTAG  in cui lo stato viene determinato unicamente dal segnale TMS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184D7-C7FD-4A11-9AF7-C5923AC92CA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791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Un classico esempio di macchina a state è il</a:t>
            </a:r>
            <a:r>
              <a:rPr lang="it-IT" baseline="0" dirty="0"/>
              <a:t> TAP Controller del JTAG  in cui lo stato viene determinato unicamente dal segnale TMS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184D7-C7FD-4A11-9AF7-C5923AC92CA0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86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Esempi</a:t>
            </a:r>
            <a:r>
              <a:rPr lang="it-IT" baseline="0" dirty="0"/>
              <a:t> un po’ più complessi possono essere per esempio un ottimo I2C controller.</a:t>
            </a:r>
            <a:br>
              <a:rPr lang="it-IT" baseline="0" dirty="0"/>
            </a:br>
            <a:r>
              <a:rPr lang="it-IT" baseline="0" dirty="0"/>
              <a:t>Potremmo stare qui ore a trovare moltissimi esempi di applicazioni di FSM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184D7-C7FD-4A11-9AF7-C5923AC92CA0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103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Vediamo un po’ la teoria e cerchiamo di formalizzare</a:t>
            </a:r>
            <a:r>
              <a:rPr lang="it-IT" baseline="0" dirty="0"/>
              <a:t> qualche concetto.</a:t>
            </a:r>
            <a:br>
              <a:rPr lang="it-IT" baseline="0" dirty="0"/>
            </a:br>
            <a:endParaRPr lang="it-IT" baseline="0" dirty="0"/>
          </a:p>
          <a:p>
            <a:r>
              <a:rPr lang="it-IT" dirty="0"/>
              <a:t>In questa slide potete vedere un</a:t>
            </a:r>
            <a:r>
              <a:rPr lang="it-IT" baseline="0" dirty="0"/>
              <a:t> diagramma di una tipica macchina FSM con codifica di tipo MOORE .</a:t>
            </a:r>
          </a:p>
          <a:p>
            <a:endParaRPr lang="it-IT" baseline="0" dirty="0"/>
          </a:p>
          <a:p>
            <a:pPr marL="228600" indent="-228600">
              <a:buAutoNum type="arabicParenR"/>
            </a:pPr>
            <a:r>
              <a:rPr lang="it-IT" baseline="0" dirty="0"/>
              <a:t>3 Blocchi principali di cui uno sequenziale e 2 combinatori</a:t>
            </a:r>
          </a:p>
          <a:p>
            <a:pPr marL="228600" indent="-228600">
              <a:buAutoNum type="arabicParenR"/>
            </a:pPr>
            <a:r>
              <a:rPr lang="it-IT" baseline="0" dirty="0"/>
              <a:t>NEXT STATE DECODER è un blocco combinatorio che usa gli input e il </a:t>
            </a:r>
            <a:r>
              <a:rPr lang="it-IT" baseline="0" dirty="0" err="1"/>
              <a:t>present</a:t>
            </a:r>
            <a:r>
              <a:rPr lang="it-IT" baseline="0" dirty="0"/>
              <a:t> state della FSM per decidere quale sarà il prossimo state e con queste informazioni va poi a stimolare il blocco successivo</a:t>
            </a:r>
          </a:p>
          <a:p>
            <a:pPr marL="228600" indent="-228600">
              <a:buAutoNum type="arabicParenR"/>
            </a:pPr>
            <a:r>
              <a:rPr lang="it-IT" baseline="0" dirty="0" err="1"/>
              <a:t>Iln</a:t>
            </a:r>
            <a:r>
              <a:rPr lang="it-IT" baseline="0" dirty="0"/>
              <a:t> </a:t>
            </a:r>
            <a:r>
              <a:rPr lang="it-IT" baseline="0" dirty="0" err="1"/>
              <a:t>nextstate</a:t>
            </a:r>
            <a:r>
              <a:rPr lang="it-IT" baseline="0" dirty="0"/>
              <a:t> diventa il </a:t>
            </a:r>
            <a:r>
              <a:rPr lang="it-IT" baseline="0" dirty="0" err="1"/>
              <a:t>present</a:t>
            </a:r>
            <a:r>
              <a:rPr lang="it-IT" baseline="0" dirty="0"/>
              <a:t> state non appena il clock va ad impulsare gli state </a:t>
            </a:r>
            <a:r>
              <a:rPr lang="it-IT" baseline="0" dirty="0" err="1"/>
              <a:t>registers</a:t>
            </a:r>
            <a:endParaRPr lang="it-IT" baseline="0" dirty="0"/>
          </a:p>
          <a:p>
            <a:pPr marL="228600" indent="-228600">
              <a:buAutoNum type="arabicParenR"/>
            </a:pPr>
            <a:r>
              <a:rPr lang="it-IT" baseline="0" dirty="0"/>
              <a:t>Il </a:t>
            </a:r>
            <a:r>
              <a:rPr lang="it-IT" baseline="0" dirty="0" err="1"/>
              <a:t>present</a:t>
            </a:r>
            <a:r>
              <a:rPr lang="it-IT" baseline="0" dirty="0"/>
              <a:t> state poi va a pilotare sia il </a:t>
            </a:r>
            <a:r>
              <a:rPr lang="it-IT" baseline="0" dirty="0" err="1"/>
              <a:t>next</a:t>
            </a:r>
            <a:r>
              <a:rPr lang="it-IT" baseline="0" dirty="0"/>
              <a:t> state decoder che l’output decoder per la generazione e del </a:t>
            </a:r>
            <a:r>
              <a:rPr lang="it-IT" baseline="0" dirty="0" err="1"/>
              <a:t>nextstate</a:t>
            </a:r>
            <a:r>
              <a:rPr lang="it-IT" baseline="0" dirty="0"/>
              <a:t> che degli output</a:t>
            </a:r>
          </a:p>
          <a:p>
            <a:pPr marL="228600" indent="-228600">
              <a:buAutoNum type="arabicParenR"/>
            </a:pPr>
            <a:endParaRPr lang="it-IT" baseline="0" dirty="0"/>
          </a:p>
          <a:p>
            <a:pPr marL="228600" indent="-228600">
              <a:buAutoNum type="arabicParenR"/>
            </a:pPr>
            <a:endParaRPr lang="it-IT" baseline="0" dirty="0"/>
          </a:p>
          <a:p>
            <a:pPr marL="228600" indent="-228600">
              <a:buAutoNum type="arabicParenR"/>
            </a:pPr>
            <a:endParaRPr lang="it-IT" baseline="0" dirty="0"/>
          </a:p>
          <a:p>
            <a:pPr marL="228600" indent="-228600">
              <a:buAutoNum type="arabicParenR"/>
            </a:pPr>
            <a:r>
              <a:rPr lang="it-IT" baseline="0" dirty="0"/>
              <a:t>QUELLO CHE VEDETE, come è scritto è una macchina di tipo MOORE perché le uscite dipendono unicamente dal PS e non dagli input in ingresso. Manca la freccia</a:t>
            </a:r>
          </a:p>
          <a:p>
            <a:pPr marL="228600" indent="-228600">
              <a:buAutoNum type="arabicParenR"/>
            </a:pPr>
            <a:endParaRPr lang="it-IT" dirty="0"/>
          </a:p>
          <a:p>
            <a:pPr marL="228600" indent="-228600">
              <a:buAutoNum type="arabicParenR"/>
            </a:pPr>
            <a:endParaRPr lang="it-IT" dirty="0"/>
          </a:p>
          <a:p>
            <a:pPr marL="228600" indent="-228600">
              <a:buAutoNum type="arabicParenR"/>
            </a:pPr>
            <a:r>
              <a:rPr lang="it-IT" dirty="0"/>
              <a:t>VEDIAMO ora qualche esempio</a:t>
            </a:r>
          </a:p>
          <a:p>
            <a:pPr marL="228600" indent="-228600">
              <a:buAutoNum type="arabicParenR"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7184D7-C7FD-4A11-9AF7-C5923AC92CA0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334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mondo</a:t>
            </a:r>
            <a:r>
              <a:rPr lang="it-IT" baseline="0" dirty="0"/>
              <a:t> </a:t>
            </a:r>
            <a:r>
              <a:rPr lang="it-IT" baseline="0" dirty="0" err="1"/>
              <a:t>Xilinx</a:t>
            </a:r>
            <a:r>
              <a:rPr lang="it-IT" baseline="0" dirty="0"/>
              <a:t> tutte le volte che volete implementare una FSM c’è la possibilità di scegliere un </a:t>
            </a:r>
            <a:r>
              <a:rPr lang="it-IT" baseline="0" dirty="0" err="1"/>
              <a:t>template</a:t>
            </a:r>
            <a:r>
              <a:rPr lang="it-IT" baseline="0" dirty="0"/>
              <a:t> o di tipo </a:t>
            </a:r>
            <a:r>
              <a:rPr lang="it-IT" baseline="0" dirty="0" err="1"/>
              <a:t>moore</a:t>
            </a:r>
            <a:r>
              <a:rPr lang="it-IT" baseline="0" dirty="0"/>
              <a:t> o di tipo </a:t>
            </a:r>
            <a:r>
              <a:rPr lang="it-IT" baseline="0" dirty="0" err="1"/>
              <a:t>mealy</a:t>
            </a:r>
            <a:r>
              <a:rPr lang="it-IT" baseline="0" dirty="0"/>
              <a:t>. </a:t>
            </a:r>
          </a:p>
          <a:p>
            <a:r>
              <a:rPr lang="it-IT" baseline="0" dirty="0"/>
              <a:t>Lo troverete diviso nei tre processi classici mostrati nella slide precedente.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9985-3EB4-4DD4-A1FC-4A5D9E470F3C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761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mondo</a:t>
            </a:r>
            <a:r>
              <a:rPr lang="it-IT" baseline="0" dirty="0"/>
              <a:t> </a:t>
            </a:r>
            <a:r>
              <a:rPr lang="it-IT" baseline="0" dirty="0" err="1"/>
              <a:t>Xilinx</a:t>
            </a:r>
            <a:r>
              <a:rPr lang="it-IT" baseline="0" dirty="0"/>
              <a:t> tutte le volte che volete implementare una FSM c’è la possibilità di scegliere un </a:t>
            </a:r>
            <a:r>
              <a:rPr lang="it-IT" baseline="0" dirty="0" err="1"/>
              <a:t>template</a:t>
            </a:r>
            <a:r>
              <a:rPr lang="it-IT" baseline="0" dirty="0"/>
              <a:t> o di tipo </a:t>
            </a:r>
            <a:r>
              <a:rPr lang="it-IT" baseline="0" dirty="0" err="1"/>
              <a:t>moore</a:t>
            </a:r>
            <a:r>
              <a:rPr lang="it-IT" baseline="0" dirty="0"/>
              <a:t> o di tipo </a:t>
            </a:r>
            <a:r>
              <a:rPr lang="it-IT" baseline="0" dirty="0" err="1"/>
              <a:t>mealy</a:t>
            </a:r>
            <a:r>
              <a:rPr lang="it-IT" baseline="0" dirty="0"/>
              <a:t>. </a:t>
            </a:r>
          </a:p>
          <a:p>
            <a:r>
              <a:rPr lang="it-IT" baseline="0" dirty="0"/>
              <a:t>Lo troverete diviso nei tre processi classici mostrati nella slide precedente.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A89985-3EB4-4DD4-A1FC-4A5D9E470F3C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47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C47F0-8349-47C5-940F-C7BFF759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BB9E4F-A5E0-4923-8CF9-ED5C15538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2E532B-A9C1-4958-9F47-4669D590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0037-E133-4BC7-A1D8-75D7FC21F4A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4D1565-B8BF-412F-8649-BA16B48E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14DF87-6BD8-4C49-888F-9C973640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3737-3B2E-4A9B-BE1A-0CD177F15B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01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F2BCF-995D-4A68-BACC-E9685E89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1152F2-3581-496D-AEAD-D1E675151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27CB9B-4EA9-4E27-BE70-C8A017D4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0037-E133-4BC7-A1D8-75D7FC21F4A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7567CBC-DF45-4A66-84F4-49F50C88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47ADD2-04AA-41F1-870F-B872ECC4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3737-3B2E-4A9B-BE1A-0CD177F15B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82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AA0CA9F-BA89-41D7-9670-203CA5189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14FD91-DCE6-452E-9033-8D639579F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2E5286-BE8A-4979-906C-9ECA86A3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0037-E133-4BC7-A1D8-75D7FC21F4A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E3886D-6F6B-4303-BC9E-003F77CF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517CB8-C2BE-4524-8182-270D5FFD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3737-3B2E-4A9B-BE1A-0CD177F15B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722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9517A-C660-4426-80A0-77984EC0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B4805F-C753-422C-BDD5-F35B5A00909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00FE0F-822F-4829-AF52-7F6C3C824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A60EB5-182A-4E97-9679-21C9D3C68B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E5C19C0-F6B2-4D03-BCDC-A64329A53B37}" type="datetime1">
              <a:rPr lang="en-US" altLang="it-IT"/>
              <a:pPr/>
              <a:t>2/15/2022</a:t>
            </a:fld>
            <a:endParaRPr lang="en-US" altLang="zh-TW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B41729A-77F0-4993-BFA4-50958889D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EE400/590 - Fall 2004</a:t>
            </a:r>
            <a:endParaRPr lang="en-US" altLang="zh-TW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17A0A6-9D6F-4996-92C5-F113FE39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064F48A-0BAE-4412-AC77-04CC272C465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9377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CD8B85-15DE-49D7-A050-B96C7BAD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F0E535-CF00-472B-9D04-6359A5FD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107E45-2CED-46FB-B8F0-0B266E76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0037-E133-4BC7-A1D8-75D7FC21F4A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2FD37D-6096-4F2D-8D8E-E414ED05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849841-72DE-40AE-BF82-17762EB2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3737-3B2E-4A9B-BE1A-0CD177F15B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216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FA580-CF94-465B-A678-23FD533C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B0377F-0D30-4AAF-B19F-64A114F44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355A37-1EC8-4EC1-8EE5-4392FEE6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0037-E133-4BC7-A1D8-75D7FC21F4A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BC6468-BFC2-4490-A0BE-55D56E77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6C37D5-00B0-44AC-B300-F28606C8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3737-3B2E-4A9B-BE1A-0CD177F15B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3027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CB06DF-16D8-4643-AB45-AA120051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6C886-4453-4D41-94CE-5058C9DC6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008639A-79E3-4D4F-A76C-1634110DF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E31132-BDC9-466F-9335-C64F6B40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0037-E133-4BC7-A1D8-75D7FC21F4A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99275C-ABC3-493E-8466-FDC879D1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A63798-1BA5-4C49-BD8B-AD5E0802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3737-3B2E-4A9B-BE1A-0CD177F15B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366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003C7B-CB3D-4AFB-90CE-3542A8A6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4B7F13-9E3F-40A6-B636-EAF9A064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BDC1E6-DA5B-4446-A50E-2AC5FC2BF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76072C9-07DC-4A9C-A4D8-502447C08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AA77C5-6CC8-4BA1-8EDE-52CEFEDF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F15A4BC-7B7C-4C11-972D-23636FAE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0037-E133-4BC7-A1D8-75D7FC21F4A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60A36C-3494-469D-B9E2-5378CA328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B59CCBC-4A1B-43D5-9B6C-06B7EE17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3737-3B2E-4A9B-BE1A-0CD177F15B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39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C8E726-B7F4-4A06-8F99-5BD4CE19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B673FE-4993-44BA-897A-3545D209C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0037-E133-4BC7-A1D8-75D7FC21F4A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2DCC94-BB1A-4BE5-8F67-755AD396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E2C258-FAFA-493F-B449-9D6453F7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3737-3B2E-4A9B-BE1A-0CD177F15B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150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F3E4D5D-7D1C-4616-936D-1156182B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0037-E133-4BC7-A1D8-75D7FC21F4A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06C220-C357-422C-879B-5201DD8B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145D93-62E0-43D8-B2CA-57973DCD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3737-3B2E-4A9B-BE1A-0CD177F15B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341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93C7B-A67F-4627-A67E-4121CC0D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F4E32A-162C-42D3-A948-57F2CA01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1470CA-E1E6-4A67-8FC6-AD1EA8399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761B70-A619-4DD0-8E01-4D2385406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0037-E133-4BC7-A1D8-75D7FC21F4A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331485-1BD2-427B-8496-11AFB488C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F658A4-D25C-447F-9E45-DB1277F2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3737-3B2E-4A9B-BE1A-0CD177F15B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10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3E1190-B74C-424F-8BF0-BB70FD54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D29DDF5-7936-407B-AD9E-7BB86AA77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C799F8-AF03-4165-ADED-DB874BD0B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4945EA-3848-4097-AA60-E19CA657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0037-E133-4BC7-A1D8-75D7FC21F4A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27ECC9-897D-43D9-BAF0-BAFF24E6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FB29A8-78B8-4D9F-8380-DC17CD053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A3737-3B2E-4A9B-BE1A-0CD177F15B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267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201581B-8B16-4745-8F4F-1B7F315C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0E754D3-7BD8-48B8-BBED-4D5A40C9F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C68B23-F08A-4D47-9B77-4A569C13E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00037-E133-4BC7-A1D8-75D7FC21F4AF}" type="datetimeFigureOut">
              <a:rPr lang="it-IT" smtClean="0"/>
              <a:t>15/02/2022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A9B40E-4FDF-4F35-94BC-946828E80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169CBE-1F4F-4252-8D47-9FA8CED50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A3737-3B2E-4A9B-BE1A-0CD177F15BB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60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balbi@bo.infn.i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verificationguide.com/" TargetMode="External"/><Relationship Id="rId2" Type="http://schemas.openxmlformats.org/officeDocument/2006/relationships/hyperlink" Target="https://fpgatutorial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oulos.com/knowhow/systemverilog/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therland-hdl.com/pdfs/verilog_2001_ref_guide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cap="small" dirty="0"/>
              <a:t>(System) </a:t>
            </a:r>
            <a:r>
              <a:rPr lang="it-IT" b="1" cap="small" dirty="0" err="1"/>
              <a:t>Verilog</a:t>
            </a:r>
            <a:endParaRPr lang="it-IT" b="1" cap="small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cap="small" dirty="0"/>
              <a:t>Introduzione </a:t>
            </a:r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1166446" y="5301762"/>
            <a:ext cx="9533793" cy="1705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Gabriele Balbi</a:t>
            </a:r>
            <a:br>
              <a:rPr lang="it-IT" b="1" dirty="0"/>
            </a:br>
            <a:r>
              <a:rPr lang="it-IT" dirty="0">
                <a:hlinkClick r:id="rId2"/>
              </a:rPr>
              <a:t>balbi@bo.infn.it</a:t>
            </a:r>
            <a:endParaRPr lang="it-IT" dirty="0"/>
          </a:p>
          <a:p>
            <a:r>
              <a:rPr lang="it-IT" sz="1600" cap="small" dirty="0"/>
              <a:t>Istituto Nazionale di Fisica Nucleare </a:t>
            </a:r>
            <a:r>
              <a:rPr lang="it-IT" sz="1600" b="1" cap="small" dirty="0"/>
              <a:t>INFN</a:t>
            </a:r>
            <a:br>
              <a:rPr lang="it-IT" sz="1600" b="1" cap="small" dirty="0"/>
            </a:br>
            <a:r>
              <a:rPr lang="it-IT" sz="1600" cap="small" dirty="0"/>
              <a:t>Sezione di Bologna – Centro di Elettronica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693" y="222738"/>
            <a:ext cx="2710346" cy="2150208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461"/>
            <a:ext cx="3904787" cy="209438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F9D5AE9-42E8-4C69-AECA-76079FA4C5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5" y="5486400"/>
            <a:ext cx="1893758" cy="1188408"/>
          </a:xfrm>
          <a:prstGeom prst="rect">
            <a:avLst/>
          </a:prstGeo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1AF88B-F3D8-4254-A57C-13F40773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FFC1B-7350-42EB-B052-014D13AA14A8}" type="datetime1">
              <a:rPr lang="it-IT" smtClean="0"/>
              <a:t>15/02/2022</a:t>
            </a:fld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5E13672-D04E-4BAE-ADB1-4E0B6B60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486-C2C4-4D7A-B39C-4A60E478F588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263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Tipi di dato</a:t>
            </a:r>
            <a:endParaRPr lang="it-IT" altLang="it-IT" sz="4400" b="1" cap="small" dirty="0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C45EAB4F-6F6A-45BF-AFC5-E22BE422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3" y="223858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Nel </a:t>
            </a:r>
            <a:r>
              <a:rPr lang="it-IT" dirty="0" err="1"/>
              <a:t>Verilog</a:t>
            </a:r>
            <a:r>
              <a:rPr lang="it-IT" dirty="0"/>
              <a:t> troviamo essenzialmente 2 tipi di dato: </a:t>
            </a:r>
            <a:r>
              <a:rPr lang="it-IT" b="1" dirty="0"/>
              <a:t>reg</a:t>
            </a:r>
            <a:r>
              <a:rPr lang="it-IT" dirty="0"/>
              <a:t> e </a:t>
            </a:r>
            <a:r>
              <a:rPr lang="it-IT" b="1" dirty="0" err="1"/>
              <a:t>wire</a:t>
            </a:r>
            <a:r>
              <a:rPr lang="it-IT" b="1" dirty="0"/>
              <a:t> </a:t>
            </a:r>
            <a:r>
              <a:rPr lang="it-IT" dirty="0"/>
              <a:t>che possono assumere valori 0,1,X (</a:t>
            </a:r>
            <a:r>
              <a:rPr lang="it-IT" dirty="0" err="1"/>
              <a:t>don’t</a:t>
            </a:r>
            <a:r>
              <a:rPr lang="it-IT" dirty="0"/>
              <a:t> care) e Z (alta impedenza).</a:t>
            </a:r>
            <a:endParaRPr lang="it-IT" b="1" dirty="0"/>
          </a:p>
          <a:p>
            <a:r>
              <a:rPr lang="it-IT" dirty="0"/>
              <a:t>Tipo </a:t>
            </a:r>
            <a:r>
              <a:rPr lang="it-IT" b="1" dirty="0"/>
              <a:t>reg</a:t>
            </a:r>
            <a:r>
              <a:rPr lang="it-IT" dirty="0"/>
              <a:t> : memorizza il valore dell’ ultimo assegnamento in un blocco procedurale (vedremo cos’è)</a:t>
            </a:r>
          </a:p>
          <a:p>
            <a:r>
              <a:rPr lang="it-IT" dirty="0"/>
              <a:t>Tipo </a:t>
            </a:r>
            <a:r>
              <a:rPr lang="it-IT" b="1" dirty="0" err="1"/>
              <a:t>wire</a:t>
            </a:r>
            <a:r>
              <a:rPr lang="it-IT" dirty="0"/>
              <a:t>: rappresenta un nodo, una connessione tra porte di vari oggetti. Può essere assegnato tramite il famoso “</a:t>
            </a:r>
            <a:r>
              <a:rPr lang="it-IT" dirty="0" err="1"/>
              <a:t>continuous</a:t>
            </a:r>
            <a:r>
              <a:rPr lang="it-IT" dirty="0"/>
              <a:t> </a:t>
            </a:r>
            <a:r>
              <a:rPr lang="it-IT" dirty="0" err="1"/>
              <a:t>assignment</a:t>
            </a:r>
            <a:r>
              <a:rPr lang="it-IT" dirty="0"/>
              <a:t>”</a:t>
            </a:r>
            <a:br>
              <a:rPr lang="it-IT" dirty="0"/>
            </a:br>
            <a:br>
              <a:rPr lang="it-IT" dirty="0"/>
            </a:br>
            <a:r>
              <a:rPr lang="it-IT" dirty="0"/>
              <a:t>			esempi:	</a:t>
            </a:r>
            <a:r>
              <a:rPr lang="it-IT" b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assign</a:t>
            </a:r>
            <a:r>
              <a:rPr lang="it-IT" sz="2200" dirty="0">
                <a:solidFill>
                  <a:schemeClr val="tx1"/>
                </a:solidFill>
                <a:highlight>
                  <a:srgbClr val="FFFF00"/>
                </a:highlight>
              </a:rPr>
              <a:t> Y3 = (A1) </a:t>
            </a:r>
            <a:r>
              <a:rPr lang="it-IT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&amp;</a:t>
            </a:r>
            <a:r>
              <a:rPr lang="it-IT" sz="2200" dirty="0">
                <a:solidFill>
                  <a:schemeClr val="tx1"/>
                </a:solidFill>
                <a:highlight>
                  <a:srgbClr val="FFFF00"/>
                </a:highlight>
              </a:rPr>
              <a:t> (A0);</a:t>
            </a:r>
            <a:br>
              <a:rPr lang="it-IT" dirty="0"/>
            </a:br>
            <a:endParaRPr lang="it-IT" dirty="0"/>
          </a:p>
          <a:p>
            <a:r>
              <a:rPr lang="it-IT" dirty="0"/>
              <a:t>Le variabili possono essere scalari e vettoriali (con segno o senza segno). Le variabili vettoriali con segno vengono rappresentate in complemento a 2.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6370234-7A19-40B1-8067-D136AFB4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90" y="5084325"/>
            <a:ext cx="36290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5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1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67437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Tipi di dato</a:t>
            </a:r>
            <a:endParaRPr lang="it-IT" altLang="it-IT" sz="4400" b="1" cap="small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C70BD4C-A1FC-4F86-8B74-E03F4EAC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71411"/>
            <a:ext cx="4286250" cy="1276350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7D9E167-A236-4BDC-86B9-08FE8B46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8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variabili possono essere booleane, scalari e vettoriali (con segno o senza segno), intere o reali. Le variabili vettoriali con segno vengono rappresentate in complemento a 2.</a:t>
            </a:r>
          </a:p>
        </p:txBody>
      </p:sp>
    </p:spTree>
    <p:extLst>
      <p:ext uri="{BB962C8B-B14F-4D97-AF65-F5344CB8AC3E}">
        <p14:creationId xmlns:p14="http://schemas.microsoft.com/office/powerpoint/2010/main" val="30507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67437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logic</a:t>
            </a:r>
            <a:r>
              <a:rPr lang="it-IT" altLang="it-IT" sz="3200" b="1" cap="small" dirty="0"/>
              <a:t> </a:t>
            </a:r>
            <a:r>
              <a:rPr lang="it-IT" altLang="it-IT" sz="3200" b="1" cap="small" dirty="0" err="1"/>
              <a:t>value</a:t>
            </a:r>
            <a:endParaRPr lang="it-IT" altLang="it-IT" sz="4400" b="1" cap="small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7D9E167-A236-4BDC-86B9-08FE8B46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8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0  falso</a:t>
            </a:r>
          </a:p>
          <a:p>
            <a:pPr marL="0" indent="0">
              <a:buNone/>
            </a:pPr>
            <a:r>
              <a:rPr lang="it-IT" dirty="0"/>
              <a:t>1  vero</a:t>
            </a:r>
          </a:p>
          <a:p>
            <a:pPr marL="0" indent="0">
              <a:buNone/>
            </a:pPr>
            <a:r>
              <a:rPr lang="it-IT" dirty="0"/>
              <a:t>X  non determinato</a:t>
            </a:r>
          </a:p>
          <a:p>
            <a:pPr marL="0" indent="0">
              <a:buNone/>
            </a:pPr>
            <a:r>
              <a:rPr lang="it-IT" dirty="0"/>
              <a:t>Z  alta impedenza</a:t>
            </a:r>
          </a:p>
        </p:txBody>
      </p:sp>
    </p:spTree>
    <p:extLst>
      <p:ext uri="{BB962C8B-B14F-4D97-AF65-F5344CB8AC3E}">
        <p14:creationId xmlns:p14="http://schemas.microsoft.com/office/powerpoint/2010/main" val="24651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67437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Real </a:t>
            </a:r>
            <a:r>
              <a:rPr lang="it-IT" altLang="it-IT" sz="3200" b="1" cap="small" dirty="0" err="1"/>
              <a:t>value</a:t>
            </a:r>
            <a:endParaRPr lang="it-IT" altLang="it-IT" sz="4400" b="1" cap="small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7D9E167-A236-4BDC-86B9-08FE8B46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8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Di solito vengono scritti in notazione scientifica:</a:t>
            </a:r>
            <a:br>
              <a:rPr lang="it-IT" dirty="0"/>
            </a:br>
            <a:endParaRPr lang="it-IT" dirty="0"/>
          </a:p>
          <a:p>
            <a:r>
              <a:rPr lang="it-IT" dirty="0"/>
              <a:t> 3.8E-3 </a:t>
            </a:r>
            <a:r>
              <a:rPr lang="it-IT" dirty="0">
                <a:sym typeface="Wingdings" panose="05000000000000000000" pitchFamily="2" charset="2"/>
              </a:rPr>
              <a:t> 0.0038   (mantissa, base ed esponente)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4348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67437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Integer</a:t>
            </a:r>
            <a:r>
              <a:rPr lang="it-IT" altLang="it-IT" sz="3200" b="1" cap="small" dirty="0"/>
              <a:t> </a:t>
            </a:r>
            <a:r>
              <a:rPr lang="it-IT" altLang="it-IT" sz="3200" b="1" cap="small" dirty="0" err="1"/>
              <a:t>value</a:t>
            </a:r>
            <a:endParaRPr lang="it-IT" altLang="it-IT" sz="4400" b="1" cap="small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7D9E167-A236-4BDC-86B9-08FE8B46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8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Due modi per rappresentare un intero</a:t>
            </a:r>
          </a:p>
          <a:p>
            <a:pPr marL="514350" indent="-514350">
              <a:buFont typeface="+mj-lt"/>
              <a:buAutoNum type="arabicPeriod"/>
            </a:pPr>
            <a:r>
              <a:rPr lang="it-IT" dirty="0"/>
              <a:t>Valore intero a «formato libero», senza dimensione</a:t>
            </a:r>
          </a:p>
          <a:p>
            <a:pPr marL="514350" indent="-514350">
              <a:buFont typeface="+mj-lt"/>
              <a:buAutoNum type="arabicPeriod"/>
            </a:pPr>
            <a:r>
              <a:rPr lang="it-IT" b="1" dirty="0"/>
              <a:t>size</a:t>
            </a:r>
            <a:r>
              <a:rPr lang="it-IT" dirty="0"/>
              <a:t>’ </a:t>
            </a:r>
            <a:r>
              <a:rPr lang="it-IT" b="1" dirty="0">
                <a:solidFill>
                  <a:srgbClr val="FF0000"/>
                </a:solidFill>
              </a:rPr>
              <a:t>base</a:t>
            </a:r>
            <a:r>
              <a:rPr lang="it-IT" dirty="0"/>
              <a:t> </a:t>
            </a:r>
            <a:r>
              <a:rPr lang="it-IT" b="1" dirty="0"/>
              <a:t>valore</a:t>
            </a:r>
            <a:br>
              <a:rPr lang="it-IT" b="1" dirty="0"/>
            </a:br>
            <a:r>
              <a:rPr lang="it-IT" dirty="0"/>
              <a:t>	</a:t>
            </a:r>
            <a:br>
              <a:rPr lang="it-IT" b="1" dirty="0"/>
            </a:br>
            <a:endParaRPr lang="it-IT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4704B-2298-49A9-BA63-2ED003FC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5" y="3840689"/>
            <a:ext cx="50196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67437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Integer</a:t>
            </a:r>
            <a:r>
              <a:rPr lang="it-IT" altLang="it-IT" sz="3200" b="1" cap="small" dirty="0"/>
              <a:t> </a:t>
            </a:r>
            <a:r>
              <a:rPr lang="it-IT" altLang="it-IT" sz="3200" b="1" cap="small" dirty="0" err="1"/>
              <a:t>value</a:t>
            </a:r>
            <a:endParaRPr lang="it-IT" altLang="it-IT" sz="4400" b="1" cap="small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7D9E167-A236-4BDC-86B9-08FE8B46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8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 numeri negativi sono rappresentati in complemento a 2</a:t>
            </a:r>
          </a:p>
          <a:p>
            <a:pPr marL="0" indent="0">
              <a:buNone/>
            </a:pPr>
            <a:r>
              <a:rPr lang="it-IT" dirty="0"/>
              <a:t>Esempio:</a:t>
            </a:r>
            <a:br>
              <a:rPr lang="it-IT" dirty="0"/>
            </a:br>
            <a:r>
              <a:rPr lang="it-IT" dirty="0"/>
              <a:t>-7 = - 0111 -&gt; complemento a 1 -&gt; 1000 -&gt; complemento a 2 -&gt; 1001</a:t>
            </a:r>
          </a:p>
          <a:p>
            <a:pPr marL="0" indent="0">
              <a:buNone/>
            </a:pPr>
            <a:r>
              <a:rPr lang="it-IT" dirty="0"/>
              <a:t>-4 = - 0100 -&gt; complemento a 1 -&gt; 1011 -&gt; complemento a 2 -&gt; 1100</a:t>
            </a:r>
          </a:p>
          <a:p>
            <a:pPr marL="0" indent="0">
              <a:buNone/>
            </a:pPr>
            <a:r>
              <a:rPr lang="it-IT" dirty="0"/>
              <a:t>10=    1010 </a:t>
            </a:r>
            <a:br>
              <a:rPr lang="it-IT" b="1" dirty="0"/>
            </a:br>
            <a:r>
              <a:rPr lang="it-IT" dirty="0"/>
              <a:t>	</a:t>
            </a:r>
            <a:br>
              <a:rPr lang="it-IT" b="1" dirty="0"/>
            </a:br>
            <a:endParaRPr lang="it-IT" b="1" dirty="0"/>
          </a:p>
          <a:p>
            <a:pPr marL="0" indent="0">
              <a:buNone/>
            </a:pPr>
            <a:endParaRPr lang="it-IT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4704B-2298-49A9-BA63-2ED003FC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928" y="4420852"/>
            <a:ext cx="4289276" cy="242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6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AD022E-B80F-48B2-9A9A-2DDF1098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0332" y="3938516"/>
            <a:ext cx="6410500" cy="2791250"/>
          </a:xfrm>
        </p:spPr>
        <p:txBody>
          <a:bodyPr>
            <a:normAutofit fontScale="92500" lnSpcReduction="10000"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Bitwise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operators</a:t>
            </a:r>
            <a:r>
              <a:rPr lang="it-IT" dirty="0">
                <a:solidFill>
                  <a:srgbClr val="FF0000"/>
                </a:solidFill>
              </a:rPr>
              <a:t>:</a:t>
            </a:r>
            <a:r>
              <a:rPr lang="it-IT" dirty="0"/>
              <a:t> realizzano operazioni «bit-</a:t>
            </a:r>
            <a:r>
              <a:rPr lang="it-IT" dirty="0" err="1"/>
              <a:t>oriented</a:t>
            </a:r>
            <a:r>
              <a:rPr lang="it-IT" dirty="0"/>
              <a:t>» sui vettori: </a:t>
            </a:r>
            <a:br>
              <a:rPr lang="it-IT" dirty="0"/>
            </a:br>
            <a:r>
              <a:rPr lang="it-IT" dirty="0"/>
              <a:t> ~(4’b0101) = {~0,~1,~0,~1} = 4’b1010 </a:t>
            </a:r>
            <a:br>
              <a:rPr lang="it-IT" dirty="0"/>
            </a:br>
            <a:r>
              <a:rPr lang="it-IT" dirty="0"/>
              <a:t> 4’b0101 &amp; 4’b0011 = {0&amp;0, 1&amp;0, 0&amp;1, 1&amp;1} = 4’b0001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Reduction operators</a:t>
            </a:r>
            <a:r>
              <a:rPr lang="en-US" dirty="0"/>
              <a:t> </a:t>
            </a:r>
            <a:r>
              <a:rPr lang="en-US" dirty="0" err="1"/>
              <a:t>agiscono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ogni</a:t>
            </a:r>
            <a:r>
              <a:rPr lang="en-US" dirty="0"/>
              <a:t> bit del </a:t>
            </a:r>
            <a:r>
              <a:rPr lang="en-US" dirty="0" err="1"/>
              <a:t>vettore</a:t>
            </a:r>
            <a:r>
              <a:rPr lang="en-US" dirty="0"/>
              <a:t> di </a:t>
            </a:r>
            <a:r>
              <a:rPr lang="en-US" dirty="0" err="1"/>
              <a:t>ingresso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 &amp;(4’b0101) = 0 &amp; 1 &amp; 0 &amp; 1 = 1’b0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D2F4AF-3F1F-4546-9351-6F4588B2A2BD}"/>
              </a:ext>
            </a:extLst>
          </p:cNvPr>
          <p:cNvSpPr txBox="1"/>
          <p:nvPr/>
        </p:nvSpPr>
        <p:spPr>
          <a:xfrm>
            <a:off x="3582785" y="17799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B4391C77-BCB2-4265-9212-04659F6F2031}"/>
              </a:ext>
            </a:extLst>
          </p:cNvPr>
          <p:cNvSpPr txBox="1">
            <a:spLocks/>
          </p:cNvSpPr>
          <p:nvPr/>
        </p:nvSpPr>
        <p:spPr>
          <a:xfrm>
            <a:off x="373453" y="450811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86F07BD-54B0-4583-B5C2-4A86EBA34AE5}"/>
              </a:ext>
            </a:extLst>
          </p:cNvPr>
          <p:cNvSpPr txBox="1">
            <a:spLocks/>
          </p:cNvSpPr>
          <p:nvPr/>
        </p:nvSpPr>
        <p:spPr>
          <a:xfrm>
            <a:off x="5311833" y="835010"/>
            <a:ext cx="3303639" cy="576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4400" b="1" cap="small" dirty="0"/>
              <a:t>Operatori</a:t>
            </a:r>
            <a:r>
              <a:rPr lang="it-IT" altLang="it-IT" sz="1600" b="1" cap="small" dirty="0"/>
              <a:t>     </a:t>
            </a:r>
            <a:endParaRPr lang="it-IT" altLang="it-IT" sz="3200" b="1" cap="small" dirty="0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3C4686C4-CBEC-49E5-96CA-03E51C5426EF}"/>
              </a:ext>
            </a:extLst>
          </p:cNvPr>
          <p:cNvSpPr txBox="1">
            <a:spLocks/>
          </p:cNvSpPr>
          <p:nvPr/>
        </p:nvSpPr>
        <p:spPr>
          <a:xfrm>
            <a:off x="23362" y="1993198"/>
            <a:ext cx="121686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Sui segnali, scalari o vettoriali, tipicamente applichiamo gli operatori, cioè delle parole chiave dedicate che indicano una particolare operazione.</a:t>
            </a:r>
          </a:p>
          <a:p>
            <a:r>
              <a:rPr lang="it-IT" dirty="0"/>
              <a:t>Ne esistono di molteplici tipologie: </a:t>
            </a:r>
            <a:r>
              <a:rPr lang="it-IT" dirty="0" err="1"/>
              <a:t>Bitwise</a:t>
            </a:r>
            <a:r>
              <a:rPr lang="it-IT" dirty="0"/>
              <a:t>, </a:t>
            </a:r>
            <a:r>
              <a:rPr lang="it-IT" dirty="0" err="1"/>
              <a:t>Reduction</a:t>
            </a:r>
            <a:r>
              <a:rPr lang="it-IT" dirty="0"/>
              <a:t>, </a:t>
            </a:r>
            <a:r>
              <a:rPr lang="it-IT" dirty="0" err="1"/>
              <a:t>Logical</a:t>
            </a:r>
            <a:r>
              <a:rPr lang="it-IT" dirty="0"/>
              <a:t>, </a:t>
            </a:r>
            <a:r>
              <a:rPr lang="it-IT" dirty="0" err="1"/>
              <a:t>Arithmetic</a:t>
            </a:r>
            <a:r>
              <a:rPr lang="it-IT" dirty="0"/>
              <a:t>.. </a:t>
            </a:r>
            <a:r>
              <a:rPr lang="it-IT" dirty="0" err="1"/>
              <a:t>ecc</a:t>
            </a:r>
            <a:endParaRPr lang="it-IT" dirty="0"/>
          </a:p>
        </p:txBody>
      </p:sp>
      <p:pic>
        <p:nvPicPr>
          <p:cNvPr id="14" name="Immagine 4">
            <a:extLst>
              <a:ext uri="{FF2B5EF4-FFF2-40B4-BE49-F238E27FC236}">
                <a16:creationId xmlns:a16="http://schemas.microsoft.com/office/drawing/2014/main" id="{AB06FABF-0541-4D4E-991B-976D4752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3" y="3900600"/>
            <a:ext cx="2292422" cy="2807246"/>
          </a:xfrm>
          <a:prstGeom prst="rect">
            <a:avLst/>
          </a:prstGeom>
        </p:spPr>
      </p:pic>
      <p:pic>
        <p:nvPicPr>
          <p:cNvPr id="15" name="Immagine 6">
            <a:extLst>
              <a:ext uri="{FF2B5EF4-FFF2-40B4-BE49-F238E27FC236}">
                <a16:creationId xmlns:a16="http://schemas.microsoft.com/office/drawing/2014/main" id="{FEC6BCCA-8358-4369-AFE1-2C10FDF3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045" y="3629923"/>
            <a:ext cx="2347344" cy="309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2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AD022E-B80F-48B2-9A9A-2DDF1098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921" y="1631236"/>
            <a:ext cx="11524649" cy="1778890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Logical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operators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realizzano test su variabili, segnali di tipo booleano e restituiscono valori ad un 1 bit (vero/falso)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Equality and Relational operators</a:t>
            </a:r>
            <a:r>
              <a:rPr lang="en-US" dirty="0"/>
              <a:t> </a:t>
            </a:r>
            <a:r>
              <a:rPr lang="en-US" dirty="0" err="1"/>
              <a:t>controllano</a:t>
            </a:r>
            <a:r>
              <a:rPr lang="en-US" dirty="0"/>
              <a:t> se due numeri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uguali</a:t>
            </a:r>
            <a:r>
              <a:rPr lang="en-US" dirty="0"/>
              <a:t>, </a:t>
            </a:r>
            <a:r>
              <a:rPr lang="en-US" dirty="0" err="1"/>
              <a:t>maggiori</a:t>
            </a:r>
            <a:r>
              <a:rPr lang="en-US" dirty="0"/>
              <a:t> o </a:t>
            </a:r>
            <a:r>
              <a:rPr lang="en-US" dirty="0" err="1"/>
              <a:t>minori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D2F4AF-3F1F-4546-9351-6F4588B2A2BD}"/>
              </a:ext>
            </a:extLst>
          </p:cNvPr>
          <p:cNvSpPr txBox="1"/>
          <p:nvPr/>
        </p:nvSpPr>
        <p:spPr>
          <a:xfrm>
            <a:off x="3582785" y="17799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B4391C77-BCB2-4265-9212-04659F6F2031}"/>
              </a:ext>
            </a:extLst>
          </p:cNvPr>
          <p:cNvSpPr txBox="1">
            <a:spLocks/>
          </p:cNvSpPr>
          <p:nvPr/>
        </p:nvSpPr>
        <p:spPr>
          <a:xfrm>
            <a:off x="373453" y="450811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86F07BD-54B0-4583-B5C2-4A86EBA34AE5}"/>
              </a:ext>
            </a:extLst>
          </p:cNvPr>
          <p:cNvSpPr txBox="1">
            <a:spLocks/>
          </p:cNvSpPr>
          <p:nvPr/>
        </p:nvSpPr>
        <p:spPr>
          <a:xfrm>
            <a:off x="5311833" y="835010"/>
            <a:ext cx="3303639" cy="576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4400" b="1" cap="small" dirty="0"/>
              <a:t>Operatori</a:t>
            </a:r>
            <a:r>
              <a:rPr lang="it-IT" altLang="it-IT" sz="1600" b="1" cap="small" dirty="0"/>
              <a:t>     </a:t>
            </a:r>
            <a:endParaRPr lang="it-IT" altLang="it-IT" sz="3200" b="1" cap="sm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2AF5B-E41B-4D7E-BC31-3F211BAD9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2" y="3561300"/>
            <a:ext cx="3232735" cy="31684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C8754F-A95C-4788-AC3A-ED435924B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797" y="3561300"/>
            <a:ext cx="2888281" cy="7945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0AB096-69A0-4D02-BE2A-687A75E94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758" y="4442468"/>
            <a:ext cx="2648357" cy="178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7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A48A2-096C-41FC-81F8-87DA882B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" y="1241258"/>
            <a:ext cx="7000775" cy="4375484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4D8969C-5302-4395-9BB2-F722C83BFBD5}"/>
              </a:ext>
            </a:extLst>
          </p:cNvPr>
          <p:cNvSpPr txBox="1">
            <a:spLocks/>
          </p:cNvSpPr>
          <p:nvPr/>
        </p:nvSpPr>
        <p:spPr>
          <a:xfrm>
            <a:off x="373452" y="450811"/>
            <a:ext cx="11465621" cy="79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r>
              <a:rPr lang="it-IT" altLang="it-IT" sz="3200" b="1" cap="small" dirty="0"/>
              <a:t>:  </a:t>
            </a:r>
            <a:r>
              <a:rPr lang="it-IT" altLang="it-IT" sz="2400" b="1" cap="small" dirty="0">
                <a:solidFill>
                  <a:srgbClr val="FF0000"/>
                </a:solidFill>
              </a:rPr>
              <a:t>Esempio 1 project_1</a:t>
            </a:r>
            <a:endParaRPr lang="it-IT" altLang="it-IT" sz="4400" b="1" cap="small" dirty="0">
              <a:solidFill>
                <a:srgbClr val="FF0000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F3B9125-EE76-4496-9FA8-AB49AFFAE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799" y="2897204"/>
            <a:ext cx="6337274" cy="3960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3A9DF2-DBB4-441C-8B5E-9D7956BC1032}"/>
              </a:ext>
            </a:extLst>
          </p:cNvPr>
          <p:cNvSpPr txBox="1"/>
          <p:nvPr/>
        </p:nvSpPr>
        <p:spPr>
          <a:xfrm>
            <a:off x="8329353" y="1662545"/>
            <a:ext cx="340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Prendiamo confidenza con </a:t>
            </a:r>
            <a:r>
              <a:rPr lang="it-IT" dirty="0" err="1"/>
              <a:t>Vivado</a:t>
            </a:r>
            <a:r>
              <a:rPr lang="it-IT" dirty="0"/>
              <a:t> e scriviamo un progetto da scratch</a:t>
            </a:r>
          </a:p>
        </p:txBody>
      </p:sp>
    </p:spTree>
    <p:extLst>
      <p:ext uri="{BB962C8B-B14F-4D97-AF65-F5344CB8AC3E}">
        <p14:creationId xmlns:p14="http://schemas.microsoft.com/office/powerpoint/2010/main" val="109947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6AD022E-B80F-48B2-9A9A-2DDF1098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181" y="2149238"/>
            <a:ext cx="6665496" cy="1778890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Arithmetic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operators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/>
              <a:t>realizzano le classiche operazioni di somma, sottrazione, moltiplicazione, divisione </a:t>
            </a:r>
            <a:r>
              <a:rPr lang="it-IT" dirty="0" err="1"/>
              <a:t>ecc</a:t>
            </a:r>
            <a:r>
              <a:rPr lang="it-IT" dirty="0"/>
              <a:t>…</a:t>
            </a:r>
            <a:br>
              <a:rPr lang="it-IT" dirty="0"/>
            </a:br>
            <a:r>
              <a:rPr lang="it-IT" dirty="0"/>
              <a:t>Da notare gli operatori di shift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D2F4AF-3F1F-4546-9351-6F4588B2A2BD}"/>
              </a:ext>
            </a:extLst>
          </p:cNvPr>
          <p:cNvSpPr txBox="1"/>
          <p:nvPr/>
        </p:nvSpPr>
        <p:spPr>
          <a:xfrm>
            <a:off x="3582785" y="17799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B4391C77-BCB2-4265-9212-04659F6F2031}"/>
              </a:ext>
            </a:extLst>
          </p:cNvPr>
          <p:cNvSpPr txBox="1">
            <a:spLocks/>
          </p:cNvSpPr>
          <p:nvPr/>
        </p:nvSpPr>
        <p:spPr>
          <a:xfrm>
            <a:off x="373453" y="450811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86F07BD-54B0-4583-B5C2-4A86EBA34AE5}"/>
              </a:ext>
            </a:extLst>
          </p:cNvPr>
          <p:cNvSpPr txBox="1">
            <a:spLocks/>
          </p:cNvSpPr>
          <p:nvPr/>
        </p:nvSpPr>
        <p:spPr>
          <a:xfrm>
            <a:off x="5311833" y="835010"/>
            <a:ext cx="3303639" cy="576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4400" b="1" cap="small" dirty="0"/>
              <a:t>Operatori</a:t>
            </a:r>
            <a:r>
              <a:rPr lang="it-IT" altLang="it-IT" sz="1600" b="1" cap="small" dirty="0"/>
              <a:t>     </a:t>
            </a:r>
            <a:endParaRPr lang="it-IT" altLang="it-IT" sz="3200" b="1" cap="smal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28CC2-F8CB-48FB-8858-3F9FF0A4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30" y="1821245"/>
            <a:ext cx="35147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1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981451"/>
            <a:ext cx="994116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t-IT" altLang="it-IT" sz="2600" b="1" dirty="0"/>
              <a:t>Di cosa stiamo parlando</a:t>
            </a:r>
          </a:p>
          <a:p>
            <a:pPr lvl="1"/>
            <a:endParaRPr lang="it-IT" altLang="it-IT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altLang="it-IT" sz="2600" dirty="0"/>
              <a:t>Per iniziare a parlare di </a:t>
            </a:r>
            <a:r>
              <a:rPr lang="it-IT" altLang="it-IT" sz="2600" dirty="0" err="1"/>
              <a:t>Verilog</a:t>
            </a:r>
            <a:r>
              <a:rPr lang="it-IT" altLang="it-IT" sz="2600" dirty="0"/>
              <a:t> dobbiamo parlare di un linguaggio HDL…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it-IT" altLang="it-IT" sz="2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altLang="it-IT" sz="2600" dirty="0"/>
              <a:t>Un linguaggio HDL (Hardware </a:t>
            </a:r>
            <a:r>
              <a:rPr lang="it-IT" altLang="it-IT" sz="2600" dirty="0" err="1"/>
              <a:t>Description</a:t>
            </a:r>
            <a:r>
              <a:rPr lang="it-IT" altLang="it-IT" sz="2600" dirty="0"/>
              <a:t> Language) è un linguaggio testuale che ci permette, attraverso costrutti normati, di definire una </a:t>
            </a:r>
            <a:r>
              <a:rPr lang="it-IT" altLang="it-IT" sz="2600" dirty="0" err="1"/>
              <a:t>netlist</a:t>
            </a:r>
            <a:r>
              <a:rPr lang="it-IT" altLang="it-IT" sz="2600" dirty="0"/>
              <a:t> tra componenti basilari di elettronica</a:t>
            </a:r>
          </a:p>
          <a:p>
            <a:pPr lvl="1"/>
            <a:endParaRPr lang="it-IT" altLang="it-IT" sz="2600" dirty="0"/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8204662" y="289903"/>
            <a:ext cx="3283952" cy="691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4400" b="1" cap="small" dirty="0"/>
              <a:t>introduzione</a:t>
            </a:r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CEA8ADA-E9F9-4439-BC58-DF9DF83C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3E32-987A-4F4A-9430-3C91F4773DEB}" type="datetime1">
              <a:rPr lang="it-IT" smtClean="0"/>
              <a:t>15/02/2022</a:t>
            </a:fld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19015F2-2868-4D01-9C32-7286FB26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486-C2C4-4D7A-B39C-4A60E478F588}" type="slidenum">
              <a:rPr lang="it-IT" smtClean="0"/>
              <a:t>2</a:t>
            </a:fld>
            <a:endParaRPr lang="it-IT"/>
          </a:p>
        </p:txBody>
      </p:sp>
      <p:sp>
        <p:nvSpPr>
          <p:cNvPr id="6" name="Freccia in giù 5">
            <a:extLst>
              <a:ext uri="{FF2B5EF4-FFF2-40B4-BE49-F238E27FC236}">
                <a16:creationId xmlns:a16="http://schemas.microsoft.com/office/drawing/2014/main" id="{0E586D27-A6BF-4B9C-8BBF-C6ACD3065182}"/>
              </a:ext>
            </a:extLst>
          </p:cNvPr>
          <p:cNvSpPr/>
          <p:nvPr/>
        </p:nvSpPr>
        <p:spPr>
          <a:xfrm rot="2360587">
            <a:off x="3647438" y="4337397"/>
            <a:ext cx="616527" cy="1446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in giù 6">
            <a:extLst>
              <a:ext uri="{FF2B5EF4-FFF2-40B4-BE49-F238E27FC236}">
                <a16:creationId xmlns:a16="http://schemas.microsoft.com/office/drawing/2014/main" id="{D5CA4C55-76A3-435F-9010-C5AD918901FD}"/>
              </a:ext>
            </a:extLst>
          </p:cNvPr>
          <p:cNvSpPr/>
          <p:nvPr/>
        </p:nvSpPr>
        <p:spPr>
          <a:xfrm rot="19777498">
            <a:off x="5294096" y="4373049"/>
            <a:ext cx="616527" cy="1446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9A33121-1A08-4418-9BCA-A092737D5337}"/>
              </a:ext>
            </a:extLst>
          </p:cNvPr>
          <p:cNvSpPr txBox="1">
            <a:spLocks/>
          </p:cNvSpPr>
          <p:nvPr/>
        </p:nvSpPr>
        <p:spPr>
          <a:xfrm>
            <a:off x="2757824" y="5748610"/>
            <a:ext cx="1197877" cy="52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VHDL</a:t>
            </a:r>
            <a:endParaRPr lang="it-IT" altLang="it-IT" sz="4400" b="1" cap="small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FEE5753-B82E-4DC8-A642-DD8EA7059699}"/>
              </a:ext>
            </a:extLst>
          </p:cNvPr>
          <p:cNvSpPr txBox="1">
            <a:spLocks/>
          </p:cNvSpPr>
          <p:nvPr/>
        </p:nvSpPr>
        <p:spPr>
          <a:xfrm>
            <a:off x="5500207" y="5748609"/>
            <a:ext cx="1449233" cy="52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</p:spTree>
    <p:extLst>
      <p:ext uri="{BB962C8B-B14F-4D97-AF65-F5344CB8AC3E}">
        <p14:creationId xmlns:p14="http://schemas.microsoft.com/office/powerpoint/2010/main" val="3567412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A48A2-096C-41FC-81F8-87DA882B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" y="1241258"/>
            <a:ext cx="7000775" cy="4375484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4D8969C-5302-4395-9BB2-F722C83BFBD5}"/>
              </a:ext>
            </a:extLst>
          </p:cNvPr>
          <p:cNvSpPr txBox="1">
            <a:spLocks/>
          </p:cNvSpPr>
          <p:nvPr/>
        </p:nvSpPr>
        <p:spPr>
          <a:xfrm>
            <a:off x="373452" y="450811"/>
            <a:ext cx="11465621" cy="79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r>
              <a:rPr lang="it-IT" altLang="it-IT" sz="3200" b="1" cap="small" dirty="0"/>
              <a:t>:  </a:t>
            </a:r>
            <a:r>
              <a:rPr lang="it-IT" altLang="it-IT" sz="2400" b="1" cap="small" dirty="0">
                <a:solidFill>
                  <a:srgbClr val="FF0000"/>
                </a:solidFill>
              </a:rPr>
              <a:t>Esempio 2 project_2_operatorShift_Logical_arithmetic</a:t>
            </a:r>
            <a:endParaRPr lang="it-IT" altLang="it-IT" sz="4400" b="1" cap="small" dirty="0">
              <a:solidFill>
                <a:srgbClr val="FF0000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172CE7E-DA9A-4A39-822C-5D518D681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906" y="2443505"/>
            <a:ext cx="7076493" cy="44228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AB73F4-77F0-4308-ACC3-32333682214E}"/>
              </a:ext>
            </a:extLst>
          </p:cNvPr>
          <p:cNvSpPr txBox="1"/>
          <p:nvPr/>
        </p:nvSpPr>
        <p:spPr>
          <a:xfrm>
            <a:off x="7747462" y="1404850"/>
            <a:ext cx="340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Iniziamo ad usare gli operatori finora incontrati</a:t>
            </a:r>
          </a:p>
        </p:txBody>
      </p:sp>
    </p:spTree>
    <p:extLst>
      <p:ext uri="{BB962C8B-B14F-4D97-AF65-F5344CB8AC3E}">
        <p14:creationId xmlns:p14="http://schemas.microsoft.com/office/powerpoint/2010/main" val="41651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A09408C-079E-45B7-943C-6CD603AA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289" y="3773260"/>
            <a:ext cx="2347344" cy="309984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BD2F4AF-3F1F-4546-9351-6F4588B2A2BD}"/>
              </a:ext>
            </a:extLst>
          </p:cNvPr>
          <p:cNvSpPr txBox="1"/>
          <p:nvPr/>
        </p:nvSpPr>
        <p:spPr>
          <a:xfrm>
            <a:off x="3582785" y="177990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B4391C77-BCB2-4265-9212-04659F6F2031}"/>
              </a:ext>
            </a:extLst>
          </p:cNvPr>
          <p:cNvSpPr txBox="1">
            <a:spLocks/>
          </p:cNvSpPr>
          <p:nvPr/>
        </p:nvSpPr>
        <p:spPr>
          <a:xfrm>
            <a:off x="373453" y="467437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5922238-2C2A-4956-AA93-39DC59162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67" y="1157950"/>
            <a:ext cx="7645400" cy="553997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bitwise_operators ();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1'b1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r_B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1'b0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r_X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4'b0101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4'b1100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] w_AND_VECTOR,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w_OR_VECTOR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w_XOR_VECTOR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w_NOT_VECTOR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w_AND_SCALAR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r_B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w_OR_SCALAR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  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r_B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w_XOR_SCALAR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r_B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w_NOT_SCALAR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= ~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r_A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w_AND_VECTOR 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r_X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w_OR_VECTOR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  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r_X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w_XOR_VECTOR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r_X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w_NOT_VECTOR = ~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r_X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synthesizable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 (test code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initial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begin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// Scalar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Tests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$display("AND of 1 and 0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 %b",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w_AND_SCALAR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$display("OR  of 1 and 0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 %b",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w_OR_SCALAR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$display("XOR of 1 and 0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 %b",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w_XOR_SCALAR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$display("NOT of 1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 %b",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w_NOT_SCALAR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B9BDB6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Tests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: (bit by bit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comparison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$display("AND of 0101 and 1100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 %b",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w_AND_VECTOR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$display("OR  of 0101 and 1100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 %b",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w_OR_VECTOR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$display("XOR of 0101 and 1100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 %b",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w_XOR_VECTOR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$display("NOT of 0101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 %b",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w_NOT_VECTOR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FFAA3E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end</a:t>
            </a:r>
            <a:endParaRPr kumimoji="0" lang="it-IT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5BA1CF"/>
                </a:solidFill>
                <a:effectLst/>
                <a:latin typeface="Consolas" panose="020B0609020204030204" pitchFamily="49" charset="0"/>
              </a:rPr>
              <a:t>endmodule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rgbClr val="878A85"/>
                </a:solidFill>
                <a:effectLst/>
                <a:latin typeface="Consolas" panose="020B0609020204030204" pitchFamily="49" charset="0"/>
              </a:rPr>
              <a:t>bitwise_operators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28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962C769B-705A-4005-9ACC-238F64359274}"/>
              </a:ext>
            </a:extLst>
          </p:cNvPr>
          <p:cNvSpPr/>
          <p:nvPr/>
        </p:nvSpPr>
        <p:spPr>
          <a:xfrm>
            <a:off x="1737850" y="2644876"/>
            <a:ext cx="6413092" cy="2910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F91CD11-E952-47A5-90FF-5EA5DED1C0CB}"/>
              </a:ext>
            </a:extLst>
          </p:cNvPr>
          <p:cNvSpPr/>
          <p:nvPr/>
        </p:nvSpPr>
        <p:spPr>
          <a:xfrm>
            <a:off x="2153265" y="3495368"/>
            <a:ext cx="110121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9113A492-755F-4F2E-914D-CF234F044DF9}"/>
              </a:ext>
            </a:extLst>
          </p:cNvPr>
          <p:cNvSpPr/>
          <p:nvPr/>
        </p:nvSpPr>
        <p:spPr>
          <a:xfrm>
            <a:off x="3642852" y="3495368"/>
            <a:ext cx="110121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9C37E9D-543B-47E8-9A28-1B2647CBB705}"/>
              </a:ext>
            </a:extLst>
          </p:cNvPr>
          <p:cNvSpPr/>
          <p:nvPr/>
        </p:nvSpPr>
        <p:spPr>
          <a:xfrm>
            <a:off x="5132439" y="3495368"/>
            <a:ext cx="110121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DF1558B6-24F6-4448-87ED-9E1C4C210422}"/>
              </a:ext>
            </a:extLst>
          </p:cNvPr>
          <p:cNvSpPr/>
          <p:nvPr/>
        </p:nvSpPr>
        <p:spPr>
          <a:xfrm>
            <a:off x="6649066" y="3495368"/>
            <a:ext cx="110121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59638CDE-17A2-4FE7-874A-ECCC8D7D9C84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Gerarchia nei moduli</a:t>
            </a:r>
            <a:endParaRPr lang="it-IT" altLang="it-IT" sz="4400" b="1" cap="small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939D4EE-AFEE-40AF-ABC1-FF71DEFB028A}"/>
              </a:ext>
            </a:extLst>
          </p:cNvPr>
          <p:cNvSpPr txBox="1"/>
          <p:nvPr/>
        </p:nvSpPr>
        <p:spPr>
          <a:xfrm>
            <a:off x="2312577" y="318759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full_add</a:t>
            </a:r>
            <a:endParaRPr lang="it-IT" sz="14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74FF74-3A7D-4CF1-A1ED-378664C767A4}"/>
              </a:ext>
            </a:extLst>
          </p:cNvPr>
          <p:cNvSpPr txBox="1"/>
          <p:nvPr/>
        </p:nvSpPr>
        <p:spPr>
          <a:xfrm>
            <a:off x="3764371" y="31875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full_add</a:t>
            </a:r>
            <a:endParaRPr lang="it-IT" sz="1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89D7235-2E34-490C-BD15-5754C81FEF65}"/>
              </a:ext>
            </a:extLst>
          </p:cNvPr>
          <p:cNvSpPr txBox="1"/>
          <p:nvPr/>
        </p:nvSpPr>
        <p:spPr>
          <a:xfrm>
            <a:off x="5323244" y="318758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full_add</a:t>
            </a:r>
            <a:endParaRPr lang="it-IT" sz="14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735262D-A774-4910-B7FB-042BA156EA8B}"/>
              </a:ext>
            </a:extLst>
          </p:cNvPr>
          <p:cNvSpPr txBox="1"/>
          <p:nvPr/>
        </p:nvSpPr>
        <p:spPr>
          <a:xfrm>
            <a:off x="6737093" y="3187588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full_add</a:t>
            </a:r>
            <a:endParaRPr lang="it-IT" sz="14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4DF6FB3-EAC1-4B5C-955F-93E8425C59D0}"/>
              </a:ext>
            </a:extLst>
          </p:cNvPr>
          <p:cNvSpPr txBox="1"/>
          <p:nvPr/>
        </p:nvSpPr>
        <p:spPr>
          <a:xfrm>
            <a:off x="1737850" y="2318870"/>
            <a:ext cx="96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add_ger</a:t>
            </a:r>
            <a:endParaRPr lang="it-IT" b="1" dirty="0"/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5AE488B6-C1CC-456C-B2BE-1699DC5FE5F4}"/>
              </a:ext>
            </a:extLst>
          </p:cNvPr>
          <p:cNvSpPr/>
          <p:nvPr/>
        </p:nvSpPr>
        <p:spPr>
          <a:xfrm>
            <a:off x="629265" y="2861187"/>
            <a:ext cx="1032998" cy="326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a destra 18">
            <a:extLst>
              <a:ext uri="{FF2B5EF4-FFF2-40B4-BE49-F238E27FC236}">
                <a16:creationId xmlns:a16="http://schemas.microsoft.com/office/drawing/2014/main" id="{E79A252A-74E1-4D6E-989E-2B6B323C7982}"/>
              </a:ext>
            </a:extLst>
          </p:cNvPr>
          <p:cNvSpPr/>
          <p:nvPr/>
        </p:nvSpPr>
        <p:spPr>
          <a:xfrm>
            <a:off x="635870" y="3286952"/>
            <a:ext cx="1032998" cy="326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ACD81A3-7324-4A93-B74C-E25CEE8F960B}"/>
              </a:ext>
            </a:extLst>
          </p:cNvPr>
          <p:cNvSpPr txBox="1"/>
          <p:nvPr/>
        </p:nvSpPr>
        <p:spPr>
          <a:xfrm>
            <a:off x="-72850" y="286118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A[3:0]</a:t>
            </a:r>
            <a:endParaRPr lang="it-IT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E1E55BD-2DBE-4BAC-9EC3-CBFC4C4C7C90}"/>
              </a:ext>
            </a:extLst>
          </p:cNvPr>
          <p:cNvSpPr txBox="1"/>
          <p:nvPr/>
        </p:nvSpPr>
        <p:spPr>
          <a:xfrm>
            <a:off x="-55737" y="326548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B[3:0]</a:t>
            </a:r>
            <a:endParaRPr lang="it-IT" b="1" dirty="0"/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7B491481-ED88-45CE-A4BB-B527EFE84844}"/>
              </a:ext>
            </a:extLst>
          </p:cNvPr>
          <p:cNvSpPr/>
          <p:nvPr/>
        </p:nvSpPr>
        <p:spPr>
          <a:xfrm>
            <a:off x="8209170" y="3024387"/>
            <a:ext cx="1032998" cy="32640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38C60F8-6AA8-4B71-B330-782546044631}"/>
              </a:ext>
            </a:extLst>
          </p:cNvPr>
          <p:cNvSpPr txBox="1"/>
          <p:nvPr/>
        </p:nvSpPr>
        <p:spPr>
          <a:xfrm>
            <a:off x="8226529" y="268051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sum[3:0]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33661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F91CD11-E952-47A5-90FF-5EA5DED1C0CB}"/>
              </a:ext>
            </a:extLst>
          </p:cNvPr>
          <p:cNvSpPr/>
          <p:nvPr/>
        </p:nvSpPr>
        <p:spPr>
          <a:xfrm>
            <a:off x="1662263" y="2861186"/>
            <a:ext cx="2427956" cy="3234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59638CDE-17A2-4FE7-874A-ECCC8D7D9C84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Unità base</a:t>
            </a:r>
            <a:endParaRPr lang="it-IT" altLang="it-IT" sz="4400" b="1" cap="small" dirty="0"/>
          </a:p>
          <a:p>
            <a:pPr marL="0" indent="0">
              <a:buFont typeface="Arial" panose="020B0604020202020204" pitchFamily="34" charset="0"/>
              <a:buNone/>
            </a:pPr>
            <a:endParaRPr lang="it-IT" altLang="it-IT" sz="3200" b="1" cap="small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939D4EE-AFEE-40AF-ABC1-FF71DEFB028A}"/>
              </a:ext>
            </a:extLst>
          </p:cNvPr>
          <p:cNvSpPr txBox="1"/>
          <p:nvPr/>
        </p:nvSpPr>
        <p:spPr>
          <a:xfrm>
            <a:off x="1740465" y="2526626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/>
              <a:t>full_add</a:t>
            </a:r>
            <a:endParaRPr lang="it-IT" sz="1400" b="1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ACD81A3-7324-4A93-B74C-E25CEE8F960B}"/>
              </a:ext>
            </a:extLst>
          </p:cNvPr>
          <p:cNvSpPr txBox="1"/>
          <p:nvPr/>
        </p:nvSpPr>
        <p:spPr>
          <a:xfrm>
            <a:off x="744259" y="28961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it-IT" b="1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E1E55BD-2DBE-4BAC-9EC3-CBFC4C4C7C90}"/>
              </a:ext>
            </a:extLst>
          </p:cNvPr>
          <p:cNvSpPr txBox="1"/>
          <p:nvPr/>
        </p:nvSpPr>
        <p:spPr>
          <a:xfrm>
            <a:off x="744259" y="31875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it-IT" b="1" dirty="0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398A00B8-9871-4F90-8314-C471A950CB77}"/>
              </a:ext>
            </a:extLst>
          </p:cNvPr>
          <p:cNvCxnSpPr/>
          <p:nvPr/>
        </p:nvCxnSpPr>
        <p:spPr>
          <a:xfrm>
            <a:off x="1130710" y="3080820"/>
            <a:ext cx="53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627660E0-F04B-4DD9-973F-EBB84509C9F9}"/>
              </a:ext>
            </a:extLst>
          </p:cNvPr>
          <p:cNvCxnSpPr/>
          <p:nvPr/>
        </p:nvCxnSpPr>
        <p:spPr>
          <a:xfrm>
            <a:off x="1126100" y="3380492"/>
            <a:ext cx="53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547D2DE-B75B-44E9-A6F3-0556545E42FD}"/>
              </a:ext>
            </a:extLst>
          </p:cNvPr>
          <p:cNvSpPr txBox="1"/>
          <p:nvPr/>
        </p:nvSpPr>
        <p:spPr>
          <a:xfrm>
            <a:off x="533673" y="410434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c_in</a:t>
            </a:r>
            <a:endParaRPr lang="it-IT" b="1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2659AA5-14D8-424F-8C54-0177331913BC}"/>
              </a:ext>
            </a:extLst>
          </p:cNvPr>
          <p:cNvCxnSpPr/>
          <p:nvPr/>
        </p:nvCxnSpPr>
        <p:spPr>
          <a:xfrm>
            <a:off x="1126100" y="4309640"/>
            <a:ext cx="53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ECE586A-5089-4859-BFC9-BBDF59AE97F1}"/>
              </a:ext>
            </a:extLst>
          </p:cNvPr>
          <p:cNvSpPr txBox="1"/>
          <p:nvPr/>
        </p:nvSpPr>
        <p:spPr>
          <a:xfrm>
            <a:off x="4677003" y="410434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c_out</a:t>
            </a:r>
            <a:endParaRPr lang="it-IT" b="1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53866443-877E-485B-8756-1038448CB496}"/>
              </a:ext>
            </a:extLst>
          </p:cNvPr>
          <p:cNvCxnSpPr/>
          <p:nvPr/>
        </p:nvCxnSpPr>
        <p:spPr>
          <a:xfrm>
            <a:off x="4159351" y="4322583"/>
            <a:ext cx="53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06EE269-C9F0-4E16-B696-75A8D2873F2C}"/>
              </a:ext>
            </a:extLst>
          </p:cNvPr>
          <p:cNvSpPr txBox="1"/>
          <p:nvPr/>
        </p:nvSpPr>
        <p:spPr>
          <a:xfrm>
            <a:off x="4700125" y="304460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</a:t>
            </a:r>
            <a:endParaRPr lang="it-IT" b="1" dirty="0"/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2EC4ABEB-3945-4D15-96AC-D65B1EB77435}"/>
              </a:ext>
            </a:extLst>
          </p:cNvPr>
          <p:cNvCxnSpPr/>
          <p:nvPr/>
        </p:nvCxnSpPr>
        <p:spPr>
          <a:xfrm>
            <a:off x="4159351" y="3229268"/>
            <a:ext cx="531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magine 31">
            <a:extLst>
              <a:ext uri="{FF2B5EF4-FFF2-40B4-BE49-F238E27FC236}">
                <a16:creationId xmlns:a16="http://schemas.microsoft.com/office/drawing/2014/main" id="{998FADCD-FC22-44EB-B568-7E7CB7D6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274" y="2979300"/>
            <a:ext cx="5562600" cy="226695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CDC322C-0045-494F-B2E2-3AD493146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11" y="554172"/>
            <a:ext cx="3472631" cy="197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78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Adder</a:t>
            </a:r>
            <a:r>
              <a:rPr lang="it-IT" altLang="it-IT" sz="3200" b="1" cap="small" dirty="0"/>
              <a:t> a 4 bits</a:t>
            </a:r>
            <a:endParaRPr lang="it-IT" altLang="it-IT" sz="4400" b="1" cap="small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F3DDC1C-DDEE-47E8-ABE2-762F38018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8" y="2881530"/>
            <a:ext cx="9391650" cy="3286125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A6EF47F-B5A3-45F9-A263-301214C3CCFA}"/>
              </a:ext>
            </a:extLst>
          </p:cNvPr>
          <p:cNvCxnSpPr>
            <a:cxnSpLocks/>
          </p:cNvCxnSpPr>
          <p:nvPr/>
        </p:nvCxnSpPr>
        <p:spPr>
          <a:xfrm flipH="1">
            <a:off x="2733368" y="2248901"/>
            <a:ext cx="6297560" cy="237226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0D3569FE-3827-4CE3-8CA9-CF7277F3013B}"/>
              </a:ext>
            </a:extLst>
          </p:cNvPr>
          <p:cNvSpPr txBox="1">
            <a:spLocks/>
          </p:cNvSpPr>
          <p:nvPr/>
        </p:nvSpPr>
        <p:spPr>
          <a:xfrm>
            <a:off x="8549011" y="1886201"/>
            <a:ext cx="3303639" cy="576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2000" b="1" cap="small" dirty="0"/>
              <a:t>4 istanze dello stesso module</a:t>
            </a:r>
            <a:endParaRPr lang="it-IT" altLang="it-IT" sz="3200" b="1" cap="small" dirty="0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B2AF5250-FB66-4472-A047-4610DF3F6118}"/>
              </a:ext>
            </a:extLst>
          </p:cNvPr>
          <p:cNvSpPr txBox="1">
            <a:spLocks/>
          </p:cNvSpPr>
          <p:nvPr/>
        </p:nvSpPr>
        <p:spPr>
          <a:xfrm>
            <a:off x="7354530" y="6382346"/>
            <a:ext cx="4090082" cy="576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2000" b="1" cap="small" dirty="0"/>
              <a:t>Fin qui nulla di nuovo all’orizzonte…</a:t>
            </a:r>
            <a:endParaRPr lang="it-IT" altLang="it-IT" sz="3200" b="1" cap="small" dirty="0"/>
          </a:p>
        </p:txBody>
      </p:sp>
    </p:spTree>
    <p:extLst>
      <p:ext uri="{BB962C8B-B14F-4D97-AF65-F5344CB8AC3E}">
        <p14:creationId xmlns:p14="http://schemas.microsoft.com/office/powerpoint/2010/main" val="213412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3" grpId="0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A48A2-096C-41FC-81F8-87DA882B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" y="1241258"/>
            <a:ext cx="7000775" cy="4375484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4D8969C-5302-4395-9BB2-F722C83BFBD5}"/>
              </a:ext>
            </a:extLst>
          </p:cNvPr>
          <p:cNvSpPr txBox="1">
            <a:spLocks/>
          </p:cNvSpPr>
          <p:nvPr/>
        </p:nvSpPr>
        <p:spPr>
          <a:xfrm>
            <a:off x="373452" y="450811"/>
            <a:ext cx="11465621" cy="79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r>
              <a:rPr lang="it-IT" altLang="it-IT" sz="3200" b="1" cap="small" dirty="0"/>
              <a:t>:  </a:t>
            </a:r>
            <a:r>
              <a:rPr lang="it-IT" altLang="it-IT" sz="2400" b="1" cap="small" dirty="0">
                <a:solidFill>
                  <a:srgbClr val="FF0000"/>
                </a:solidFill>
              </a:rPr>
              <a:t>Esempio 3 project_3_EsempioGerarchico_con Simulazione… da fare</a:t>
            </a:r>
            <a:endParaRPr lang="it-IT" altLang="it-IT" sz="4400" b="1" cap="smal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08D93-0EC3-4F8D-9BF2-F12C972C2CB9}"/>
              </a:ext>
            </a:extLst>
          </p:cNvPr>
          <p:cNvSpPr txBox="1"/>
          <p:nvPr/>
        </p:nvSpPr>
        <p:spPr>
          <a:xfrm>
            <a:off x="7789025" y="1529541"/>
            <a:ext cx="3400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Costruiamo un progetto con una struttura gerarchica e istanziamo più moduli dentro al top.</a:t>
            </a:r>
          </a:p>
        </p:txBody>
      </p:sp>
    </p:spTree>
    <p:extLst>
      <p:ext uri="{BB962C8B-B14F-4D97-AF65-F5344CB8AC3E}">
        <p14:creationId xmlns:p14="http://schemas.microsoft.com/office/powerpoint/2010/main" val="313637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8B22-0726-4C94-ACD0-D07F39C6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 be </a:t>
            </a:r>
            <a:r>
              <a:rPr lang="it-IT" dirty="0" err="1"/>
              <a:t>completed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7896-F08C-48A3-9B1D-BCEB82A3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0812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1D8B9D4-6223-4A04-BA45-05ACF1C478AB}"/>
              </a:ext>
            </a:extLst>
          </p:cNvPr>
          <p:cNvSpPr txBox="1">
            <a:spLocks/>
          </p:cNvSpPr>
          <p:nvPr/>
        </p:nvSpPr>
        <p:spPr>
          <a:xfrm>
            <a:off x="795059" y="1170375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Blocchi procedurali</a:t>
            </a:r>
            <a:endParaRPr lang="it-IT" altLang="it-IT" sz="4400" b="1" cap="small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D5266C3-6FA1-447B-8F30-11A4382E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/>
              <a:t>I costrutti </a:t>
            </a:r>
            <a:r>
              <a:rPr lang="it-IT" dirty="0" err="1"/>
              <a:t>Verilog</a:t>
            </a:r>
            <a:r>
              <a:rPr lang="it-IT" dirty="0"/>
              <a:t> sono concorrenti: tutti in parallelo.</a:t>
            </a:r>
          </a:p>
          <a:p>
            <a:r>
              <a:rPr lang="it-IT" dirty="0"/>
              <a:t>Per realizzare delle zone in cui le istruzioni avvengono sequenzialmente si usano i </a:t>
            </a:r>
            <a:r>
              <a:rPr lang="it-IT" b="1" dirty="0"/>
              <a:t>blocchi procedurali</a:t>
            </a:r>
            <a:r>
              <a:rPr lang="it-IT" dirty="0"/>
              <a:t> che sono caratterizzati da una sintassi particolare: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691EB21-D0C3-4272-86C6-3EE2BD05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60" y="4276597"/>
            <a:ext cx="4400550" cy="1257300"/>
          </a:xfrm>
          <a:prstGeom prst="rect">
            <a:avLst/>
          </a:prstGeom>
        </p:spPr>
      </p:pic>
      <p:grpSp>
        <p:nvGrpSpPr>
          <p:cNvPr id="15" name="Gruppo 14">
            <a:extLst>
              <a:ext uri="{FF2B5EF4-FFF2-40B4-BE49-F238E27FC236}">
                <a16:creationId xmlns:a16="http://schemas.microsoft.com/office/drawing/2014/main" id="{CEC40ECB-3CFB-45F3-9AB8-8917C64AFAA2}"/>
              </a:ext>
            </a:extLst>
          </p:cNvPr>
          <p:cNvGrpSpPr/>
          <p:nvPr/>
        </p:nvGrpSpPr>
        <p:grpSpPr>
          <a:xfrm>
            <a:off x="4183670" y="4440501"/>
            <a:ext cx="6105684" cy="576349"/>
            <a:chOff x="5839156" y="2738910"/>
            <a:chExt cx="6105684" cy="576349"/>
          </a:xfrm>
        </p:grpSpPr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004942FF-C785-4FAE-9AA8-82275D24C7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9156" y="3035482"/>
              <a:ext cx="2934927" cy="1053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egnaposto contenuto 2">
              <a:extLst>
                <a:ext uri="{FF2B5EF4-FFF2-40B4-BE49-F238E27FC236}">
                  <a16:creationId xmlns:a16="http://schemas.microsoft.com/office/drawing/2014/main" id="{00912AF2-2DF6-4721-9816-FD0E60718985}"/>
                </a:ext>
              </a:extLst>
            </p:cNvPr>
            <p:cNvSpPr txBox="1">
              <a:spLocks/>
            </p:cNvSpPr>
            <p:nvPr/>
          </p:nvSpPr>
          <p:spPr>
            <a:xfrm>
              <a:off x="8641201" y="2738910"/>
              <a:ext cx="3303639" cy="5763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it-IT" altLang="it-IT" sz="2000" b="1" cap="small" dirty="0"/>
                <a:t>L’ordine delle istruzioni modifica la struttura del circuito</a:t>
              </a:r>
              <a:endParaRPr lang="it-IT" altLang="it-IT" sz="3200" b="1" cap="small" dirty="0"/>
            </a:p>
          </p:txBody>
        </p: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A861DA6-CAC1-4CE0-8541-6B0EB007EBAC}"/>
              </a:ext>
            </a:extLst>
          </p:cNvPr>
          <p:cNvGrpSpPr/>
          <p:nvPr/>
        </p:nvGrpSpPr>
        <p:grpSpPr>
          <a:xfrm>
            <a:off x="1767040" y="4905247"/>
            <a:ext cx="8046577" cy="1640274"/>
            <a:chOff x="1767040" y="4905247"/>
            <a:chExt cx="8046577" cy="1640274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D0F38A14-D07E-4126-A656-C6835EF73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7040" y="4905247"/>
              <a:ext cx="4400550" cy="1257300"/>
            </a:xfrm>
            <a:prstGeom prst="rect">
              <a:avLst/>
            </a:prstGeom>
          </p:spPr>
        </p:pic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1881B15C-5DB3-4387-9CD6-FD8A82DF76A9}"/>
                </a:ext>
              </a:extLst>
            </p:cNvPr>
            <p:cNvGrpSpPr/>
            <p:nvPr/>
          </p:nvGrpSpPr>
          <p:grpSpPr>
            <a:xfrm>
              <a:off x="4773414" y="5257999"/>
              <a:ext cx="5040203" cy="1287522"/>
              <a:chOff x="7023752" y="2074763"/>
              <a:chExt cx="5040203" cy="1287522"/>
            </a:xfrm>
          </p:grpSpPr>
          <p:sp>
            <p:nvSpPr>
              <p:cNvPr id="25" name="Segnaposto contenuto 2">
                <a:extLst>
                  <a:ext uri="{FF2B5EF4-FFF2-40B4-BE49-F238E27FC236}">
                    <a16:creationId xmlns:a16="http://schemas.microsoft.com/office/drawing/2014/main" id="{A3249E00-909F-4A04-955B-6F2E96928D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60316" y="2785936"/>
                <a:ext cx="3303639" cy="5763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altLang="it-IT" sz="2000" b="1" cap="small" dirty="0" err="1"/>
                  <a:t>Piu’</a:t>
                </a:r>
                <a:r>
                  <a:rPr lang="it-IT" altLang="it-IT" sz="2000" b="1" cap="small" dirty="0"/>
                  <a:t> blocchi procedurali vivono in parallelo</a:t>
                </a:r>
                <a:endParaRPr lang="it-IT" altLang="it-IT" sz="3200" b="1" cap="small" dirty="0"/>
              </a:p>
            </p:txBody>
          </p:sp>
          <p:cxnSp>
            <p:nvCxnSpPr>
              <p:cNvPr id="22" name="Connettore 2 21">
                <a:extLst>
                  <a:ext uri="{FF2B5EF4-FFF2-40B4-BE49-F238E27FC236}">
                    <a16:creationId xmlns:a16="http://schemas.microsoft.com/office/drawing/2014/main" id="{039AB16A-1605-4208-9064-DFA4B5D01E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23752" y="2074763"/>
                <a:ext cx="1617449" cy="1079730"/>
              </a:xfrm>
              <a:prstGeom prst="straightConnector1">
                <a:avLst/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340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1D8B9D4-6223-4A04-BA45-05ACF1C478AB}"/>
              </a:ext>
            </a:extLst>
          </p:cNvPr>
          <p:cNvSpPr txBox="1">
            <a:spLocks/>
          </p:cNvSpPr>
          <p:nvPr/>
        </p:nvSpPr>
        <p:spPr>
          <a:xfrm>
            <a:off x="795059" y="1170375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Blocchi procedurali</a:t>
            </a:r>
            <a:endParaRPr lang="it-IT" altLang="it-IT" sz="4400" b="1" cap="small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D5266C3-6FA1-447B-8F30-11A4382E7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873" y="3181529"/>
            <a:ext cx="10515600" cy="4351338"/>
          </a:xfrm>
        </p:spPr>
        <p:txBody>
          <a:bodyPr>
            <a:normAutofit/>
          </a:bodyPr>
          <a:lstStyle/>
          <a:p>
            <a:r>
              <a:rPr lang="it-IT" dirty="0"/>
              <a:t>La parola chiave è </a:t>
            </a:r>
            <a:r>
              <a:rPr lang="it-IT" b="1" dirty="0" err="1">
                <a:solidFill>
                  <a:schemeClr val="accent1"/>
                </a:solidFill>
              </a:rPr>
              <a:t>always</a:t>
            </a:r>
            <a:r>
              <a:rPr lang="it-IT" b="1" dirty="0">
                <a:solidFill>
                  <a:schemeClr val="accent1"/>
                </a:solidFill>
              </a:rPr>
              <a:t>@</a:t>
            </a:r>
            <a:r>
              <a:rPr lang="it-IT" dirty="0"/>
              <a:t>, seguita dalla </a:t>
            </a:r>
            <a:r>
              <a:rPr lang="it-IT" b="1" i="1" dirty="0" err="1"/>
              <a:t>sensitivity</a:t>
            </a:r>
            <a:r>
              <a:rPr lang="it-IT" b="1" i="1" dirty="0"/>
              <a:t> list</a:t>
            </a:r>
            <a:r>
              <a:rPr lang="it-IT" dirty="0"/>
              <a:t> (</a:t>
            </a:r>
            <a:r>
              <a:rPr lang="it-IT" dirty="0">
                <a:solidFill>
                  <a:srgbClr val="FF0000"/>
                </a:solidFill>
              </a:rPr>
              <a:t>ogni sua variazione fa partire un </a:t>
            </a:r>
            <a:r>
              <a:rPr lang="it-IT" dirty="0" err="1">
                <a:solidFill>
                  <a:srgbClr val="FF0000"/>
                </a:solidFill>
              </a:rPr>
              <a:t>run</a:t>
            </a:r>
            <a:r>
              <a:rPr lang="it-IT" dirty="0">
                <a:solidFill>
                  <a:srgbClr val="FF0000"/>
                </a:solidFill>
              </a:rPr>
              <a:t> del blocco</a:t>
            </a:r>
            <a:r>
              <a:rPr lang="it-IT" dirty="0"/>
              <a:t>)*** </a:t>
            </a:r>
          </a:p>
          <a:p>
            <a:r>
              <a:rPr lang="it-IT" dirty="0"/>
              <a:t>Anche durante la simulazione le istruzioni dentro al blocco sono eseguite sequenzialmente</a:t>
            </a:r>
          </a:p>
          <a:p>
            <a:r>
              <a:rPr lang="it-IT" u="sng" dirty="0"/>
              <a:t>Attenzione</a:t>
            </a:r>
            <a:r>
              <a:rPr lang="it-IT" dirty="0"/>
              <a:t>, tutte le variabili che vengono assegnate dentro ad un blocco procedurale vanno dichiarate di tipo </a:t>
            </a:r>
            <a:r>
              <a:rPr lang="it-IT" b="1" dirty="0">
                <a:solidFill>
                  <a:schemeClr val="accent1"/>
                </a:solidFill>
              </a:rPr>
              <a:t>reg</a:t>
            </a:r>
            <a:endParaRPr lang="it-IT" dirty="0"/>
          </a:p>
          <a:p>
            <a:r>
              <a:rPr lang="it-IT" u="sng" dirty="0"/>
              <a:t>Attenzione 2</a:t>
            </a:r>
            <a:r>
              <a:rPr lang="it-IT" dirty="0"/>
              <a:t>, tutte le assegnazioni vanno fatte qui dentro con il costrutto </a:t>
            </a:r>
            <a:r>
              <a:rPr lang="it-IT" b="1" dirty="0"/>
              <a:t>non </a:t>
            </a:r>
            <a:r>
              <a:rPr lang="it-IT" b="1" dirty="0" err="1"/>
              <a:t>blocking</a:t>
            </a:r>
            <a:r>
              <a:rPr lang="it-IT" dirty="0"/>
              <a:t>  (A&lt;=B)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691EB21-D0C3-4272-86C6-3EE2BD05D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73" y="1907023"/>
            <a:ext cx="4400550" cy="12573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C54EB3-2E85-42D1-8E09-85242FD75167}"/>
              </a:ext>
            </a:extLst>
          </p:cNvPr>
          <p:cNvSpPr txBox="1"/>
          <p:nvPr/>
        </p:nvSpPr>
        <p:spPr>
          <a:xfrm>
            <a:off x="5004618" y="2156948"/>
            <a:ext cx="78166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solidFill>
                  <a:srgbClr val="FF0000"/>
                </a:solidFill>
              </a:rPr>
              <a:t>*** dimenticare qualcuno QUI può far cambiare la logica desiderata</a:t>
            </a:r>
            <a:br>
              <a:rPr lang="it-IT" sz="1600" dirty="0">
                <a:solidFill>
                  <a:srgbClr val="FF0000"/>
                </a:solidFill>
              </a:rPr>
            </a:br>
            <a:r>
              <a:rPr lang="it-IT" sz="1600" dirty="0">
                <a:solidFill>
                  <a:srgbClr val="FF0000"/>
                </a:solidFill>
                <a:sym typeface="Wingdings" panose="05000000000000000000" pitchFamily="2" charset="2"/>
              </a:rPr>
              <a:t> nelle ultime versioni di </a:t>
            </a:r>
            <a:r>
              <a:rPr lang="it-IT" sz="1600" dirty="0" err="1">
                <a:solidFill>
                  <a:srgbClr val="FF0000"/>
                </a:solidFill>
                <a:sym typeface="Wingdings" panose="05000000000000000000" pitchFamily="2" charset="2"/>
              </a:rPr>
              <a:t>Verilog</a:t>
            </a:r>
            <a:r>
              <a:rPr lang="it-IT" sz="1600" dirty="0">
                <a:solidFill>
                  <a:srgbClr val="FF0000"/>
                </a:solidFill>
                <a:sym typeface="Wingdings" panose="05000000000000000000" pitchFamily="2" charset="2"/>
              </a:rPr>
              <a:t> era stato introdotto il costrutto </a:t>
            </a:r>
            <a:r>
              <a:rPr lang="it-IT" sz="16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always</a:t>
            </a:r>
            <a:r>
              <a:rPr lang="it-IT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@*</a:t>
            </a:r>
            <a:endParaRPr lang="it-IT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5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E8C5D654-5715-4306-9A86-E16E49A1D0A4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200E1C8D-B63F-4E74-8509-DC26E09CD826}"/>
              </a:ext>
            </a:extLst>
          </p:cNvPr>
          <p:cNvSpPr txBox="1">
            <a:spLocks/>
          </p:cNvSpPr>
          <p:nvPr/>
        </p:nvSpPr>
        <p:spPr>
          <a:xfrm>
            <a:off x="795059" y="1170375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Blocking</a:t>
            </a:r>
            <a:r>
              <a:rPr lang="it-IT" altLang="it-IT" sz="3200" b="1" cap="small" dirty="0"/>
              <a:t> e Non </a:t>
            </a:r>
            <a:r>
              <a:rPr lang="it-IT" altLang="it-IT" sz="3200" b="1" cap="small" dirty="0" err="1"/>
              <a:t>Blocking</a:t>
            </a:r>
            <a:endParaRPr lang="it-IT" altLang="it-IT" sz="4400" b="1" cap="small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3B854B2E-2168-40C8-8C15-EAB150EB7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assegnazioni</a:t>
            </a:r>
            <a:r>
              <a:rPr lang="en-US" dirty="0"/>
              <a:t> </a:t>
            </a:r>
            <a:r>
              <a:rPr lang="en-US" b="1" dirty="0"/>
              <a:t>blocking</a:t>
            </a:r>
            <a:r>
              <a:rPr lang="en-US" dirty="0"/>
              <a:t> (=) e </a:t>
            </a:r>
            <a:r>
              <a:rPr lang="en-US" b="1" dirty="0"/>
              <a:t>non-blocking </a:t>
            </a:r>
            <a:r>
              <a:rPr lang="en-US" dirty="0"/>
              <a:t>(&lt;=) </a:t>
            </a:r>
            <a:r>
              <a:rPr lang="en-US" dirty="0" err="1"/>
              <a:t>servono</a:t>
            </a:r>
            <a:r>
              <a:rPr lang="en-US" dirty="0"/>
              <a:t> per </a:t>
            </a:r>
            <a:r>
              <a:rPr lang="en-US" dirty="0" err="1"/>
              <a:t>controllare</a:t>
            </a:r>
            <a:r>
              <a:rPr lang="en-US" dirty="0"/>
              <a:t> il </a:t>
            </a:r>
            <a:r>
              <a:rPr lang="en-US" dirty="0" err="1"/>
              <a:t>flusso</a:t>
            </a:r>
            <a:r>
              <a:rPr lang="en-US" dirty="0"/>
              <a:t> di </a:t>
            </a:r>
            <a:r>
              <a:rPr lang="en-US" dirty="0" err="1"/>
              <a:t>esecuzione</a:t>
            </a:r>
            <a:r>
              <a:rPr lang="en-US" dirty="0"/>
              <a:t> </a:t>
            </a:r>
            <a:r>
              <a:rPr lang="en-US" dirty="0" err="1"/>
              <a:t>all’interno</a:t>
            </a:r>
            <a:r>
              <a:rPr lang="en-US" dirty="0"/>
              <a:t> di un </a:t>
            </a:r>
            <a:r>
              <a:rPr lang="en-US" dirty="0" err="1"/>
              <a:t>blocco</a:t>
            </a:r>
            <a:r>
              <a:rPr lang="en-US" dirty="0"/>
              <a:t> always. </a:t>
            </a:r>
          </a:p>
          <a:p>
            <a:r>
              <a:rPr lang="en-US" dirty="0"/>
              <a:t>Come dice il </a:t>
            </a:r>
            <a:r>
              <a:rPr lang="en-US" dirty="0" err="1"/>
              <a:t>nome</a:t>
            </a:r>
            <a:r>
              <a:rPr lang="en-US" dirty="0"/>
              <a:t>, le </a:t>
            </a:r>
            <a:r>
              <a:rPr lang="en-US" dirty="0" err="1"/>
              <a:t>assegnazioni</a:t>
            </a:r>
            <a:r>
              <a:rPr lang="en-US" dirty="0"/>
              <a:t> blocking </a:t>
            </a:r>
            <a:r>
              <a:rPr lang="en-US" dirty="0" err="1"/>
              <a:t>bloccano</a:t>
            </a:r>
            <a:r>
              <a:rPr lang="en-US" dirty="0"/>
              <a:t> </a:t>
            </a:r>
            <a:r>
              <a:rPr lang="en-US" dirty="0" err="1"/>
              <a:t>l’esecuzione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statement </a:t>
            </a:r>
            <a:r>
              <a:rPr lang="en-US" dirty="0" err="1"/>
              <a:t>successivo</a:t>
            </a:r>
            <a:r>
              <a:rPr lang="en-US" dirty="0"/>
              <a:t> </a:t>
            </a:r>
            <a:r>
              <a:rPr lang="en-US" dirty="0" err="1"/>
              <a:t>finché</a:t>
            </a:r>
            <a:r>
              <a:rPr lang="en-US" dirty="0"/>
              <a:t> lo statement </a:t>
            </a:r>
            <a:r>
              <a:rPr lang="en-US" dirty="0" err="1"/>
              <a:t>corrente</a:t>
            </a:r>
            <a:r>
              <a:rPr lang="en-US" dirty="0"/>
              <a:t> non è </a:t>
            </a:r>
            <a:r>
              <a:rPr lang="en-US" dirty="0" err="1"/>
              <a:t>giunto</a:t>
            </a:r>
            <a:r>
              <a:rPr lang="en-US" dirty="0"/>
              <a:t> a </a:t>
            </a:r>
            <a:r>
              <a:rPr lang="en-US" dirty="0" err="1"/>
              <a:t>compimento</a:t>
            </a:r>
            <a:r>
              <a:rPr lang="en-US" dirty="0"/>
              <a:t>. 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E46F2E-20E0-4E65-83FE-1A1C86837FAE}"/>
              </a:ext>
            </a:extLst>
          </p:cNvPr>
          <p:cNvSpPr txBox="1"/>
          <p:nvPr/>
        </p:nvSpPr>
        <p:spPr>
          <a:xfrm>
            <a:off x="245807" y="4652720"/>
            <a:ext cx="5300942" cy="12003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assume a = b = 0 initially; </a:t>
            </a:r>
            <a:br>
              <a:rPr lang="en-US" dirty="0"/>
            </a:br>
            <a:r>
              <a:rPr lang="en-US" dirty="0"/>
              <a:t>a = 1; 		//executed first </a:t>
            </a:r>
            <a:br>
              <a:rPr lang="en-US" dirty="0"/>
            </a:br>
            <a:r>
              <a:rPr lang="en-US" dirty="0"/>
              <a:t>b = a; 		//executed second </a:t>
            </a:r>
            <a:br>
              <a:rPr lang="en-US" dirty="0"/>
            </a:br>
            <a:r>
              <a:rPr lang="en-US" dirty="0"/>
              <a:t>then a = 1, b = 1 	after ordered execution 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F9039FA-BABD-4122-8BC2-E3532CAC1F2A}"/>
              </a:ext>
            </a:extLst>
          </p:cNvPr>
          <p:cNvSpPr txBox="1"/>
          <p:nvPr/>
        </p:nvSpPr>
        <p:spPr>
          <a:xfrm>
            <a:off x="7049730" y="4652719"/>
            <a:ext cx="504394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assume a = b = 0 initially;</a:t>
            </a:r>
            <a:br>
              <a:rPr lang="en-US" dirty="0"/>
            </a:br>
            <a:r>
              <a:rPr lang="en-US" dirty="0"/>
              <a:t>a &lt;= 1; </a:t>
            </a:r>
            <a:br>
              <a:rPr lang="en-US" dirty="0"/>
            </a:br>
            <a:r>
              <a:rPr lang="en-US" dirty="0"/>
              <a:t>b &lt;= a; </a:t>
            </a:r>
            <a:br>
              <a:rPr lang="en-US" dirty="0"/>
            </a:br>
            <a:r>
              <a:rPr lang="en-US" dirty="0"/>
              <a:t>then a = 1, b = 0   after parallel execution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B6FD769-DD12-4EAD-A1B5-098F354BDC3C}"/>
              </a:ext>
            </a:extLst>
          </p:cNvPr>
          <p:cNvSpPr txBox="1"/>
          <p:nvPr/>
        </p:nvSpPr>
        <p:spPr>
          <a:xfrm>
            <a:off x="8615517" y="5992297"/>
            <a:ext cx="1912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non </a:t>
            </a:r>
            <a:r>
              <a:rPr lang="it-IT" b="1" dirty="0" err="1"/>
              <a:t>blocking</a:t>
            </a:r>
            <a:r>
              <a:rPr lang="it-IT" dirty="0"/>
              <a:t>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138E138-9416-468B-B12F-6EE1629BDF89}"/>
              </a:ext>
            </a:extLst>
          </p:cNvPr>
          <p:cNvSpPr txBox="1"/>
          <p:nvPr/>
        </p:nvSpPr>
        <p:spPr>
          <a:xfrm>
            <a:off x="2358404" y="5989411"/>
            <a:ext cx="1043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blocking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80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FD57C4D2-B8A1-4692-A40D-518E5E8B1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90476"/>
              </p:ext>
            </p:extLst>
          </p:nvPr>
        </p:nvGraphicFramePr>
        <p:xfrm>
          <a:off x="1882371" y="707764"/>
          <a:ext cx="8127999" cy="6287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157214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90034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0374478"/>
                    </a:ext>
                  </a:extLst>
                </a:gridCol>
              </a:tblGrid>
              <a:tr h="677306">
                <a:tc>
                  <a:txBody>
                    <a:bodyPr/>
                    <a:lstStyle/>
                    <a:p>
                      <a:endParaRPr lang="it-IT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it-IT" b="1" dirty="0" err="1">
                          <a:effectLst/>
                        </a:rPr>
                        <a:t>Verilog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it-IT" b="1">
                          <a:effectLst/>
                        </a:rPr>
                        <a:t>VHDL</a:t>
                      </a:r>
                      <a:endParaRPr lang="it-IT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01248028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Standard IEEE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Verilog HDL è uno standard (IEEE 1364). Prima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pubblicazione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1995 e successive revision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nel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2001. Il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SystemVerilog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è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l’ultima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revisione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 Verilog ed è del 2005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Il VHDL è uno standard (IEEE 1076-1993 e poi 2008) per descrivere l'hardware digitale in ambito industriale. VHDL sta per VHSIC (</a:t>
                      </a:r>
                      <a:r>
                        <a:rPr lang="it-IT" dirty="0" err="1"/>
                        <a:t>Very</a:t>
                      </a:r>
                      <a:r>
                        <a:rPr lang="it-IT" dirty="0"/>
                        <a:t> High Speed </a:t>
                      </a:r>
                      <a:r>
                        <a:rPr lang="it-IT" dirty="0" err="1"/>
                        <a:t>Integrated</a:t>
                      </a:r>
                      <a:r>
                        <a:rPr lang="it-IT" dirty="0"/>
                        <a:t> Circuit) Hardware </a:t>
                      </a:r>
                      <a:r>
                        <a:rPr lang="it-IT" dirty="0" err="1"/>
                        <a:t>Description</a:t>
                      </a:r>
                      <a:r>
                        <a:rPr lang="it-IT" dirty="0"/>
                        <a:t> Language.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935073111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Nascita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Nato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nel</a:t>
                      </a:r>
                      <a:r>
                        <a:rPr lang="en-US" dirty="0">
                          <a:effectLst/>
                        </a:rPr>
                        <a:t> 1985*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Nato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nel</a:t>
                      </a:r>
                      <a:r>
                        <a:rPr lang="en-US" dirty="0">
                          <a:effectLst/>
                        </a:rPr>
                        <a:t> 1980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199087017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Struttura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Basato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sul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linguaggio</a:t>
                      </a:r>
                      <a:r>
                        <a:rPr lang="en-US" dirty="0">
                          <a:effectLst/>
                        </a:rPr>
                        <a:t> C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Ispirato</a:t>
                      </a:r>
                      <a:r>
                        <a:rPr lang="en-US" dirty="0">
                          <a:effectLst/>
                        </a:rPr>
                        <a:t> ad Ada e Pascal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538600093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Difficoltà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Verilog è facile da </a:t>
                      </a:r>
                      <a:r>
                        <a:rPr lang="en-US" dirty="0" err="1">
                          <a:effectLst/>
                        </a:rPr>
                        <a:t>imparare</a:t>
                      </a:r>
                      <a:r>
                        <a:rPr lang="en-US" dirty="0">
                          <a:effectLst/>
                        </a:rPr>
                        <a:t> (dal web)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VHDL è </a:t>
                      </a:r>
                      <a:r>
                        <a:rPr lang="en-US" dirty="0" err="1">
                          <a:effectLst/>
                        </a:rPr>
                        <a:t>relativamente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più</a:t>
                      </a:r>
                      <a:r>
                        <a:rPr lang="en-US" dirty="0">
                          <a:effectLst/>
                        </a:rPr>
                        <a:t> difficile (sempre dal web)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315922315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Scrittura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Case sensitive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effectLst/>
                        </a:rPr>
                        <a:t>Case insensitive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73903557"/>
                  </a:ext>
                </a:extLst>
              </a:tr>
            </a:tbl>
          </a:graphicData>
        </a:graphic>
      </p:graphicFrame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001521F2-509B-46ED-AFDC-22C1CF96A38E}"/>
              </a:ext>
            </a:extLst>
          </p:cNvPr>
          <p:cNvSpPr txBox="1">
            <a:spLocks/>
          </p:cNvSpPr>
          <p:nvPr/>
        </p:nvSpPr>
        <p:spPr>
          <a:xfrm>
            <a:off x="7353944" y="782052"/>
            <a:ext cx="1197877" cy="5274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VHDL</a:t>
            </a:r>
            <a:endParaRPr lang="it-IT" altLang="it-IT" sz="4400" b="1" cap="small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51A02CB-583C-417C-BD11-1F5E3A34816E}"/>
              </a:ext>
            </a:extLst>
          </p:cNvPr>
          <p:cNvSpPr txBox="1">
            <a:spLocks/>
          </p:cNvSpPr>
          <p:nvPr/>
        </p:nvSpPr>
        <p:spPr>
          <a:xfrm>
            <a:off x="4660621" y="782052"/>
            <a:ext cx="1449233" cy="52749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0B6CAADB-BB48-4DC3-A79A-455CD2BB6180}"/>
              </a:ext>
            </a:extLst>
          </p:cNvPr>
          <p:cNvGrpSpPr/>
          <p:nvPr/>
        </p:nvGrpSpPr>
        <p:grpSpPr>
          <a:xfrm>
            <a:off x="9374330" y="5141826"/>
            <a:ext cx="2706084" cy="338554"/>
            <a:chOff x="9473278" y="3840481"/>
            <a:chExt cx="2706084" cy="338554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D3EC4EF4-EC43-477D-8624-862F4D6F3505}"/>
                </a:ext>
              </a:extLst>
            </p:cNvPr>
            <p:cNvSpPr txBox="1"/>
            <p:nvPr/>
          </p:nvSpPr>
          <p:spPr>
            <a:xfrm>
              <a:off x="10010370" y="3840481"/>
              <a:ext cx="21689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 err="1"/>
                <a:t>Weakly</a:t>
              </a:r>
              <a:r>
                <a:rPr lang="it-IT" sz="1600" b="1" dirty="0"/>
                <a:t>/</a:t>
              </a:r>
              <a:r>
                <a:rPr lang="it-IT" sz="1600" b="1" dirty="0" err="1"/>
                <a:t>Strongly</a:t>
              </a:r>
              <a:r>
                <a:rPr lang="it-IT" sz="1600" b="1" dirty="0"/>
                <a:t> </a:t>
              </a:r>
              <a:r>
                <a:rPr lang="it-IT" sz="1600" b="1" dirty="0" err="1"/>
                <a:t>Typed</a:t>
              </a:r>
              <a:endParaRPr lang="it-IT" sz="1600" b="1" dirty="0"/>
            </a:p>
          </p:txBody>
        </p:sp>
        <p:sp>
          <p:nvSpPr>
            <p:cNvPr id="8" name="Freccia a destra 7">
              <a:extLst>
                <a:ext uri="{FF2B5EF4-FFF2-40B4-BE49-F238E27FC236}">
                  <a16:creationId xmlns:a16="http://schemas.microsoft.com/office/drawing/2014/main" id="{4B1FFEA6-D81F-453F-9AEC-DDAEDBEA4A0C}"/>
                </a:ext>
              </a:extLst>
            </p:cNvPr>
            <p:cNvSpPr/>
            <p:nvPr/>
          </p:nvSpPr>
          <p:spPr>
            <a:xfrm rot="10800000">
              <a:off x="9473278" y="3840481"/>
              <a:ext cx="490450" cy="33855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77810DB-4EE6-4AE9-9069-FCBF24353449}"/>
              </a:ext>
            </a:extLst>
          </p:cNvPr>
          <p:cNvGrpSpPr/>
          <p:nvPr/>
        </p:nvGrpSpPr>
        <p:grpSpPr>
          <a:xfrm>
            <a:off x="9583855" y="2114293"/>
            <a:ext cx="2633225" cy="338554"/>
            <a:chOff x="9473278" y="3840481"/>
            <a:chExt cx="2732143" cy="338554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2E13680C-FEF1-4F57-834F-7DD0110CF54A}"/>
                </a:ext>
              </a:extLst>
            </p:cNvPr>
            <p:cNvSpPr txBox="1"/>
            <p:nvPr/>
          </p:nvSpPr>
          <p:spPr>
            <a:xfrm>
              <a:off x="10010369" y="3840481"/>
              <a:ext cx="21950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600" b="1" dirty="0"/>
                <a:t>IEEE releases principali</a:t>
              </a:r>
            </a:p>
          </p:txBody>
        </p:sp>
        <p:sp>
          <p:nvSpPr>
            <p:cNvPr id="12" name="Freccia a destra 11">
              <a:extLst>
                <a:ext uri="{FF2B5EF4-FFF2-40B4-BE49-F238E27FC236}">
                  <a16:creationId xmlns:a16="http://schemas.microsoft.com/office/drawing/2014/main" id="{CB8E24DA-CD59-4370-B243-18C7CAB194BC}"/>
                </a:ext>
              </a:extLst>
            </p:cNvPr>
            <p:cNvSpPr/>
            <p:nvPr/>
          </p:nvSpPr>
          <p:spPr>
            <a:xfrm rot="10800000">
              <a:off x="9473278" y="3840481"/>
              <a:ext cx="490450" cy="33855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8133140-2C3B-4D3B-A581-E1EC9D06B534}"/>
              </a:ext>
            </a:extLst>
          </p:cNvPr>
          <p:cNvSpPr txBox="1"/>
          <p:nvPr/>
        </p:nvSpPr>
        <p:spPr>
          <a:xfrm>
            <a:off x="0" y="61433"/>
            <a:ext cx="61161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Institute of Electrical and Electronics Engineers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514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A48A2-096C-41FC-81F8-87DA882B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" y="1241258"/>
            <a:ext cx="7000775" cy="4375484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4D8969C-5302-4395-9BB2-F722C83BFBD5}"/>
              </a:ext>
            </a:extLst>
          </p:cNvPr>
          <p:cNvSpPr txBox="1">
            <a:spLocks/>
          </p:cNvSpPr>
          <p:nvPr/>
        </p:nvSpPr>
        <p:spPr>
          <a:xfrm>
            <a:off x="373452" y="450811"/>
            <a:ext cx="11465621" cy="79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r>
              <a:rPr lang="it-IT" altLang="it-IT" sz="3200" b="1" cap="small" dirty="0"/>
              <a:t>:  </a:t>
            </a:r>
            <a:r>
              <a:rPr lang="it-IT" altLang="it-IT" sz="2400" b="1" cap="small" dirty="0">
                <a:solidFill>
                  <a:srgbClr val="FF0000"/>
                </a:solidFill>
              </a:rPr>
              <a:t>Esempio 4 project_4_Esempio con i costrutti </a:t>
            </a:r>
            <a:r>
              <a:rPr lang="it-IT" altLang="it-IT" sz="2400" b="1" cap="small" dirty="0" err="1">
                <a:solidFill>
                  <a:srgbClr val="FF0000"/>
                </a:solidFill>
              </a:rPr>
              <a:t>ALWAYS_da</a:t>
            </a:r>
            <a:r>
              <a:rPr lang="it-IT" altLang="it-IT" sz="2400" b="1" cap="small" dirty="0">
                <a:solidFill>
                  <a:srgbClr val="FF0000"/>
                </a:solidFill>
              </a:rPr>
              <a:t> scrivere</a:t>
            </a:r>
            <a:endParaRPr lang="it-IT" altLang="it-IT" sz="4400" b="1" cap="smal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38A94-9484-49F1-941D-2A69EEE4B9F5}"/>
              </a:ext>
            </a:extLst>
          </p:cNvPr>
          <p:cNvSpPr txBox="1"/>
          <p:nvPr/>
        </p:nvSpPr>
        <p:spPr>
          <a:xfrm>
            <a:off x="8013469" y="3183774"/>
            <a:ext cx="3400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Lavoriamo con i blocchi procedurali intervenendo nella </a:t>
            </a:r>
            <a:r>
              <a:rPr lang="it-IT" dirty="0" err="1"/>
              <a:t>sensitivity</a:t>
            </a:r>
            <a:r>
              <a:rPr lang="it-IT" dirty="0"/>
              <a:t> list. Proviamo a guardare anche la simulazione.</a:t>
            </a:r>
          </a:p>
        </p:txBody>
      </p:sp>
    </p:spTree>
    <p:extLst>
      <p:ext uri="{BB962C8B-B14F-4D97-AF65-F5344CB8AC3E}">
        <p14:creationId xmlns:p14="http://schemas.microsoft.com/office/powerpoint/2010/main" val="88582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 approfondire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https://fpgatutorial.com/</a:t>
            </a:r>
            <a:endParaRPr lang="it-IT" dirty="0"/>
          </a:p>
          <a:p>
            <a:r>
              <a:rPr lang="it-IT" dirty="0">
                <a:hlinkClick r:id="rId3"/>
              </a:rPr>
              <a:t>https://verificationguide.com/</a:t>
            </a:r>
            <a:endParaRPr lang="it-IT" dirty="0"/>
          </a:p>
          <a:p>
            <a:r>
              <a:rPr lang="it-IT" dirty="0">
                <a:hlinkClick r:id="rId4"/>
              </a:rPr>
              <a:t>https://www.doulos.com/knowhow/systemverilog/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332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7285F-D787-447D-B359-7021C3EE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F887-6057-4D30-A1DD-E59DF7CB61A4}" type="datetime1">
              <a:rPr lang="en-US" altLang="it-IT"/>
              <a:pPr/>
              <a:t>2/15/2022</a:t>
            </a:fld>
            <a:endParaRPr lang="en-US" altLang="zh-TW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3E1A56-5171-44DA-9B0D-179AB1D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FAC-2B76-4656-9AAB-45688DC4F6B9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A30964A8-3BF0-4D9C-88E6-85F5BDB25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62" y="1077302"/>
            <a:ext cx="10515600" cy="1325563"/>
          </a:xfrm>
        </p:spPr>
        <p:txBody>
          <a:bodyPr>
            <a:normAutofit/>
          </a:bodyPr>
          <a:lstStyle/>
          <a:p>
            <a:r>
              <a:rPr lang="it-IT" altLang="zh-TW" sz="3200" b="1" cap="small" dirty="0">
                <a:latin typeface="+mn-lt"/>
                <a:ea typeface="+mn-ea"/>
                <a:cs typeface="+mn-cs"/>
              </a:rPr>
              <a:t>Task Automatic e </a:t>
            </a:r>
            <a:r>
              <a:rPr lang="it-IT" altLang="zh-TW" sz="3200" b="1" cap="small" dirty="0" err="1">
                <a:latin typeface="+mn-lt"/>
                <a:ea typeface="+mn-ea"/>
                <a:cs typeface="+mn-cs"/>
              </a:rPr>
              <a:t>Static</a:t>
            </a:r>
            <a:endParaRPr lang="zh-TW" altLang="en-US" sz="3200" b="1" cap="small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BDCB03A-1701-43AA-9B5B-9567DDB568B8}"/>
              </a:ext>
            </a:extLst>
          </p:cNvPr>
          <p:cNvSpPr txBox="1">
            <a:spLocks/>
          </p:cNvSpPr>
          <p:nvPr/>
        </p:nvSpPr>
        <p:spPr>
          <a:xfrm>
            <a:off x="537020" y="2102669"/>
            <a:ext cx="6558372" cy="380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Un task </a:t>
            </a:r>
            <a:r>
              <a:rPr lang="en-US" sz="2400" dirty="0" err="1"/>
              <a:t>può</a:t>
            </a:r>
            <a:r>
              <a:rPr lang="en-US" sz="2400" dirty="0"/>
              <a:t> </a:t>
            </a:r>
            <a:r>
              <a:rPr lang="en-US" sz="2400" dirty="0" err="1"/>
              <a:t>contenere</a:t>
            </a:r>
            <a:r>
              <a:rPr lang="en-US" sz="2400" dirty="0"/>
              <a:t> </a:t>
            </a:r>
            <a:r>
              <a:rPr lang="en-US" sz="2400" dirty="0" err="1"/>
              <a:t>dichiarazione</a:t>
            </a:r>
            <a:r>
              <a:rPr lang="en-US" sz="2400" dirty="0"/>
              <a:t> di </a:t>
            </a:r>
            <a:r>
              <a:rPr lang="en-US" sz="2400" dirty="0" err="1"/>
              <a:t>parametri</a:t>
            </a:r>
            <a:r>
              <a:rPr lang="en-US" sz="2400" dirty="0"/>
              <a:t>, </a:t>
            </a:r>
            <a:r>
              <a:rPr lang="en-US" sz="2400" dirty="0" err="1"/>
              <a:t>registri</a:t>
            </a:r>
            <a:r>
              <a:rPr lang="en-US" sz="2400" dirty="0"/>
              <a:t>, </a:t>
            </a:r>
            <a:r>
              <a:rPr lang="en-US" sz="2400" dirty="0" err="1"/>
              <a:t>eventi</a:t>
            </a:r>
            <a:r>
              <a:rPr lang="en-US" sz="2400" dirty="0"/>
              <a:t>, statements e molto </a:t>
            </a:r>
            <a:r>
              <a:rPr lang="en-US" sz="2400" dirty="0" err="1"/>
              <a:t>altro</a:t>
            </a:r>
            <a:r>
              <a:rPr lang="en-US" sz="2400" dirty="0"/>
              <a:t>. E’ </a:t>
            </a:r>
            <a:r>
              <a:rPr lang="en-US" sz="2400" dirty="0" err="1"/>
              <a:t>generalmente</a:t>
            </a:r>
            <a:r>
              <a:rPr lang="en-US" sz="2400" dirty="0"/>
              <a:t> </a:t>
            </a:r>
            <a:r>
              <a:rPr lang="en-US" sz="2400" b="1" dirty="0" err="1"/>
              <a:t>considerata</a:t>
            </a:r>
            <a:r>
              <a:rPr lang="en-US" sz="2400" b="1" dirty="0"/>
              <a:t> come </a:t>
            </a:r>
            <a:r>
              <a:rPr lang="en-US" sz="2400" b="1" dirty="0" err="1"/>
              <a:t>una</a:t>
            </a:r>
            <a:r>
              <a:rPr lang="en-US" sz="2400" b="1" dirty="0"/>
              <a:t> </a:t>
            </a:r>
            <a:r>
              <a:rPr lang="en-US" sz="2400" b="1" dirty="0" err="1"/>
              <a:t>funzione</a:t>
            </a:r>
            <a:r>
              <a:rPr lang="en-US" sz="2400" b="1" dirty="0"/>
              <a:t> time consuming</a:t>
            </a:r>
            <a:r>
              <a:rPr lang="en-US" sz="2400" dirty="0"/>
              <a:t> (</a:t>
            </a:r>
            <a:r>
              <a:rPr lang="en-US" sz="2400" dirty="0" err="1"/>
              <a:t>può</a:t>
            </a:r>
            <a:r>
              <a:rPr lang="en-US" sz="2400" dirty="0"/>
              <a:t> </a:t>
            </a:r>
            <a:r>
              <a:rPr lang="en-US" sz="2400" dirty="0" err="1"/>
              <a:t>contenere</a:t>
            </a:r>
            <a:r>
              <a:rPr lang="en-US" sz="2400" dirty="0"/>
              <a:t> @, </a:t>
            </a:r>
            <a:r>
              <a:rPr lang="en-US" sz="2400" dirty="0" err="1"/>
              <a:t>posedge</a:t>
            </a:r>
            <a:r>
              <a:rPr lang="en-US" sz="2400" dirty="0"/>
              <a:t> e </a:t>
            </a:r>
            <a:r>
              <a:rPr lang="en-US" sz="2400" dirty="0" err="1"/>
              <a:t>altro</a:t>
            </a:r>
            <a:r>
              <a:rPr lang="en-US" sz="2400" dirty="0"/>
              <a:t>)</a:t>
            </a:r>
          </a:p>
          <a:p>
            <a:r>
              <a:rPr lang="it-IT" sz="2400" dirty="0"/>
              <a:t>Può essere </a:t>
            </a:r>
            <a:r>
              <a:rPr lang="it-IT" sz="2400" b="1" dirty="0"/>
              <a:t>automatic</a:t>
            </a:r>
            <a:r>
              <a:rPr lang="it-IT" sz="2400" dirty="0"/>
              <a:t> o </a:t>
            </a:r>
            <a:r>
              <a:rPr lang="it-IT" sz="2400" b="1" dirty="0" err="1"/>
              <a:t>static</a:t>
            </a:r>
            <a:endParaRPr lang="it-IT" sz="2400" b="1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2880578"/>
            <a:ext cx="52006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7285F-D787-447D-B359-7021C3EE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F887-6057-4D30-A1DD-E59DF7CB61A4}" type="datetime1">
              <a:rPr lang="en-US" altLang="it-IT"/>
              <a:pPr/>
              <a:t>2/15/2022</a:t>
            </a:fld>
            <a:endParaRPr lang="en-US" altLang="zh-TW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3E1A56-5171-44DA-9B0D-179AB1D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FAC-2B76-4656-9AAB-45688DC4F6B9}" type="slidenum">
              <a:rPr lang="zh-TW" altLang="en-US"/>
              <a:pPr/>
              <a:t>33</a:t>
            </a:fld>
            <a:endParaRPr lang="en-US" altLang="zh-TW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A30964A8-3BF0-4D9C-88E6-85F5BDB25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62" y="1077302"/>
            <a:ext cx="10515600" cy="1325563"/>
          </a:xfrm>
        </p:spPr>
        <p:txBody>
          <a:bodyPr>
            <a:normAutofit/>
          </a:bodyPr>
          <a:lstStyle/>
          <a:p>
            <a:r>
              <a:rPr lang="it-IT" altLang="zh-TW" sz="3200" b="1" cap="small" dirty="0">
                <a:latin typeface="+mn-lt"/>
                <a:ea typeface="+mn-ea"/>
                <a:cs typeface="+mn-cs"/>
              </a:rPr>
              <a:t>Task Automatic e </a:t>
            </a:r>
            <a:r>
              <a:rPr lang="it-IT" altLang="zh-TW" sz="3200" b="1" cap="small" dirty="0" err="1">
                <a:latin typeface="+mn-lt"/>
                <a:ea typeface="+mn-ea"/>
                <a:cs typeface="+mn-cs"/>
              </a:rPr>
              <a:t>Static</a:t>
            </a:r>
            <a:endParaRPr lang="zh-TW" altLang="en-US" sz="3200" b="1" cap="small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BDCB03A-1701-43AA-9B5B-9567DDB568B8}"/>
              </a:ext>
            </a:extLst>
          </p:cNvPr>
          <p:cNvSpPr txBox="1">
            <a:spLocks/>
          </p:cNvSpPr>
          <p:nvPr/>
        </p:nvSpPr>
        <p:spPr>
          <a:xfrm>
            <a:off x="537020" y="2102669"/>
            <a:ext cx="6558372" cy="380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Se un task è </a:t>
            </a:r>
            <a:r>
              <a:rPr lang="it-IT" sz="2400" b="1" dirty="0"/>
              <a:t>static</a:t>
            </a:r>
            <a:r>
              <a:rPr lang="it-IT" sz="2400" dirty="0"/>
              <a:t>o, allora tutte le volte che verrà invocato, le sue variabili membro saranno condivise… attenzione</a:t>
            </a:r>
          </a:p>
          <a:p>
            <a:r>
              <a:rPr lang="it-IT" sz="2400" dirty="0"/>
              <a:t>Se invece il task è </a:t>
            </a:r>
            <a:r>
              <a:rPr lang="it-IT" sz="2400" b="1" dirty="0"/>
              <a:t>automatic</a:t>
            </a:r>
            <a:r>
              <a:rPr lang="it-IT" sz="2400" dirty="0"/>
              <a:t>o allora ogni invocazione del task genererà uno spazio distinto per le variabili e i valori non saranno sovrapposti.</a:t>
            </a:r>
          </a:p>
          <a:p>
            <a:r>
              <a:rPr lang="it-IT" altLang="it-IT" sz="2400" dirty="0"/>
              <a:t>Detta in inglese: </a:t>
            </a:r>
            <a:r>
              <a:rPr lang="it-IT" altLang="it-IT" sz="2400" i="1" dirty="0"/>
              <a:t>a </a:t>
            </a:r>
            <a:r>
              <a:rPr lang="it-IT" altLang="it-IT" sz="2400" i="1" dirty="0" err="1"/>
              <a:t>static</a:t>
            </a:r>
            <a:r>
              <a:rPr lang="it-IT" altLang="it-IT" sz="2400" i="1" dirty="0"/>
              <a:t> </a:t>
            </a:r>
            <a:r>
              <a:rPr lang="it-IT" altLang="it-IT" sz="2400" i="1" dirty="0" err="1"/>
              <a:t>method</a:t>
            </a:r>
            <a:r>
              <a:rPr lang="it-IT" altLang="it-IT" sz="2400" i="1" dirty="0"/>
              <a:t> </a:t>
            </a:r>
            <a:r>
              <a:rPr lang="it-IT" altLang="it-IT" sz="2400" i="1" dirty="0" err="1"/>
              <a:t>is</a:t>
            </a:r>
            <a:r>
              <a:rPr lang="it-IT" altLang="it-IT" sz="2400" i="1" dirty="0"/>
              <a:t> </a:t>
            </a:r>
            <a:r>
              <a:rPr lang="it-IT" altLang="it-IT" sz="2400" i="1" dirty="0" err="1"/>
              <a:t>subject</a:t>
            </a:r>
            <a:r>
              <a:rPr lang="it-IT" altLang="it-IT" sz="2400" i="1" dirty="0"/>
              <a:t> to </a:t>
            </a:r>
            <a:r>
              <a:rPr lang="it-IT" altLang="it-IT" sz="2400" i="1" dirty="0" err="1"/>
              <a:t>all</a:t>
            </a:r>
            <a:r>
              <a:rPr lang="it-IT" altLang="it-IT" sz="2400" i="1" dirty="0"/>
              <a:t> the </a:t>
            </a:r>
            <a:r>
              <a:rPr lang="it-IT" altLang="it-IT" sz="2400" i="1" dirty="0" err="1"/>
              <a:t>class</a:t>
            </a:r>
            <a:r>
              <a:rPr lang="it-IT" altLang="it-IT" sz="2400" i="1" dirty="0"/>
              <a:t> </a:t>
            </a:r>
            <a:r>
              <a:rPr lang="it-IT" altLang="it-IT" sz="2400" i="1" dirty="0" err="1"/>
              <a:t>scoping</a:t>
            </a:r>
            <a:r>
              <a:rPr lang="it-IT" altLang="it-IT" sz="2400" i="1" dirty="0"/>
              <a:t> and </a:t>
            </a:r>
            <a:r>
              <a:rPr lang="it-IT" altLang="it-IT" sz="2400" i="1" dirty="0" err="1"/>
              <a:t>access</a:t>
            </a:r>
            <a:r>
              <a:rPr lang="it-IT" altLang="it-IT" sz="2400" i="1" dirty="0"/>
              <a:t> </a:t>
            </a:r>
            <a:r>
              <a:rPr lang="it-IT" altLang="it-IT" sz="2400" i="1" dirty="0" err="1"/>
              <a:t>rules</a:t>
            </a:r>
            <a:r>
              <a:rPr lang="it-IT" altLang="it-IT" sz="2400" i="1" dirty="0"/>
              <a:t>, </a:t>
            </a:r>
            <a:r>
              <a:rPr lang="it-IT" altLang="it-IT" sz="2400" i="1" dirty="0" err="1"/>
              <a:t>but</a:t>
            </a:r>
            <a:r>
              <a:rPr lang="it-IT" altLang="it-IT" sz="2400" i="1" dirty="0"/>
              <a:t> </a:t>
            </a:r>
            <a:r>
              <a:rPr lang="it-IT" altLang="it-IT" sz="2400" i="1" dirty="0" err="1"/>
              <a:t>behaves</a:t>
            </a:r>
            <a:r>
              <a:rPr lang="it-IT" altLang="it-IT" sz="2400" i="1" dirty="0"/>
              <a:t> </a:t>
            </a:r>
            <a:r>
              <a:rPr lang="it-IT" altLang="it-IT" sz="2400" i="1" dirty="0" err="1"/>
              <a:t>like</a:t>
            </a:r>
            <a:r>
              <a:rPr lang="it-IT" altLang="it-IT" sz="2400" i="1" dirty="0"/>
              <a:t> a regular subroutine </a:t>
            </a:r>
            <a:r>
              <a:rPr lang="it-IT" altLang="it-IT" sz="2400" i="1" dirty="0" err="1"/>
              <a:t>that</a:t>
            </a:r>
            <a:r>
              <a:rPr lang="it-IT" altLang="it-IT" sz="2400" i="1" dirty="0"/>
              <a:t> can be </a:t>
            </a:r>
            <a:r>
              <a:rPr lang="it-IT" altLang="it-IT" sz="2400" i="1" dirty="0" err="1"/>
              <a:t>called</a:t>
            </a:r>
            <a:r>
              <a:rPr lang="it-IT" altLang="it-IT" sz="2400" i="1" dirty="0"/>
              <a:t> </a:t>
            </a:r>
            <a:r>
              <a:rPr lang="it-IT" altLang="it-IT" sz="2400" i="1" dirty="0" err="1"/>
              <a:t>outside</a:t>
            </a:r>
            <a:r>
              <a:rPr lang="it-IT" altLang="it-IT" sz="2400" i="1" dirty="0"/>
              <a:t> the </a:t>
            </a:r>
            <a:r>
              <a:rPr lang="it-IT" altLang="it-IT" sz="2400" i="1" dirty="0" err="1"/>
              <a:t>class</a:t>
            </a:r>
            <a:r>
              <a:rPr lang="it-IT" altLang="it-IT" sz="2400" i="1" dirty="0"/>
              <a:t>, </a:t>
            </a:r>
            <a:r>
              <a:rPr lang="it-IT" altLang="it-IT" sz="2400" b="1" i="1" dirty="0"/>
              <a:t>even with no </a:t>
            </a:r>
            <a:r>
              <a:rPr lang="it-IT" altLang="it-IT" sz="2400" b="1" i="1" dirty="0" err="1"/>
              <a:t>class</a:t>
            </a:r>
            <a:r>
              <a:rPr lang="it-IT" altLang="it-IT" sz="2400" b="1" i="1" dirty="0"/>
              <a:t> </a:t>
            </a:r>
            <a:r>
              <a:rPr lang="it-IT" altLang="it-IT" sz="2400" b="1" i="1" dirty="0" err="1"/>
              <a:t>instantiation</a:t>
            </a:r>
            <a:endParaRPr lang="it-IT" altLang="it-IT" sz="2400" b="1" i="1" dirty="0"/>
          </a:p>
          <a:p>
            <a:r>
              <a:rPr lang="it-IT" altLang="it-IT" sz="2400" b="1" i="1" dirty="0" err="1"/>
              <a:t>Variables</a:t>
            </a:r>
            <a:r>
              <a:rPr lang="it-IT" altLang="it-IT" sz="2400" b="1" i="1" dirty="0"/>
              <a:t> </a:t>
            </a:r>
            <a:r>
              <a:rPr lang="it-IT" altLang="it-IT" sz="2400" b="1" i="1" dirty="0" err="1"/>
              <a:t>declared</a:t>
            </a:r>
            <a:r>
              <a:rPr lang="it-IT" altLang="it-IT" sz="2400" b="1" i="1" dirty="0"/>
              <a:t> in an automatic task</a:t>
            </a:r>
            <a:r>
              <a:rPr lang="it-IT" altLang="it-IT" sz="2400" i="1" dirty="0"/>
              <a:t>, </a:t>
            </a:r>
            <a:r>
              <a:rPr lang="it-IT" altLang="it-IT" sz="2400" i="1" dirty="0" err="1"/>
              <a:t>function</a:t>
            </a:r>
            <a:r>
              <a:rPr lang="it-IT" altLang="it-IT" sz="2400" i="1" dirty="0"/>
              <a:t>, or </a:t>
            </a:r>
            <a:r>
              <a:rPr lang="it-IT" altLang="it-IT" sz="2400" i="1" dirty="0" err="1"/>
              <a:t>block</a:t>
            </a:r>
            <a:r>
              <a:rPr lang="it-IT" altLang="it-IT" sz="2400" i="1" dirty="0"/>
              <a:t> </a:t>
            </a:r>
            <a:r>
              <a:rPr lang="it-IT" altLang="it-IT" sz="2400" b="1" i="1" dirty="0"/>
              <a:t>are </a:t>
            </a:r>
            <a:r>
              <a:rPr lang="it-IT" altLang="it-IT" sz="2400" b="1" i="1" dirty="0" err="1"/>
              <a:t>local</a:t>
            </a:r>
            <a:r>
              <a:rPr lang="it-IT" altLang="it-IT" sz="2400" b="1" i="1" dirty="0"/>
              <a:t> in scope</a:t>
            </a:r>
            <a:r>
              <a:rPr lang="it-IT" altLang="it-IT" sz="2400" i="1" dirty="0"/>
              <a:t>, default to the </a:t>
            </a:r>
            <a:r>
              <a:rPr lang="it-IT" altLang="it-IT" sz="2400" i="1" dirty="0" err="1"/>
              <a:t>lifetime</a:t>
            </a:r>
            <a:r>
              <a:rPr lang="it-IT" altLang="it-IT" sz="2400" i="1" dirty="0"/>
              <a:t> of the call or </a:t>
            </a:r>
            <a:r>
              <a:rPr lang="it-IT" altLang="it-IT" sz="2400" i="1" dirty="0" err="1"/>
              <a:t>block</a:t>
            </a:r>
            <a:r>
              <a:rPr lang="it-IT" altLang="it-IT" sz="2400" i="1" dirty="0"/>
              <a:t>, and are </a:t>
            </a:r>
            <a:r>
              <a:rPr lang="it-IT" altLang="it-IT" sz="2400" i="1" dirty="0" err="1"/>
              <a:t>initialized</a:t>
            </a:r>
            <a:r>
              <a:rPr lang="it-IT" altLang="it-IT" sz="2400" i="1" dirty="0"/>
              <a:t> on </a:t>
            </a:r>
            <a:r>
              <a:rPr lang="it-IT" altLang="it-IT" sz="2400" i="1" dirty="0" err="1"/>
              <a:t>each</a:t>
            </a:r>
            <a:r>
              <a:rPr lang="it-IT" altLang="it-IT" sz="2400" i="1" dirty="0"/>
              <a:t> entry to the call or </a:t>
            </a:r>
            <a:r>
              <a:rPr lang="it-IT" altLang="it-IT" sz="2400" i="1" dirty="0" err="1"/>
              <a:t>block</a:t>
            </a:r>
            <a:r>
              <a:rPr lang="it-IT" altLang="it-IT" sz="2400" i="1" dirty="0"/>
              <a:t> </a:t>
            </a:r>
            <a:endParaRPr lang="it-IT" sz="2400" i="1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7772400" y="3578469"/>
            <a:ext cx="27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Vediamo qualche esempio:</a:t>
            </a:r>
          </a:p>
        </p:txBody>
      </p:sp>
    </p:spTree>
    <p:extLst>
      <p:ext uri="{BB962C8B-B14F-4D97-AF65-F5344CB8AC3E}">
        <p14:creationId xmlns:p14="http://schemas.microsoft.com/office/powerpoint/2010/main" val="158660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7285F-D787-447D-B359-7021C3EE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F887-6057-4D30-A1DD-E59DF7CB61A4}" type="datetime1">
              <a:rPr lang="en-US" altLang="it-IT"/>
              <a:pPr/>
              <a:t>2/15/2022</a:t>
            </a:fld>
            <a:endParaRPr lang="en-US" altLang="zh-TW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3E1A56-5171-44DA-9B0D-179AB1D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FAC-2B76-4656-9AAB-45688DC4F6B9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A30964A8-3BF0-4D9C-88E6-85F5BDB25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62" y="1077302"/>
            <a:ext cx="10515600" cy="1325563"/>
          </a:xfrm>
        </p:spPr>
        <p:txBody>
          <a:bodyPr>
            <a:normAutofit/>
          </a:bodyPr>
          <a:lstStyle/>
          <a:p>
            <a:r>
              <a:rPr lang="it-IT" altLang="zh-TW" sz="3200" b="1" cap="small" dirty="0">
                <a:latin typeface="+mn-lt"/>
                <a:ea typeface="+mn-ea"/>
                <a:cs typeface="+mn-cs"/>
              </a:rPr>
              <a:t>Task Automatic e </a:t>
            </a:r>
            <a:r>
              <a:rPr lang="it-IT" altLang="zh-TW" sz="3200" b="1" cap="small" dirty="0" err="1">
                <a:latin typeface="+mn-lt"/>
                <a:ea typeface="+mn-ea"/>
                <a:cs typeface="+mn-cs"/>
              </a:rPr>
              <a:t>Static</a:t>
            </a:r>
            <a:endParaRPr lang="zh-TW" altLang="en-US" sz="3200" b="1" cap="small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7992208" y="1415561"/>
            <a:ext cx="27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Vediamo qualche esempio: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709" y="2762250"/>
            <a:ext cx="2181225" cy="29337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39" y="3789484"/>
            <a:ext cx="3267075" cy="1143000"/>
          </a:xfrm>
          <a:prstGeom prst="rect">
            <a:avLst/>
          </a:prstGeom>
        </p:spPr>
      </p:pic>
      <p:sp>
        <p:nvSpPr>
          <p:cNvPr id="9" name="Freccia a destra 8"/>
          <p:cNvSpPr/>
          <p:nvPr/>
        </p:nvSpPr>
        <p:spPr>
          <a:xfrm>
            <a:off x="5046785" y="4132385"/>
            <a:ext cx="1494693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723124" y="4360957"/>
            <a:ext cx="1153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TW" b="1" cap="small" dirty="0"/>
              <a:t>Task </a:t>
            </a:r>
            <a:r>
              <a:rPr lang="it-IT" altLang="zh-TW" b="1" cap="small" dirty="0" err="1"/>
              <a:t>Static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400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7285F-D787-447D-B359-7021C3EE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F887-6057-4D30-A1DD-E59DF7CB61A4}" type="datetime1">
              <a:rPr lang="en-US" altLang="it-IT"/>
              <a:pPr/>
              <a:t>2/15/2022</a:t>
            </a:fld>
            <a:endParaRPr lang="en-US" altLang="zh-TW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3E1A56-5171-44DA-9B0D-179AB1D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FAC-2B76-4656-9AAB-45688DC4F6B9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A30964A8-3BF0-4D9C-88E6-85F5BDB25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62" y="1077302"/>
            <a:ext cx="10515600" cy="1325563"/>
          </a:xfrm>
        </p:spPr>
        <p:txBody>
          <a:bodyPr>
            <a:normAutofit/>
          </a:bodyPr>
          <a:lstStyle/>
          <a:p>
            <a:r>
              <a:rPr lang="it-IT" altLang="zh-TW" sz="3200" b="1" cap="small" dirty="0">
                <a:latin typeface="+mn-lt"/>
                <a:ea typeface="+mn-ea"/>
                <a:cs typeface="+mn-cs"/>
              </a:rPr>
              <a:t>Task Automatic e </a:t>
            </a:r>
            <a:r>
              <a:rPr lang="it-IT" altLang="zh-TW" sz="3200" b="1" cap="small" dirty="0" err="1">
                <a:latin typeface="+mn-lt"/>
                <a:ea typeface="+mn-ea"/>
                <a:cs typeface="+mn-cs"/>
              </a:rPr>
              <a:t>Static</a:t>
            </a:r>
            <a:endParaRPr lang="zh-TW" altLang="en-US" sz="3200" b="1" cap="small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7992208" y="1415561"/>
            <a:ext cx="276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Vediamo qualche esempio:</a:t>
            </a:r>
          </a:p>
        </p:txBody>
      </p:sp>
      <p:sp>
        <p:nvSpPr>
          <p:cNvPr id="9" name="Freccia a destra 8"/>
          <p:cNvSpPr/>
          <p:nvPr/>
        </p:nvSpPr>
        <p:spPr>
          <a:xfrm>
            <a:off x="5046785" y="4132385"/>
            <a:ext cx="1494693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0" y="4264241"/>
            <a:ext cx="1598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zh-TW" b="1" cap="small" dirty="0"/>
              <a:t>Task Automatic</a:t>
            </a:r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22" y="2915017"/>
            <a:ext cx="3133725" cy="296227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352" y="3782890"/>
            <a:ext cx="32861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0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7285F-D787-447D-B359-7021C3EE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F887-6057-4D30-A1DD-E59DF7CB61A4}" type="datetime1">
              <a:rPr lang="en-US" altLang="it-IT"/>
              <a:pPr/>
              <a:t>2/15/2022</a:t>
            </a:fld>
            <a:endParaRPr lang="en-US" altLang="zh-TW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3E1A56-5171-44DA-9B0D-179AB1D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FAC-2B76-4656-9AAB-45688DC4F6B9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A30964A8-3BF0-4D9C-88E6-85F5BDB25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62" y="1077302"/>
            <a:ext cx="10515600" cy="1325563"/>
          </a:xfrm>
        </p:spPr>
        <p:txBody>
          <a:bodyPr>
            <a:normAutofit/>
          </a:bodyPr>
          <a:lstStyle/>
          <a:p>
            <a:r>
              <a:rPr lang="it-IT" altLang="zh-TW" sz="3200" b="1" cap="small" dirty="0">
                <a:latin typeface="+mn-lt"/>
                <a:ea typeface="+mn-ea"/>
                <a:cs typeface="+mn-cs"/>
              </a:rPr>
              <a:t>Task Globali</a:t>
            </a:r>
            <a:endParaRPr lang="zh-TW" altLang="en-US" sz="3200" b="1" cap="small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9" name="Freccia a destra 8"/>
          <p:cNvSpPr/>
          <p:nvPr/>
        </p:nvSpPr>
        <p:spPr>
          <a:xfrm>
            <a:off x="4747847" y="4633547"/>
            <a:ext cx="1494693" cy="483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5BDCB03A-1701-43AA-9B5B-9567DDB568B8}"/>
              </a:ext>
            </a:extLst>
          </p:cNvPr>
          <p:cNvSpPr txBox="1">
            <a:spLocks/>
          </p:cNvSpPr>
          <p:nvPr/>
        </p:nvSpPr>
        <p:spPr>
          <a:xfrm>
            <a:off x="563397" y="2146631"/>
            <a:ext cx="6558372" cy="1713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Se un task è </a:t>
            </a:r>
            <a:r>
              <a:rPr lang="it-IT" sz="2400" b="1" dirty="0"/>
              <a:t>dichiarato fuori da tutti i </a:t>
            </a:r>
            <a:r>
              <a:rPr lang="it-IT" sz="2400" b="1" dirty="0" err="1"/>
              <a:t>modules</a:t>
            </a:r>
            <a:r>
              <a:rPr lang="it-IT" sz="2400" b="1" dirty="0"/>
              <a:t> </a:t>
            </a:r>
            <a:r>
              <a:rPr lang="it-IT" sz="2400" dirty="0"/>
              <a:t>diventa</a:t>
            </a:r>
            <a:r>
              <a:rPr lang="it-IT" sz="2400" b="1" dirty="0"/>
              <a:t> GLOBALE.</a:t>
            </a:r>
            <a:endParaRPr lang="it-IT" sz="2400" dirty="0"/>
          </a:p>
          <a:p>
            <a:r>
              <a:rPr lang="it-IT" sz="2400" dirty="0"/>
              <a:t>In questo caso può essere invocato dall’interno di ogni modulo presente nel codice.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967" y="3920636"/>
            <a:ext cx="3057525" cy="207645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68" y="4566504"/>
            <a:ext cx="31337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7285F-D787-447D-B359-7021C3EE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F887-6057-4D30-A1DD-E59DF7CB61A4}" type="datetime1">
              <a:rPr lang="en-US" altLang="it-IT"/>
              <a:pPr/>
              <a:t>2/15/2022</a:t>
            </a:fld>
            <a:endParaRPr lang="en-US" altLang="zh-TW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3E1A56-5171-44DA-9B0D-179AB1D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FAC-2B76-4656-9AAB-45688DC4F6B9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A30964A8-3BF0-4D9C-88E6-85F5BDB25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62" y="1077302"/>
            <a:ext cx="10515600" cy="1325563"/>
          </a:xfrm>
        </p:spPr>
        <p:txBody>
          <a:bodyPr>
            <a:normAutofit/>
          </a:bodyPr>
          <a:lstStyle/>
          <a:p>
            <a:r>
              <a:rPr lang="it-IT" altLang="zh-TW" sz="3200" b="1" cap="small" dirty="0">
                <a:latin typeface="+mn-lt"/>
                <a:ea typeface="+mn-ea"/>
                <a:cs typeface="+mn-cs"/>
              </a:rPr>
              <a:t>Task  o </a:t>
            </a:r>
            <a:r>
              <a:rPr lang="it-IT" altLang="zh-TW" sz="3200" b="1" cap="small" dirty="0" err="1">
                <a:latin typeface="+mn-lt"/>
                <a:ea typeface="+mn-ea"/>
                <a:cs typeface="+mn-cs"/>
              </a:rPr>
              <a:t>Function</a:t>
            </a:r>
            <a:r>
              <a:rPr lang="it-IT" altLang="zh-TW" sz="3200" b="1" cap="small" dirty="0">
                <a:latin typeface="+mn-lt"/>
                <a:ea typeface="+mn-ea"/>
                <a:cs typeface="+mn-cs"/>
              </a:rPr>
              <a:t>???</a:t>
            </a:r>
            <a:endParaRPr lang="zh-TW" altLang="en-US" sz="3200" b="1" cap="small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BDCB03A-1701-43AA-9B5B-9567DDB568B8}"/>
              </a:ext>
            </a:extLst>
          </p:cNvPr>
          <p:cNvSpPr txBox="1">
            <a:spLocks/>
          </p:cNvSpPr>
          <p:nvPr/>
        </p:nvSpPr>
        <p:spPr>
          <a:xfrm>
            <a:off x="537020" y="2102669"/>
            <a:ext cx="10892980" cy="380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Essenzialmente sono entrambe porzioni di codice che vengono invocate dal flusso del programma, MA hanno </a:t>
            </a:r>
            <a:r>
              <a:rPr lang="it-IT" sz="2400" b="1" u="sng" dirty="0"/>
              <a:t>2 differenze sostanziali</a:t>
            </a:r>
            <a:r>
              <a:rPr lang="it-IT" sz="2400" dirty="0"/>
              <a:t>:</a:t>
            </a:r>
            <a:endParaRPr lang="it-IT" sz="2400" b="1" dirty="0"/>
          </a:p>
          <a:p>
            <a:r>
              <a:rPr lang="it-IT" sz="2400" dirty="0"/>
              <a:t>Una </a:t>
            </a:r>
            <a:r>
              <a:rPr lang="it-IT" sz="2400" b="1" dirty="0"/>
              <a:t>funzione</a:t>
            </a:r>
            <a:r>
              <a:rPr lang="it-IT" sz="2400" dirty="0"/>
              <a:t> in (System)</a:t>
            </a:r>
            <a:r>
              <a:rPr lang="it-IT" sz="2400" dirty="0" err="1"/>
              <a:t>Verilog</a:t>
            </a:r>
            <a:r>
              <a:rPr lang="it-IT" sz="2400" dirty="0"/>
              <a:t> viene invocata ed eseguita immediatamente. Non può contenere elementi temporali.</a:t>
            </a:r>
          </a:p>
          <a:p>
            <a:r>
              <a:rPr lang="it-IT" sz="2400" dirty="0"/>
              <a:t>Una </a:t>
            </a:r>
            <a:r>
              <a:rPr lang="it-IT" sz="2400" b="1" dirty="0"/>
              <a:t>funzione</a:t>
            </a:r>
            <a:r>
              <a:rPr lang="it-IT" sz="2400" dirty="0"/>
              <a:t> in (System)</a:t>
            </a:r>
            <a:r>
              <a:rPr lang="it-IT" sz="2400" dirty="0" err="1"/>
              <a:t>Verilog</a:t>
            </a:r>
            <a:r>
              <a:rPr lang="it-IT" sz="2400" dirty="0"/>
              <a:t> può restituire UNA sola uscita, un solo valore.</a:t>
            </a:r>
          </a:p>
          <a:p>
            <a:r>
              <a:rPr lang="it-IT" sz="2400" dirty="0"/>
              <a:t>Un </a:t>
            </a:r>
            <a:r>
              <a:rPr lang="it-IT" sz="2400" b="1" dirty="0"/>
              <a:t>task</a:t>
            </a:r>
            <a:r>
              <a:rPr lang="it-IT" sz="2400" dirty="0"/>
              <a:t> può contenere invece elementi time </a:t>
            </a:r>
            <a:r>
              <a:rPr lang="it-IT" sz="2400" dirty="0" err="1"/>
              <a:t>consuming</a:t>
            </a:r>
            <a:r>
              <a:rPr lang="it-IT" sz="2400" dirty="0"/>
              <a:t> (ritardi, </a:t>
            </a:r>
            <a:r>
              <a:rPr lang="it-IT" sz="2400" dirty="0" err="1"/>
              <a:t>wait</a:t>
            </a:r>
            <a:r>
              <a:rPr lang="it-IT" sz="2400" dirty="0"/>
              <a:t> </a:t>
            </a:r>
            <a:r>
              <a:rPr lang="it-IT" sz="2400" dirty="0" err="1"/>
              <a:t>statements</a:t>
            </a:r>
            <a:r>
              <a:rPr lang="it-IT" sz="2400" dirty="0"/>
              <a:t>, ecc..)</a:t>
            </a:r>
          </a:p>
          <a:p>
            <a:r>
              <a:rPr lang="it-IT" sz="2400" dirty="0"/>
              <a:t>Un </a:t>
            </a:r>
            <a:r>
              <a:rPr lang="it-IT" sz="2400" b="1" dirty="0"/>
              <a:t>task</a:t>
            </a:r>
            <a:r>
              <a:rPr lang="it-IT" sz="2400" dirty="0"/>
              <a:t> può avere molte uscite.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87" y="4764698"/>
            <a:ext cx="41624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4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A48A2-096C-41FC-81F8-87DA882B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" y="1241258"/>
            <a:ext cx="7000775" cy="4375484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4D8969C-5302-4395-9BB2-F722C83BFBD5}"/>
              </a:ext>
            </a:extLst>
          </p:cNvPr>
          <p:cNvSpPr txBox="1">
            <a:spLocks/>
          </p:cNvSpPr>
          <p:nvPr/>
        </p:nvSpPr>
        <p:spPr>
          <a:xfrm>
            <a:off x="373452" y="450811"/>
            <a:ext cx="11465621" cy="79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r>
              <a:rPr lang="it-IT" altLang="it-IT" sz="3200" b="1" cap="small" dirty="0"/>
              <a:t>:  </a:t>
            </a:r>
            <a:r>
              <a:rPr lang="it-IT" altLang="it-IT" sz="2400" b="1" cap="small" dirty="0">
                <a:solidFill>
                  <a:srgbClr val="FF0000"/>
                </a:solidFill>
              </a:rPr>
              <a:t>Esempio 5 project_5_Esempio con Tasks</a:t>
            </a:r>
            <a:endParaRPr lang="it-IT" altLang="it-IT" sz="4400" b="1" cap="smal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B7ECD-39F6-4387-BC63-08A5CD82C613}"/>
              </a:ext>
            </a:extLst>
          </p:cNvPr>
          <p:cNvSpPr txBox="1"/>
          <p:nvPr/>
        </p:nvSpPr>
        <p:spPr>
          <a:xfrm>
            <a:off x="7867485" y="2186246"/>
            <a:ext cx="3400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Esempio di come impiegare i task in un progetto </a:t>
            </a:r>
            <a:r>
              <a:rPr lang="it-IT" dirty="0" err="1"/>
              <a:t>Verilog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101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8B22-0726-4C94-ACD0-D07F39C6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 be </a:t>
            </a:r>
            <a:r>
              <a:rPr lang="it-IT" dirty="0" err="1"/>
              <a:t>completed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7896-F08C-48A3-9B1D-BCEB82A3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980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3E63C897-F7A4-4C82-9885-E658BA67099B}"/>
              </a:ext>
            </a:extLst>
          </p:cNvPr>
          <p:cNvSpPr txBox="1"/>
          <p:nvPr/>
        </p:nvSpPr>
        <p:spPr>
          <a:xfrm>
            <a:off x="1237210" y="4498259"/>
            <a:ext cx="9717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2009, the standard was merged with 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base Verilog (IEEE 1364-2005) standard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creating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Standard 1800-2009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current version is IEEE standard 1800-2017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A9B5BAD-3E40-4A5A-A0CB-FCB591302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62" y="649086"/>
            <a:ext cx="9166265" cy="1710656"/>
          </a:xfrm>
          <a:prstGeom prst="rect">
            <a:avLst/>
          </a:prstGeom>
        </p:spPr>
      </p:pic>
      <p:grpSp>
        <p:nvGrpSpPr>
          <p:cNvPr id="21" name="Gruppo 20">
            <a:extLst>
              <a:ext uri="{FF2B5EF4-FFF2-40B4-BE49-F238E27FC236}">
                <a16:creationId xmlns:a16="http://schemas.microsoft.com/office/drawing/2014/main" id="{7620176D-9DDD-4893-8ED0-0B875C9B2740}"/>
              </a:ext>
            </a:extLst>
          </p:cNvPr>
          <p:cNvGrpSpPr/>
          <p:nvPr/>
        </p:nvGrpSpPr>
        <p:grpSpPr>
          <a:xfrm>
            <a:off x="800793" y="783704"/>
            <a:ext cx="11238492" cy="830997"/>
            <a:chOff x="800793" y="783704"/>
            <a:chExt cx="11238492" cy="830997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5521BB5C-5DFE-4EE8-8791-44E70023732E}"/>
                </a:ext>
              </a:extLst>
            </p:cNvPr>
            <p:cNvSpPr txBox="1"/>
            <p:nvPr/>
          </p:nvSpPr>
          <p:spPr>
            <a:xfrm>
              <a:off x="9870293" y="783704"/>
              <a:ext cx="21689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b="1" dirty="0"/>
                <a:t>Nasce dall’idea di miglioramento del </a:t>
              </a:r>
              <a:r>
                <a:rPr lang="it-IT" sz="1600" b="1" dirty="0" err="1"/>
                <a:t>Verilog</a:t>
              </a:r>
              <a:endParaRPr lang="it-IT" sz="1600" b="1" dirty="0"/>
            </a:p>
          </p:txBody>
        </p:sp>
        <p:sp>
          <p:nvSpPr>
            <p:cNvPr id="10" name="Freccia a destra 9">
              <a:extLst>
                <a:ext uri="{FF2B5EF4-FFF2-40B4-BE49-F238E27FC236}">
                  <a16:creationId xmlns:a16="http://schemas.microsoft.com/office/drawing/2014/main" id="{5C9913C0-71EA-4448-BF0A-DE61EC03B535}"/>
                </a:ext>
              </a:extLst>
            </p:cNvPr>
            <p:cNvSpPr/>
            <p:nvPr/>
          </p:nvSpPr>
          <p:spPr>
            <a:xfrm rot="10800000">
              <a:off x="9298300" y="975449"/>
              <a:ext cx="474771" cy="288086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70393D94-3E0C-458D-AC32-6F0989A48A67}"/>
                </a:ext>
              </a:extLst>
            </p:cNvPr>
            <p:cNvCxnSpPr/>
            <p:nvPr/>
          </p:nvCxnSpPr>
          <p:spPr>
            <a:xfrm>
              <a:off x="2634850" y="1036678"/>
              <a:ext cx="638719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13008415-3BB5-4499-8147-CB0C25C30AE3}"/>
                </a:ext>
              </a:extLst>
            </p:cNvPr>
            <p:cNvCxnSpPr>
              <a:cxnSpLocks/>
            </p:cNvCxnSpPr>
            <p:nvPr/>
          </p:nvCxnSpPr>
          <p:spPr>
            <a:xfrm>
              <a:off x="800793" y="1263535"/>
              <a:ext cx="612558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8C816B45-A4C2-4E5E-889D-695DD2889C41}"/>
              </a:ext>
            </a:extLst>
          </p:cNvPr>
          <p:cNvSpPr/>
          <p:nvPr/>
        </p:nvSpPr>
        <p:spPr>
          <a:xfrm rot="5400000">
            <a:off x="4920443" y="3282784"/>
            <a:ext cx="1816008" cy="3385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4">
            <a:extLst>
              <a:ext uri="{FF2B5EF4-FFF2-40B4-BE49-F238E27FC236}">
                <a16:creationId xmlns:a16="http://schemas.microsoft.com/office/drawing/2014/main" id="{FB588560-68E4-42DB-AC72-3D814E705FCE}"/>
              </a:ext>
            </a:extLst>
          </p:cNvPr>
          <p:cNvSpPr txBox="1"/>
          <p:nvPr/>
        </p:nvSpPr>
        <p:spPr>
          <a:xfrm>
            <a:off x="2474421" y="6024248"/>
            <a:ext cx="9717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Per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quanto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ci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riguarda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parleremo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dello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standard </a:t>
            </a:r>
            <a:r>
              <a:rPr 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1364-2001</a:t>
            </a:r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55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title"/>
          </p:nvPr>
        </p:nvSpPr>
        <p:spPr>
          <a:xfrm>
            <a:off x="151190" y="62398"/>
            <a:ext cx="5691166" cy="832757"/>
          </a:xfrm>
        </p:spPr>
        <p:txBody>
          <a:bodyPr>
            <a:normAutofit/>
          </a:bodyPr>
          <a:lstStyle/>
          <a:p>
            <a:r>
              <a:rPr lang="en-US" b="1" cap="small" dirty="0">
                <a:latin typeface="+mn-lt"/>
                <a:ea typeface="+mn-ea"/>
                <a:cs typeface="+mn-cs"/>
              </a:rPr>
              <a:t>Finite State Machine  (FSM)</a:t>
            </a:r>
            <a:endParaRPr lang="en-GB" b="1" cap="small" dirty="0">
              <a:latin typeface="+mn-lt"/>
              <a:ea typeface="+mn-ea"/>
              <a:cs typeface="+mn-cs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6660293" y="2178471"/>
            <a:ext cx="54152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j-lt"/>
              </a:rPr>
              <a:t>E’ un’astrazione matematica del funzionamento di un circuito sequenziale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Trova applicazione anche nell’informatica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Viene descritto da un grafo dove vengono visualizzati gli stati permessi in cui si può trovare la macchina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Il passaggio da uno stato all’altro è dettato dalle condizioni di transizione</a:t>
            </a:r>
            <a:br>
              <a:rPr lang="it-IT" sz="2000" dirty="0"/>
            </a:br>
            <a:endParaRPr lang="en-GB" sz="2000" dirty="0"/>
          </a:p>
        </p:txBody>
      </p:sp>
      <p:sp>
        <p:nvSpPr>
          <p:cNvPr id="10" name="Rettangolo 9"/>
          <p:cNvSpPr/>
          <p:nvPr/>
        </p:nvSpPr>
        <p:spPr>
          <a:xfrm>
            <a:off x="2675315" y="2316884"/>
            <a:ext cx="1563010" cy="10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ttangolo 50"/>
          <p:cNvSpPr/>
          <p:nvPr/>
        </p:nvSpPr>
        <p:spPr>
          <a:xfrm>
            <a:off x="2951701" y="3678153"/>
            <a:ext cx="1563010" cy="10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ttangolo 51"/>
          <p:cNvSpPr/>
          <p:nvPr/>
        </p:nvSpPr>
        <p:spPr>
          <a:xfrm>
            <a:off x="2641739" y="5196986"/>
            <a:ext cx="1563010" cy="103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0" name="Gruppo 59"/>
          <p:cNvGrpSpPr/>
          <p:nvPr/>
        </p:nvGrpSpPr>
        <p:grpSpPr>
          <a:xfrm>
            <a:off x="2824082" y="1747391"/>
            <a:ext cx="5017893" cy="4516814"/>
            <a:chOff x="4250782" y="1081732"/>
            <a:chExt cx="5017893" cy="4516814"/>
          </a:xfrm>
        </p:grpSpPr>
        <p:sp>
          <p:nvSpPr>
            <p:cNvPr id="50" name="CasellaDiTesto 49"/>
            <p:cNvSpPr txBox="1"/>
            <p:nvPr/>
          </p:nvSpPr>
          <p:spPr>
            <a:xfrm>
              <a:off x="7795130" y="5229214"/>
              <a:ext cx="1473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Other STATEs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Connettore 2 48"/>
            <p:cNvCxnSpPr/>
            <p:nvPr/>
          </p:nvCxnSpPr>
          <p:spPr>
            <a:xfrm flipH="1" flipV="1">
              <a:off x="4542928" y="3638145"/>
              <a:ext cx="3126020" cy="17757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uppo 52"/>
            <p:cNvGrpSpPr/>
            <p:nvPr/>
          </p:nvGrpSpPr>
          <p:grpSpPr>
            <a:xfrm>
              <a:off x="4250782" y="1081732"/>
              <a:ext cx="2871075" cy="1186271"/>
              <a:chOff x="5899266" y="1185793"/>
              <a:chExt cx="2871075" cy="1186271"/>
            </a:xfrm>
          </p:grpSpPr>
          <p:sp>
            <p:nvSpPr>
              <p:cNvPr id="8" name="CasellaDiTesto 7"/>
              <p:cNvSpPr txBox="1"/>
              <p:nvPr/>
            </p:nvSpPr>
            <p:spPr>
              <a:xfrm>
                <a:off x="7296796" y="1185793"/>
                <a:ext cx="1473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INITIAL STATE</a:t>
                </a:r>
                <a:endParaRPr lang="en-GB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" name="Connettore 2 6"/>
              <p:cNvCxnSpPr/>
              <p:nvPr/>
            </p:nvCxnSpPr>
            <p:spPr>
              <a:xfrm flipH="1">
                <a:off x="5899266" y="1550653"/>
                <a:ext cx="1952786" cy="82141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nettore 2 53"/>
            <p:cNvCxnSpPr/>
            <p:nvPr/>
          </p:nvCxnSpPr>
          <p:spPr>
            <a:xfrm flipH="1" flipV="1">
              <a:off x="4250782" y="5128868"/>
              <a:ext cx="3379928" cy="28501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uppo 55"/>
            <p:cNvGrpSpPr/>
            <p:nvPr/>
          </p:nvGrpSpPr>
          <p:grpSpPr>
            <a:xfrm>
              <a:off x="4361995" y="2087260"/>
              <a:ext cx="2481517" cy="798551"/>
              <a:chOff x="6973434" y="1185793"/>
              <a:chExt cx="2481517" cy="798551"/>
            </a:xfrm>
          </p:grpSpPr>
          <p:sp>
            <p:nvSpPr>
              <p:cNvPr id="57" name="CasellaDiTesto 56"/>
              <p:cNvSpPr txBox="1"/>
              <p:nvPr/>
            </p:nvSpPr>
            <p:spPr>
              <a:xfrm>
                <a:off x="7296796" y="1185793"/>
                <a:ext cx="21581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transition conditions</a:t>
                </a:r>
                <a:endParaRPr lang="en-GB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58" name="Connettore 2 57"/>
              <p:cNvCxnSpPr/>
              <p:nvPr/>
            </p:nvCxnSpPr>
            <p:spPr>
              <a:xfrm flipH="1">
                <a:off x="6973434" y="1550653"/>
                <a:ext cx="878618" cy="433691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Ovale 60"/>
          <p:cNvSpPr/>
          <p:nvPr/>
        </p:nvSpPr>
        <p:spPr>
          <a:xfrm>
            <a:off x="1714406" y="2756412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chemeClr val="tx1"/>
                </a:solidFill>
              </a:rPr>
              <a:t>IDLE</a:t>
            </a:r>
            <a:endParaRPr lang="it-IT" sz="1100" b="1" dirty="0">
              <a:solidFill>
                <a:srgbClr val="FF0000"/>
              </a:solidFill>
            </a:endParaRPr>
          </a:p>
        </p:txBody>
      </p:sp>
      <p:sp>
        <p:nvSpPr>
          <p:cNvPr id="62" name="Ovale 61"/>
          <p:cNvSpPr/>
          <p:nvPr/>
        </p:nvSpPr>
        <p:spPr>
          <a:xfrm>
            <a:off x="2056936" y="3933597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chemeClr val="tx1"/>
                </a:solidFill>
              </a:rPr>
              <a:t>EDGE</a:t>
            </a:r>
            <a:endParaRPr lang="it-IT" sz="1000" b="1" dirty="0">
              <a:solidFill>
                <a:srgbClr val="FF0000"/>
              </a:solidFill>
            </a:endParaRPr>
          </a:p>
        </p:txBody>
      </p:sp>
      <p:sp>
        <p:nvSpPr>
          <p:cNvPr id="63" name="Ovale 62"/>
          <p:cNvSpPr/>
          <p:nvPr/>
        </p:nvSpPr>
        <p:spPr>
          <a:xfrm>
            <a:off x="1801541" y="5147797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>
                <a:solidFill>
                  <a:schemeClr val="tx1"/>
                </a:solidFill>
              </a:rPr>
              <a:t>VETO</a:t>
            </a:r>
            <a:endParaRPr lang="it-IT" sz="1000" b="1" dirty="0">
              <a:solidFill>
                <a:srgbClr val="FF0000"/>
              </a:solidFill>
            </a:endParaRPr>
          </a:p>
        </p:txBody>
      </p:sp>
      <p:cxnSp>
        <p:nvCxnSpPr>
          <p:cNvPr id="65" name="Connettore 7 64"/>
          <p:cNvCxnSpPr>
            <a:stCxn id="61" idx="6"/>
            <a:endCxn id="62" idx="0"/>
          </p:cNvCxnSpPr>
          <p:nvPr/>
        </p:nvCxnSpPr>
        <p:spPr>
          <a:xfrm flipH="1">
            <a:off x="2506321" y="3183022"/>
            <a:ext cx="106854" cy="750575"/>
          </a:xfrm>
          <a:prstGeom prst="curvedConnector4">
            <a:avLst>
              <a:gd name="adj1" fmla="val -213937"/>
              <a:gd name="adj2" fmla="val 78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7 66"/>
          <p:cNvCxnSpPr>
            <a:stCxn id="61" idx="1"/>
            <a:endCxn id="61" idx="7"/>
          </p:cNvCxnSpPr>
          <p:nvPr/>
        </p:nvCxnSpPr>
        <p:spPr>
          <a:xfrm rot="5400000" flipH="1" flipV="1">
            <a:off x="2163790" y="2563601"/>
            <a:ext cx="12700" cy="635525"/>
          </a:xfrm>
          <a:prstGeom prst="curvedConnector3">
            <a:avLst>
              <a:gd name="adj1" fmla="val 56338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7 73"/>
          <p:cNvCxnSpPr>
            <a:stCxn id="63" idx="3"/>
            <a:endCxn id="61" idx="2"/>
          </p:cNvCxnSpPr>
          <p:nvPr/>
        </p:nvCxnSpPr>
        <p:spPr>
          <a:xfrm rot="5400000" flipH="1">
            <a:off x="477263" y="4420166"/>
            <a:ext cx="2693044" cy="218757"/>
          </a:xfrm>
          <a:prstGeom prst="curvedConnector4">
            <a:avLst>
              <a:gd name="adj1" fmla="val -13128"/>
              <a:gd name="adj2" fmla="val 63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7 76"/>
          <p:cNvCxnSpPr>
            <a:stCxn id="62" idx="3"/>
          </p:cNvCxnSpPr>
          <p:nvPr/>
        </p:nvCxnSpPr>
        <p:spPr>
          <a:xfrm rot="5400000">
            <a:off x="1846717" y="4855145"/>
            <a:ext cx="535120" cy="148562"/>
          </a:xfrm>
          <a:prstGeom prst="curvedConnector3">
            <a:avLst>
              <a:gd name="adj1" fmla="val -51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1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/>
          <p:cNvSpPr>
            <a:spLocks noGrp="1"/>
          </p:cNvSpPr>
          <p:nvPr>
            <p:ph type="title"/>
          </p:nvPr>
        </p:nvSpPr>
        <p:spPr>
          <a:xfrm>
            <a:off x="269576" y="288194"/>
            <a:ext cx="5691166" cy="832757"/>
          </a:xfrm>
        </p:spPr>
        <p:txBody>
          <a:bodyPr>
            <a:normAutofit/>
          </a:bodyPr>
          <a:lstStyle/>
          <a:p>
            <a:r>
              <a:rPr lang="en-US" b="1" cap="small" dirty="0">
                <a:latin typeface="+mn-lt"/>
                <a:ea typeface="+mn-ea"/>
                <a:cs typeface="+mn-cs"/>
              </a:rPr>
              <a:t>Finite State Machine </a:t>
            </a:r>
            <a:endParaRPr lang="en-GB" b="1" cap="small" dirty="0">
              <a:latin typeface="+mn-lt"/>
              <a:ea typeface="+mn-ea"/>
              <a:cs typeface="+mn-cs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4599665" y="1393691"/>
            <a:ext cx="3255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Finite State Machin 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338606" y="1510336"/>
            <a:ext cx="3044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 err="1"/>
              <a:t>Tipical</a:t>
            </a:r>
            <a:r>
              <a:rPr lang="it-IT" sz="2800" dirty="0"/>
              <a:t> </a:t>
            </a:r>
            <a:r>
              <a:rPr lang="it-IT" sz="2800" dirty="0" err="1"/>
              <a:t>applications</a:t>
            </a:r>
            <a:r>
              <a:rPr lang="it-IT" sz="2800" dirty="0"/>
              <a:t>:</a:t>
            </a:r>
            <a:endParaRPr lang="en-GB" sz="2800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269576" y="2572014"/>
            <a:ext cx="3442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Controllers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Pattern </a:t>
            </a:r>
            <a:r>
              <a:rPr lang="it-IT" dirty="0" err="1"/>
              <a:t>recognitions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Protocol</a:t>
            </a:r>
            <a:r>
              <a:rPr lang="it-IT" dirty="0"/>
              <a:t> </a:t>
            </a:r>
            <a:r>
              <a:rPr lang="it-IT" dirty="0" err="1"/>
              <a:t>formatters</a:t>
            </a:r>
            <a:r>
              <a:rPr lang="it-IT" dirty="0"/>
              <a:t> and </a:t>
            </a:r>
            <a:r>
              <a:rPr lang="it-IT" dirty="0" err="1"/>
              <a:t>parsing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CasellaDiTesto 2">
            <a:extLst>
              <a:ext uri="{FF2B5EF4-FFF2-40B4-BE49-F238E27FC236}">
                <a16:creationId xmlns:a16="http://schemas.microsoft.com/office/drawing/2014/main" id="{0391BC85-21E3-4896-A33E-AA50F5ACD5D2}"/>
              </a:ext>
            </a:extLst>
          </p:cNvPr>
          <p:cNvSpPr txBox="1"/>
          <p:nvPr/>
        </p:nvSpPr>
        <p:spPr>
          <a:xfrm>
            <a:off x="5471573" y="925409"/>
            <a:ext cx="54152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j-lt"/>
              </a:rPr>
              <a:t>Nel mondo del FW trova tantissime applicazioni</a:t>
            </a:r>
            <a:br>
              <a:rPr lang="it-IT" sz="2000" b="1" dirty="0">
                <a:latin typeface="+mj-lt"/>
              </a:rPr>
            </a:br>
            <a:endParaRPr lang="it-IT" sz="2000" b="1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>
                <a:latin typeface="+mj-lt"/>
              </a:rPr>
              <a:t>Per esempio noi che facciamo acquisizione dati da rivelatori, spesso ci troviamo a dover impacchettare i dati in frame, strutture e la FSM è assolutamente perfetta</a:t>
            </a:r>
            <a:br>
              <a:rPr lang="it-IT" sz="2000" dirty="0"/>
            </a:b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8FF01-2E19-4E4A-B4A4-5369F6452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27" y="3850640"/>
            <a:ext cx="3291073" cy="3007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5AD1EA-FE8B-410A-88FF-AAD00436F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573" y="3175161"/>
            <a:ext cx="5897987" cy="35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8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A442-56E4-4677-AFB8-10BD08E33475}" type="slidenum">
              <a:rPr lang="it-IT" smtClean="0"/>
              <a:t>42</a:t>
            </a:fld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652989" y="2044005"/>
            <a:ext cx="909906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 Black" panose="020B0A04020102020204" pitchFamily="34" charset="0"/>
              </a:rPr>
              <a:t>Mealy vs. Moore </a:t>
            </a:r>
            <a:r>
              <a:rPr lang="en-US" sz="1400" b="1" dirty="0">
                <a:solidFill>
                  <a:srgbClr val="FF0000"/>
                </a:solidFill>
                <a:latin typeface="Arial Black" panose="020B0A04020102020204" pitchFamily="34" charset="0"/>
              </a:rPr>
              <a:t>Styles</a:t>
            </a:r>
          </a:p>
          <a:p>
            <a:r>
              <a:rPr lang="en-US" sz="1400" dirty="0"/>
              <a:t>Mealy  state-machine determines the output values based on both the current state </a:t>
            </a:r>
            <a:r>
              <a:rPr lang="en-US" sz="1400" dirty="0" err="1"/>
              <a:t>state</a:t>
            </a:r>
            <a:r>
              <a:rPr lang="en-US" sz="1400" dirty="0"/>
              <a:t> as well as the inputs to the state-machine, whereas Moore determines its outputs solely on the state.  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latin typeface="Arial Black" panose="020B0A04020102020204" pitchFamily="34" charset="0"/>
              </a:rPr>
              <a:t>One-hot vs. Binary </a:t>
            </a:r>
            <a:r>
              <a:rPr lang="en-US" sz="1400" dirty="0">
                <a:solidFill>
                  <a:srgbClr val="FF0000"/>
                </a:solidFill>
                <a:latin typeface="Arial Black" panose="020B0A04020102020204" pitchFamily="34" charset="0"/>
              </a:rPr>
              <a:t>Encoding</a:t>
            </a:r>
            <a:endParaRPr lang="en-US" sz="1400" dirty="0"/>
          </a:p>
          <a:p>
            <a:r>
              <a:rPr lang="en-US" sz="1400" dirty="0"/>
              <a:t>There are several encoding methods for state-machine design however the two most popular for FPGA or CPLD design are binary and one-hot. </a:t>
            </a:r>
          </a:p>
          <a:p>
            <a:endParaRPr lang="en-US" sz="1400" dirty="0"/>
          </a:p>
          <a:p>
            <a:r>
              <a:rPr lang="en-US" sz="1600" b="1" dirty="0">
                <a:latin typeface="Arial Black" panose="020B0A04020102020204" pitchFamily="34" charset="0"/>
              </a:rPr>
              <a:t>Safe vs. Fast </a:t>
            </a:r>
            <a:endParaRPr lang="en-US" sz="1400" dirty="0"/>
          </a:p>
          <a:p>
            <a:r>
              <a:rPr lang="en-US" sz="1400" dirty="0"/>
              <a:t>When coding a state-machine, there are two generally conflicting goals that must be understood, safe vs. fast.  A safe state-machine implementation  claims more logic resources.</a:t>
            </a:r>
          </a:p>
          <a:p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989" y="3951486"/>
            <a:ext cx="2066925" cy="2333625"/>
          </a:xfrm>
          <a:prstGeom prst="rect">
            <a:avLst/>
          </a:prstGeom>
        </p:spPr>
      </p:pic>
      <p:sp>
        <p:nvSpPr>
          <p:cNvPr id="6" name="Titolo 13">
            <a:extLst>
              <a:ext uri="{FF2B5EF4-FFF2-40B4-BE49-F238E27FC236}">
                <a16:creationId xmlns:a16="http://schemas.microsoft.com/office/drawing/2014/main" id="{4AEB7FCF-B06D-4C7F-82C1-BEE7FD18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90" y="62398"/>
            <a:ext cx="6158170" cy="852002"/>
          </a:xfrm>
        </p:spPr>
        <p:txBody>
          <a:bodyPr>
            <a:normAutofit fontScale="90000"/>
          </a:bodyPr>
          <a:lstStyle/>
          <a:p>
            <a:r>
              <a:rPr lang="en-US" b="1" cap="small" dirty="0">
                <a:latin typeface="+mn-lt"/>
                <a:ea typeface="+mn-ea"/>
                <a:cs typeface="+mn-cs"/>
              </a:rPr>
              <a:t>Finite State Machine  (FSM)</a:t>
            </a:r>
            <a:endParaRPr lang="en-GB" b="1" cap="small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600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/>
          <p:cNvSpPr txBox="1"/>
          <p:nvPr/>
        </p:nvSpPr>
        <p:spPr>
          <a:xfrm>
            <a:off x="4599665" y="1393691"/>
            <a:ext cx="3255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Finite State Machin e</a:t>
            </a:r>
            <a:endParaRPr lang="en-GB" sz="2800" dirty="0">
              <a:solidFill>
                <a:schemeClr val="bg1"/>
              </a:solidFill>
            </a:endParaRPr>
          </a:p>
        </p:txBody>
      </p:sp>
      <p:grpSp>
        <p:nvGrpSpPr>
          <p:cNvPr id="2" name="Gruppo 1"/>
          <p:cNvGrpSpPr/>
          <p:nvPr/>
        </p:nvGrpSpPr>
        <p:grpSpPr>
          <a:xfrm>
            <a:off x="2817772" y="1655301"/>
            <a:ext cx="4823626" cy="4399811"/>
            <a:chOff x="2817772" y="1655301"/>
            <a:chExt cx="4823626" cy="4399811"/>
          </a:xfrm>
        </p:grpSpPr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737" y="1655301"/>
              <a:ext cx="4800661" cy="4390348"/>
            </a:xfrm>
            <a:prstGeom prst="rect">
              <a:avLst/>
            </a:prstGeom>
          </p:spPr>
        </p:pic>
        <p:sp>
          <p:nvSpPr>
            <p:cNvPr id="7" name="Rettangolo 6"/>
            <p:cNvSpPr/>
            <p:nvPr/>
          </p:nvSpPr>
          <p:spPr>
            <a:xfrm>
              <a:off x="2817772" y="1664764"/>
              <a:ext cx="4800661" cy="4390348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" name="CasellaDiTesto 7"/>
          <p:cNvSpPr txBox="1"/>
          <p:nvPr/>
        </p:nvSpPr>
        <p:spPr>
          <a:xfrm>
            <a:off x="8372495" y="1646290"/>
            <a:ext cx="2009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latin typeface="Arial Black" panose="020B0A04020102020204" pitchFamily="34" charset="0"/>
              </a:rPr>
              <a:t>FSM with </a:t>
            </a:r>
            <a:br>
              <a:rPr lang="it-IT" b="1" dirty="0">
                <a:latin typeface="Arial Black" panose="020B0A04020102020204" pitchFamily="34" charset="0"/>
              </a:rPr>
            </a:br>
            <a:r>
              <a:rPr lang="it-IT" b="1" dirty="0">
                <a:latin typeface="Arial Black" panose="020B0A04020102020204" pitchFamily="34" charset="0"/>
              </a:rPr>
              <a:t>16 </a:t>
            </a:r>
            <a:r>
              <a:rPr lang="it-IT" b="1" dirty="0" err="1">
                <a:latin typeface="Arial Black" panose="020B0A04020102020204" pitchFamily="34" charset="0"/>
              </a:rPr>
              <a:t>states</a:t>
            </a:r>
            <a:endParaRPr lang="it-IT" b="1" dirty="0">
              <a:latin typeface="Arial Black" panose="020B0A040201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769183" y="6378947"/>
            <a:ext cx="548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Arial Black" panose="020B0A04020102020204" pitchFamily="34" charset="0"/>
              </a:rPr>
              <a:t>TAP Controller</a:t>
            </a:r>
          </a:p>
        </p:txBody>
      </p:sp>
      <p:grpSp>
        <p:nvGrpSpPr>
          <p:cNvPr id="9" name="Gruppo 8"/>
          <p:cNvGrpSpPr/>
          <p:nvPr/>
        </p:nvGrpSpPr>
        <p:grpSpPr>
          <a:xfrm>
            <a:off x="8706367" y="3078506"/>
            <a:ext cx="2133059" cy="3108280"/>
            <a:chOff x="8706367" y="3078506"/>
            <a:chExt cx="2133059" cy="3108280"/>
          </a:xfrm>
        </p:grpSpPr>
        <p:pic>
          <p:nvPicPr>
            <p:cNvPr id="11" name="Immagin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367" y="3447838"/>
              <a:ext cx="2133059" cy="2738948"/>
            </a:xfrm>
            <a:prstGeom prst="rect">
              <a:avLst/>
            </a:prstGeom>
          </p:spPr>
        </p:pic>
        <p:sp>
          <p:nvSpPr>
            <p:cNvPr id="4" name="CasellaDiTesto 3"/>
            <p:cNvSpPr txBox="1"/>
            <p:nvPr/>
          </p:nvSpPr>
          <p:spPr>
            <a:xfrm>
              <a:off x="9524645" y="3078506"/>
              <a:ext cx="641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JTAG</a:t>
              </a:r>
              <a:endParaRPr lang="en-GB" b="1" dirty="0"/>
            </a:p>
          </p:txBody>
        </p:sp>
      </p:grpSp>
      <p:sp>
        <p:nvSpPr>
          <p:cNvPr id="12" name="Titolo 13">
            <a:extLst>
              <a:ext uri="{FF2B5EF4-FFF2-40B4-BE49-F238E27FC236}">
                <a16:creationId xmlns:a16="http://schemas.microsoft.com/office/drawing/2014/main" id="{8A3D03A7-405B-464D-AFA8-74F9A080A6B8}"/>
              </a:ext>
            </a:extLst>
          </p:cNvPr>
          <p:cNvSpPr txBox="1">
            <a:spLocks/>
          </p:cNvSpPr>
          <p:nvPr/>
        </p:nvSpPr>
        <p:spPr>
          <a:xfrm>
            <a:off x="269576" y="288194"/>
            <a:ext cx="5691166" cy="832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>
                <a:latin typeface="+mn-lt"/>
                <a:ea typeface="+mn-ea"/>
                <a:cs typeface="+mn-cs"/>
              </a:rPr>
              <a:t>Finite State Machine </a:t>
            </a:r>
            <a:endParaRPr lang="en-GB" b="1" cap="small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951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/>
          <p:cNvSpPr txBox="1"/>
          <p:nvPr/>
        </p:nvSpPr>
        <p:spPr>
          <a:xfrm>
            <a:off x="4599665" y="1393691"/>
            <a:ext cx="3255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Finite State Machin 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769183" y="6378947"/>
            <a:ext cx="548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Arial Black" panose="020B0A04020102020204" pitchFamily="34" charset="0"/>
              </a:rPr>
              <a:t>LCD Controller</a:t>
            </a:r>
          </a:p>
        </p:txBody>
      </p:sp>
      <p:pic>
        <p:nvPicPr>
          <p:cNvPr id="2052" name="Picture 4" descr="https://eewiki.net/download/attachments/4096079/lcd_controller_state_diagram_new.JPG?version=1&amp;modificationDate=1339620076950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157" y="1469262"/>
            <a:ext cx="6410325" cy="200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ewiki.net/download/attachments/4096079/lcd_controller_block.jpg?version=2&amp;modificationDate=1326917567433&amp;api=v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637" y="4069755"/>
            <a:ext cx="3792151" cy="149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tangolo 2"/>
          <p:cNvSpPr/>
          <p:nvPr/>
        </p:nvSpPr>
        <p:spPr>
          <a:xfrm>
            <a:off x="7734637" y="6378947"/>
            <a:ext cx="39303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/>
              <a:t>https://eewiki.net/pages/viewpage.action?pageId=4096079</a:t>
            </a:r>
          </a:p>
        </p:txBody>
      </p:sp>
      <p:sp>
        <p:nvSpPr>
          <p:cNvPr id="8" name="Titolo 13">
            <a:extLst>
              <a:ext uri="{FF2B5EF4-FFF2-40B4-BE49-F238E27FC236}">
                <a16:creationId xmlns:a16="http://schemas.microsoft.com/office/drawing/2014/main" id="{63AE4FA5-EE32-4F5B-8094-6124C015D056}"/>
              </a:ext>
            </a:extLst>
          </p:cNvPr>
          <p:cNvSpPr txBox="1">
            <a:spLocks/>
          </p:cNvSpPr>
          <p:nvPr/>
        </p:nvSpPr>
        <p:spPr>
          <a:xfrm>
            <a:off x="269576" y="288194"/>
            <a:ext cx="5691166" cy="832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>
                <a:latin typeface="+mn-lt"/>
                <a:ea typeface="+mn-ea"/>
                <a:cs typeface="+mn-cs"/>
              </a:rPr>
              <a:t>Finite State Machine </a:t>
            </a:r>
            <a:endParaRPr lang="en-GB" b="1" cap="small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0895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/>
          <p:cNvSpPr txBox="1"/>
          <p:nvPr/>
        </p:nvSpPr>
        <p:spPr>
          <a:xfrm>
            <a:off x="4599665" y="1393691"/>
            <a:ext cx="3255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Finite State Machin 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2769183" y="6378947"/>
            <a:ext cx="548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Arial Black" panose="020B0A04020102020204" pitchFamily="34" charset="0"/>
              </a:rPr>
              <a:t>I2C Controller</a:t>
            </a:r>
          </a:p>
        </p:txBody>
      </p:sp>
      <p:pic>
        <p:nvPicPr>
          <p:cNvPr id="1026" name="Picture 2" descr="https://www.eewiki.net/download/attachments/10125324/i2c_master_state_diagram.JPG?version=2&amp;modificationDate=1403295587093&amp;api=v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20" y="1241204"/>
            <a:ext cx="4143148" cy="496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ewiki.net/download/attachments/10125324/i2c_master_block_diagram.JPG?version=2&amp;modificationDate=1354048433007&amp;api=v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05" y="2168908"/>
            <a:ext cx="3206119" cy="155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/>
          <p:cNvSpPr txBox="1"/>
          <p:nvPr/>
        </p:nvSpPr>
        <p:spPr>
          <a:xfrm>
            <a:off x="7854723" y="6471279"/>
            <a:ext cx="4008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https://eewiki.net/pages/viewpage.action?pageId=10125324</a:t>
            </a:r>
          </a:p>
        </p:txBody>
      </p:sp>
      <p:sp>
        <p:nvSpPr>
          <p:cNvPr id="8" name="Titolo 13">
            <a:extLst>
              <a:ext uri="{FF2B5EF4-FFF2-40B4-BE49-F238E27FC236}">
                <a16:creationId xmlns:a16="http://schemas.microsoft.com/office/drawing/2014/main" id="{A631F3FF-2235-4430-8DCE-FC997230A625}"/>
              </a:ext>
            </a:extLst>
          </p:cNvPr>
          <p:cNvSpPr txBox="1">
            <a:spLocks/>
          </p:cNvSpPr>
          <p:nvPr/>
        </p:nvSpPr>
        <p:spPr>
          <a:xfrm>
            <a:off x="269576" y="288194"/>
            <a:ext cx="5691166" cy="832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>
                <a:latin typeface="+mn-lt"/>
                <a:ea typeface="+mn-ea"/>
                <a:cs typeface="+mn-cs"/>
              </a:rPr>
              <a:t>Finite State Machine </a:t>
            </a:r>
            <a:endParaRPr lang="en-GB" b="1" cap="small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7926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/>
          <p:cNvSpPr txBox="1"/>
          <p:nvPr/>
        </p:nvSpPr>
        <p:spPr>
          <a:xfrm>
            <a:off x="4599665" y="1393691"/>
            <a:ext cx="3255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Finite State Machin e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608778" y="5706120"/>
            <a:ext cx="11436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latin typeface="Arial Black" panose="020B0A04020102020204" pitchFamily="34" charset="0"/>
              </a:rPr>
              <a:t>Una parte combinatoria e una sequenziale contenente una memoria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737" y="2243077"/>
            <a:ext cx="8391525" cy="2571750"/>
          </a:xfrm>
          <a:prstGeom prst="rect">
            <a:avLst/>
          </a:prstGeom>
        </p:spPr>
      </p:pic>
      <p:sp>
        <p:nvSpPr>
          <p:cNvPr id="3" name="Rettangolo 2"/>
          <p:cNvSpPr/>
          <p:nvPr/>
        </p:nvSpPr>
        <p:spPr>
          <a:xfrm>
            <a:off x="3918857" y="2917371"/>
            <a:ext cx="1509486" cy="14659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ttangolo 6"/>
          <p:cNvSpPr/>
          <p:nvPr/>
        </p:nvSpPr>
        <p:spPr>
          <a:xfrm>
            <a:off x="6227194" y="2795980"/>
            <a:ext cx="1509486" cy="20188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ttangolo 7"/>
          <p:cNvSpPr/>
          <p:nvPr/>
        </p:nvSpPr>
        <p:spPr>
          <a:xfrm>
            <a:off x="8531902" y="2795980"/>
            <a:ext cx="2700359" cy="14659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asellaDiTesto 3"/>
          <p:cNvSpPr txBox="1"/>
          <p:nvPr/>
        </p:nvSpPr>
        <p:spPr>
          <a:xfrm>
            <a:off x="8845003" y="1797147"/>
            <a:ext cx="1815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MOORE FSM</a:t>
            </a:r>
            <a:endParaRPr lang="en-GB" sz="2400" b="1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26134" y="1313510"/>
            <a:ext cx="1598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next_state</a:t>
            </a:r>
            <a:r>
              <a:rPr lang="it-IT" b="1" dirty="0"/>
              <a:t>(NS)</a:t>
            </a:r>
            <a:endParaRPr lang="en-GB" b="1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5931743" y="1741819"/>
            <a:ext cx="12707" cy="1751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655118" y="1054567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/>
              <a:t>present_state</a:t>
            </a:r>
            <a:r>
              <a:rPr lang="it-IT" b="1" dirty="0"/>
              <a:t> (PS)</a:t>
            </a:r>
            <a:endParaRPr lang="en-GB" b="1" dirty="0"/>
          </a:p>
        </p:txBody>
      </p:sp>
      <p:cxnSp>
        <p:nvCxnSpPr>
          <p:cNvPr id="17" name="Connettore 2 16"/>
          <p:cNvCxnSpPr/>
          <p:nvPr/>
        </p:nvCxnSpPr>
        <p:spPr>
          <a:xfrm>
            <a:off x="8260727" y="1482876"/>
            <a:ext cx="12707" cy="17519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olo 13">
            <a:extLst>
              <a:ext uri="{FF2B5EF4-FFF2-40B4-BE49-F238E27FC236}">
                <a16:creationId xmlns:a16="http://schemas.microsoft.com/office/drawing/2014/main" id="{BB0804B4-0181-4C3F-984C-F12881EA3448}"/>
              </a:ext>
            </a:extLst>
          </p:cNvPr>
          <p:cNvSpPr txBox="1">
            <a:spLocks/>
          </p:cNvSpPr>
          <p:nvPr/>
        </p:nvSpPr>
        <p:spPr>
          <a:xfrm>
            <a:off x="269576" y="288194"/>
            <a:ext cx="5691166" cy="832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 dirty="0">
                <a:latin typeface="+mn-lt"/>
                <a:ea typeface="+mn-ea"/>
                <a:cs typeface="+mn-cs"/>
              </a:rPr>
              <a:t>Finite State Machine</a:t>
            </a:r>
            <a:br>
              <a:rPr lang="en-US" b="1" cap="small" dirty="0">
                <a:latin typeface="+mn-lt"/>
                <a:ea typeface="+mn-ea"/>
                <a:cs typeface="+mn-cs"/>
              </a:rPr>
            </a:br>
            <a:r>
              <a:rPr lang="en-US" sz="2600" b="1" cap="small" dirty="0">
                <a:latin typeface="+mn-lt"/>
                <a:ea typeface="+mn-ea"/>
                <a:cs typeface="+mn-cs"/>
              </a:rPr>
              <a:t>la </a:t>
            </a:r>
            <a:r>
              <a:rPr lang="en-US" sz="2600" b="1" cap="small" dirty="0" err="1">
                <a:latin typeface="+mn-lt"/>
                <a:ea typeface="+mn-ea"/>
                <a:cs typeface="+mn-cs"/>
              </a:rPr>
              <a:t>Struttura</a:t>
            </a:r>
            <a:r>
              <a:rPr lang="en-US" sz="2600" b="1" cap="small" dirty="0">
                <a:latin typeface="+mn-lt"/>
                <a:ea typeface="+mn-ea"/>
                <a:cs typeface="+mn-cs"/>
              </a:rPr>
              <a:t> </a:t>
            </a:r>
            <a:endParaRPr lang="en-GB" b="1" cap="small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0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DB16D-C7EB-4743-BB19-08E8A3CF0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9" name="Rettangolo 8"/>
          <p:cNvSpPr/>
          <p:nvPr/>
        </p:nvSpPr>
        <p:spPr>
          <a:xfrm>
            <a:off x="4586513" y="2979057"/>
            <a:ext cx="2080293" cy="27068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olo 13">
            <a:extLst>
              <a:ext uri="{FF2B5EF4-FFF2-40B4-BE49-F238E27FC236}">
                <a16:creationId xmlns:a16="http://schemas.microsoft.com/office/drawing/2014/main" id="{934F2294-79FD-45EE-87C0-A0F2B7B26610}"/>
              </a:ext>
            </a:extLst>
          </p:cNvPr>
          <p:cNvSpPr txBox="1">
            <a:spLocks/>
          </p:cNvSpPr>
          <p:nvPr/>
        </p:nvSpPr>
        <p:spPr>
          <a:xfrm>
            <a:off x="6096000" y="240393"/>
            <a:ext cx="5691166" cy="832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 dirty="0">
                <a:latin typeface="+mn-lt"/>
                <a:ea typeface="+mn-ea"/>
                <a:cs typeface="+mn-cs"/>
              </a:rPr>
              <a:t>Finite State Machine </a:t>
            </a:r>
            <a:endParaRPr lang="en-GB" b="1" cap="small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39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1973943" y="3928383"/>
            <a:ext cx="4122057" cy="39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ttangolo 9"/>
          <p:cNvSpPr/>
          <p:nvPr/>
        </p:nvSpPr>
        <p:spPr>
          <a:xfrm>
            <a:off x="2126343" y="4022727"/>
            <a:ext cx="4122057" cy="247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/>
          <p:cNvSpPr/>
          <p:nvPr/>
        </p:nvSpPr>
        <p:spPr>
          <a:xfrm>
            <a:off x="3875314" y="6632573"/>
            <a:ext cx="5268686" cy="39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olo 13"/>
          <p:cNvSpPr txBox="1">
            <a:spLocks/>
          </p:cNvSpPr>
          <p:nvPr/>
        </p:nvSpPr>
        <p:spPr>
          <a:xfrm>
            <a:off x="5415307" y="2454052"/>
            <a:ext cx="5691166" cy="83275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Template FSM</a:t>
            </a:r>
            <a:endParaRPr lang="en-GB" sz="4000" b="1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Titolo 13">
            <a:extLst>
              <a:ext uri="{FF2B5EF4-FFF2-40B4-BE49-F238E27FC236}">
                <a16:creationId xmlns:a16="http://schemas.microsoft.com/office/drawing/2014/main" id="{3C263DAB-C88A-4CC9-8925-C6F6E76E1130}"/>
              </a:ext>
            </a:extLst>
          </p:cNvPr>
          <p:cNvSpPr txBox="1">
            <a:spLocks/>
          </p:cNvSpPr>
          <p:nvPr/>
        </p:nvSpPr>
        <p:spPr>
          <a:xfrm>
            <a:off x="269576" y="288194"/>
            <a:ext cx="5691166" cy="832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cap="small">
                <a:latin typeface="+mn-lt"/>
                <a:ea typeface="+mn-ea"/>
                <a:cs typeface="+mn-cs"/>
              </a:rPr>
              <a:t>Finite State Machine </a:t>
            </a:r>
            <a:endParaRPr lang="en-GB" b="1" cap="small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599615-956F-4D94-A8D3-7AA0AB811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86" y="983916"/>
            <a:ext cx="4210249" cy="5888934"/>
          </a:xfrm>
          <a:prstGeom prst="rect">
            <a:avLst/>
          </a:prstGeom>
        </p:spPr>
      </p:pic>
      <p:sp>
        <p:nvSpPr>
          <p:cNvPr id="13" name="CasellaDiTesto 9">
            <a:extLst>
              <a:ext uri="{FF2B5EF4-FFF2-40B4-BE49-F238E27FC236}">
                <a16:creationId xmlns:a16="http://schemas.microsoft.com/office/drawing/2014/main" id="{2C246AFE-913F-436F-9BA6-5F9823C92AAD}"/>
              </a:ext>
            </a:extLst>
          </p:cNvPr>
          <p:cNvSpPr txBox="1"/>
          <p:nvPr/>
        </p:nvSpPr>
        <p:spPr>
          <a:xfrm>
            <a:off x="5061634" y="5361710"/>
            <a:ext cx="6983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latin typeface="Arial Black" panose="020B0A04020102020204" pitchFamily="34" charset="0"/>
              </a:rPr>
              <a:t>Vivado</a:t>
            </a:r>
            <a:r>
              <a:rPr lang="it-IT" sz="2400" b="1" dirty="0">
                <a:latin typeface="Arial Black" panose="020B0A04020102020204" pitchFamily="34" charset="0"/>
              </a:rPr>
              <a:t>, </a:t>
            </a:r>
            <a:r>
              <a:rPr lang="it-IT" sz="2400" b="1" dirty="0" err="1">
                <a:latin typeface="Arial Black" panose="020B0A04020102020204" pitchFamily="34" charset="0"/>
              </a:rPr>
              <a:t>Quartus</a:t>
            </a:r>
            <a:r>
              <a:rPr lang="it-IT" sz="2400" b="1" dirty="0">
                <a:latin typeface="Arial Black" panose="020B0A04020102020204" pitchFamily="34" charset="0"/>
              </a:rPr>
              <a:t> offrono template già pronti per chi non si ricorda la sintassi</a:t>
            </a:r>
          </a:p>
        </p:txBody>
      </p:sp>
    </p:spTree>
    <p:extLst>
      <p:ext uri="{BB962C8B-B14F-4D97-AF65-F5344CB8AC3E}">
        <p14:creationId xmlns:p14="http://schemas.microsoft.com/office/powerpoint/2010/main" val="401698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A4A48A2-096C-41FC-81F8-87DA882BB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12" y="1241258"/>
            <a:ext cx="7000775" cy="4375484"/>
          </a:xfrm>
          <a:prstGeom prst="rect">
            <a:avLst/>
          </a:prstGeom>
        </p:spPr>
      </p:pic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94D8969C-5302-4395-9BB2-F722C83BFBD5}"/>
              </a:ext>
            </a:extLst>
          </p:cNvPr>
          <p:cNvSpPr txBox="1">
            <a:spLocks/>
          </p:cNvSpPr>
          <p:nvPr/>
        </p:nvSpPr>
        <p:spPr>
          <a:xfrm>
            <a:off x="373452" y="450811"/>
            <a:ext cx="11465621" cy="790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r>
              <a:rPr lang="it-IT" altLang="it-IT" sz="3200" b="1" cap="small" dirty="0"/>
              <a:t>:  </a:t>
            </a:r>
            <a:r>
              <a:rPr lang="it-IT" altLang="it-IT" sz="2400" b="1" cap="small" dirty="0">
                <a:solidFill>
                  <a:srgbClr val="FF0000"/>
                </a:solidFill>
              </a:rPr>
              <a:t>Esempio 6 project_6_Esempio FSM</a:t>
            </a:r>
            <a:endParaRPr lang="it-IT" altLang="it-IT" sz="4400" b="1" cap="small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6EBDAD-2A24-4D07-AD51-2871997D0AF9}"/>
              </a:ext>
            </a:extLst>
          </p:cNvPr>
          <p:cNvSpPr txBox="1"/>
          <p:nvPr/>
        </p:nvSpPr>
        <p:spPr>
          <a:xfrm>
            <a:off x="7950612" y="1945178"/>
            <a:ext cx="3400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Costruiamo un piccolo controller e guardiamo che succede in hardware e in simulazione</a:t>
            </a:r>
          </a:p>
        </p:txBody>
      </p:sp>
    </p:spTree>
    <p:extLst>
      <p:ext uri="{BB962C8B-B14F-4D97-AF65-F5344CB8AC3E}">
        <p14:creationId xmlns:p14="http://schemas.microsoft.com/office/powerpoint/2010/main" val="310765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2B27142-8E37-41EB-A0A0-67F2C1DE473B}"/>
              </a:ext>
            </a:extLst>
          </p:cNvPr>
          <p:cNvSpPr txBox="1"/>
          <p:nvPr/>
        </p:nvSpPr>
        <p:spPr>
          <a:xfrm>
            <a:off x="2758438" y="450978"/>
            <a:ext cx="9717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Essenzialmente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il (System)Verilog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trova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genere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applicazioni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117BB18C-50C4-4AD0-85C4-4D2C1CEFB324}"/>
              </a:ext>
            </a:extLst>
          </p:cNvPr>
          <p:cNvSpPr/>
          <p:nvPr/>
        </p:nvSpPr>
        <p:spPr>
          <a:xfrm rot="2360587">
            <a:off x="4528586" y="1433239"/>
            <a:ext cx="616527" cy="1446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Freccia in giù 21">
            <a:extLst>
              <a:ext uri="{FF2B5EF4-FFF2-40B4-BE49-F238E27FC236}">
                <a16:creationId xmlns:a16="http://schemas.microsoft.com/office/drawing/2014/main" id="{1511CAA0-077B-40ED-89B0-6554A6AA3ADE}"/>
              </a:ext>
            </a:extLst>
          </p:cNvPr>
          <p:cNvSpPr/>
          <p:nvPr/>
        </p:nvSpPr>
        <p:spPr>
          <a:xfrm rot="19777498">
            <a:off x="6175244" y="1468891"/>
            <a:ext cx="616527" cy="14469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egnaposto contenuto 2">
            <a:extLst>
              <a:ext uri="{FF2B5EF4-FFF2-40B4-BE49-F238E27FC236}">
                <a16:creationId xmlns:a16="http://schemas.microsoft.com/office/drawing/2014/main" id="{FA3A617C-C6E6-4A2C-B386-63165BB3C755}"/>
              </a:ext>
            </a:extLst>
          </p:cNvPr>
          <p:cNvSpPr txBox="1">
            <a:spLocks/>
          </p:cNvSpPr>
          <p:nvPr/>
        </p:nvSpPr>
        <p:spPr>
          <a:xfrm>
            <a:off x="2338723" y="2894754"/>
            <a:ext cx="1916555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</a:t>
            </a:r>
            <a:endParaRPr lang="it-IT" altLang="it-IT" sz="4400" b="1" cap="small" dirty="0"/>
          </a:p>
        </p:txBody>
      </p:sp>
      <p:sp>
        <p:nvSpPr>
          <p:cNvPr id="24" name="Segnaposto contenuto 2">
            <a:extLst>
              <a:ext uri="{FF2B5EF4-FFF2-40B4-BE49-F238E27FC236}">
                <a16:creationId xmlns:a16="http://schemas.microsoft.com/office/drawing/2014/main" id="{EDE4178A-6EDC-407E-946C-62A30AFBBE87}"/>
              </a:ext>
            </a:extLst>
          </p:cNvPr>
          <p:cNvSpPr txBox="1">
            <a:spLocks/>
          </p:cNvSpPr>
          <p:nvPr/>
        </p:nvSpPr>
        <p:spPr>
          <a:xfrm>
            <a:off x="6933631" y="2924265"/>
            <a:ext cx="238857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endParaRPr lang="it-IT" altLang="it-IT" sz="4400" b="1" cap="small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415FADA-2045-446D-B442-699027A41E69}"/>
              </a:ext>
            </a:extLst>
          </p:cNvPr>
          <p:cNvSpPr txBox="1"/>
          <p:nvPr/>
        </p:nvSpPr>
        <p:spPr>
          <a:xfrm>
            <a:off x="373453" y="3702902"/>
            <a:ext cx="5258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Il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SystemVerilog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è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un’estensione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del Verilog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(Verilog-2005)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Quindi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il Verilog è un subset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del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SystemVerilog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quindi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tutti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costrutti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tipici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del Verilog per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l’RTL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sono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disponibili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B31FDD2E-934B-4231-ABAE-B293062B29D2}"/>
              </a:ext>
            </a:extLst>
          </p:cNvPr>
          <p:cNvSpPr txBox="1"/>
          <p:nvPr/>
        </p:nvSpPr>
        <p:spPr>
          <a:xfrm>
            <a:off x="6559852" y="3564403"/>
            <a:ext cx="5258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Il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SystemVerilog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per la </a:t>
            </a:r>
            <a:r>
              <a:rPr lang="en-US" b="1" i="0" cap="small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Verification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è un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linguaggio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dirty="0">
                <a:latin typeface="Arial" panose="020B0604020202020204" pitchFamily="34" charset="0"/>
              </a:rPr>
              <a:t>object oriented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più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vicino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al JAVA 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che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al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Verilog.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Questi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costrutti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sono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generalmente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NON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sintetizzabili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ma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fondamentali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per la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simulazione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F2E72FBA-C116-48CC-9BE4-90AE5074586E}"/>
              </a:ext>
            </a:extLst>
          </p:cNvPr>
          <p:cNvGrpSpPr/>
          <p:nvPr/>
        </p:nvGrpSpPr>
        <p:grpSpPr>
          <a:xfrm>
            <a:off x="7435970" y="1915064"/>
            <a:ext cx="3347049" cy="3752491"/>
            <a:chOff x="7435970" y="1915064"/>
            <a:chExt cx="3347049" cy="3752491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F9316E8D-B7A6-4245-9BE6-0121C6874A29}"/>
                </a:ext>
              </a:extLst>
            </p:cNvPr>
            <p:cNvCxnSpPr/>
            <p:nvPr/>
          </p:nvCxnSpPr>
          <p:spPr>
            <a:xfrm>
              <a:off x="7435970" y="2277374"/>
              <a:ext cx="3347049" cy="339018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3BC08D59-5895-44BB-AC07-547FD95E1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7227" y="1915064"/>
              <a:ext cx="2104743" cy="375249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asellaDiTesto 4">
            <a:extLst>
              <a:ext uri="{FF2B5EF4-FFF2-40B4-BE49-F238E27FC236}">
                <a16:creationId xmlns:a16="http://schemas.microsoft.com/office/drawing/2014/main" id="{CC2E2211-9086-40AD-9101-606705364A71}"/>
              </a:ext>
            </a:extLst>
          </p:cNvPr>
          <p:cNvSpPr txBox="1"/>
          <p:nvPr/>
        </p:nvSpPr>
        <p:spPr>
          <a:xfrm>
            <a:off x="7617227" y="6049140"/>
            <a:ext cx="9717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1364-2001</a:t>
            </a:r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5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2" grpId="0" animBg="1"/>
      <p:bldP spid="23" grpId="0"/>
      <p:bldP spid="24" grpId="0"/>
      <p:bldP spid="29" grpId="0"/>
      <p:bldP spid="30" grpId="0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367701" y="386972"/>
            <a:ext cx="601684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create_project</a:t>
            </a:r>
            <a:r>
              <a:rPr lang="en-GB" dirty="0"/>
              <a:t>    </a:t>
            </a:r>
            <a:r>
              <a:rPr lang="en-GB" dirty="0">
                <a:solidFill>
                  <a:srgbClr val="FF0000"/>
                </a:solidFill>
              </a:rPr>
              <a:t>CMOD_FSM0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set_property</a:t>
            </a:r>
            <a:r>
              <a:rPr lang="en-GB" b="1" dirty="0"/>
              <a:t> </a:t>
            </a:r>
            <a:r>
              <a:rPr lang="en-GB" b="1" dirty="0" err="1"/>
              <a:t>target_language</a:t>
            </a:r>
            <a:r>
              <a:rPr lang="en-GB" b="1" dirty="0"/>
              <a:t> </a:t>
            </a:r>
            <a:r>
              <a:rPr lang="en-GB" dirty="0"/>
              <a:t>Verilog [</a:t>
            </a:r>
            <a:r>
              <a:rPr lang="en-GB" dirty="0" err="1"/>
              <a:t>current_project</a:t>
            </a:r>
            <a:r>
              <a:rPr lang="en-GB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/>
              <a:t>set_property</a:t>
            </a:r>
            <a:r>
              <a:rPr lang="en-GB" b="1" dirty="0"/>
              <a:t> </a:t>
            </a:r>
            <a:r>
              <a:rPr lang="en-GB" b="1" dirty="0" err="1"/>
              <a:t>simulator_language</a:t>
            </a:r>
            <a:r>
              <a:rPr lang="en-GB" b="1" dirty="0"/>
              <a:t> </a:t>
            </a:r>
            <a:r>
              <a:rPr lang="en-GB" dirty="0"/>
              <a:t>Verilog [</a:t>
            </a:r>
            <a:r>
              <a:rPr lang="en-GB" dirty="0" err="1"/>
              <a:t>current_project</a:t>
            </a:r>
            <a:r>
              <a:rPr lang="en-GB" dirty="0"/>
              <a:t>]</a:t>
            </a:r>
          </a:p>
          <a:p>
            <a:endParaRPr lang="en-GB" dirty="0"/>
          </a:p>
        </p:txBody>
      </p:sp>
      <p:sp>
        <p:nvSpPr>
          <p:cNvPr id="3" name="Ovale 2"/>
          <p:cNvSpPr/>
          <p:nvPr/>
        </p:nvSpPr>
        <p:spPr>
          <a:xfrm>
            <a:off x="3165230" y="4162704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S0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chemeClr val="tx1"/>
                </a:solidFill>
              </a:rPr>
              <a:t>----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rgbClr val="FF0000"/>
                </a:solidFill>
              </a:rPr>
              <a:t>00</a:t>
            </a:r>
          </a:p>
        </p:txBody>
      </p:sp>
      <p:sp>
        <p:nvSpPr>
          <p:cNvPr id="4" name="Ovale 3"/>
          <p:cNvSpPr/>
          <p:nvPr/>
        </p:nvSpPr>
        <p:spPr>
          <a:xfrm>
            <a:off x="4828232" y="3736094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S1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chemeClr val="tx1"/>
                </a:solidFill>
              </a:rPr>
              <a:t>----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5" name="Ovale 4"/>
          <p:cNvSpPr/>
          <p:nvPr/>
        </p:nvSpPr>
        <p:spPr>
          <a:xfrm>
            <a:off x="6797429" y="3736094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S2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chemeClr val="tx1"/>
                </a:solidFill>
              </a:rPr>
              <a:t>----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rgbClr val="FF0000"/>
                </a:solidFill>
              </a:rPr>
              <a:t>01</a:t>
            </a:r>
          </a:p>
        </p:txBody>
      </p:sp>
      <p:sp>
        <p:nvSpPr>
          <p:cNvPr id="6" name="Ovale 5"/>
          <p:cNvSpPr/>
          <p:nvPr/>
        </p:nvSpPr>
        <p:spPr>
          <a:xfrm>
            <a:off x="8288772" y="4162704"/>
            <a:ext cx="898769" cy="85322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S3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chemeClr val="tx1"/>
                </a:solidFill>
              </a:rPr>
              <a:t>----</a:t>
            </a:r>
            <a:br>
              <a:rPr lang="it-IT" sz="1400" b="1" dirty="0">
                <a:solidFill>
                  <a:schemeClr val="tx1"/>
                </a:solidFill>
              </a:rPr>
            </a:br>
            <a:r>
              <a:rPr lang="it-IT" sz="1400" b="1" dirty="0">
                <a:solidFill>
                  <a:srgbClr val="FF0000"/>
                </a:solidFill>
              </a:rPr>
              <a:t>11</a:t>
            </a:r>
          </a:p>
        </p:txBody>
      </p:sp>
      <p:cxnSp>
        <p:nvCxnSpPr>
          <p:cNvPr id="15" name="Connettore 7 14"/>
          <p:cNvCxnSpPr>
            <a:stCxn id="6" idx="4"/>
            <a:endCxn id="3" idx="4"/>
          </p:cNvCxnSpPr>
          <p:nvPr/>
        </p:nvCxnSpPr>
        <p:spPr>
          <a:xfrm rot="5400000">
            <a:off x="6176386" y="2454153"/>
            <a:ext cx="12700" cy="5123542"/>
          </a:xfrm>
          <a:prstGeom prst="curvedConnector3">
            <a:avLst>
              <a:gd name="adj1" fmla="val 1014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7 18"/>
          <p:cNvCxnSpPr>
            <a:stCxn id="3" idx="0"/>
            <a:endCxn id="4" idx="0"/>
          </p:cNvCxnSpPr>
          <p:nvPr/>
        </p:nvCxnSpPr>
        <p:spPr>
          <a:xfrm rot="5400000" flipH="1" flipV="1">
            <a:off x="4232811" y="3117898"/>
            <a:ext cx="426610" cy="1663002"/>
          </a:xfrm>
          <a:prstGeom prst="curvedConnector3">
            <a:avLst>
              <a:gd name="adj1" fmla="val 2454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7 21"/>
          <p:cNvCxnSpPr>
            <a:stCxn id="4" idx="0"/>
            <a:endCxn id="5" idx="0"/>
          </p:cNvCxnSpPr>
          <p:nvPr/>
        </p:nvCxnSpPr>
        <p:spPr>
          <a:xfrm rot="5400000" flipH="1" flipV="1">
            <a:off x="6262215" y="2751496"/>
            <a:ext cx="12700" cy="1969197"/>
          </a:xfrm>
          <a:prstGeom prst="curvedConnector3">
            <a:avLst>
              <a:gd name="adj1" fmla="val 5342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7 24"/>
          <p:cNvCxnSpPr/>
          <p:nvPr/>
        </p:nvCxnSpPr>
        <p:spPr>
          <a:xfrm rot="16200000" flipH="1">
            <a:off x="7779180" y="3171430"/>
            <a:ext cx="426610" cy="1491343"/>
          </a:xfrm>
          <a:prstGeom prst="curvedConnector3">
            <a:avLst>
              <a:gd name="adj1" fmla="val -53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8880064" y="3057465"/>
            <a:ext cx="1968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output sequence: </a:t>
            </a:r>
            <a:br>
              <a:rPr lang="en-GB" dirty="0"/>
            </a:br>
            <a:r>
              <a:rPr lang="en-GB" dirty="0"/>
              <a:t>…0,2,1,3,0,2,….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9464418" y="6334780"/>
            <a:ext cx="2164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CMOD_FSM0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432CEC-10E1-4119-953D-1456AE56D7AD}"/>
              </a:ext>
            </a:extLst>
          </p:cNvPr>
          <p:cNvSpPr txBox="1"/>
          <p:nvPr/>
        </p:nvSpPr>
        <p:spPr>
          <a:xfrm>
            <a:off x="295412" y="5547698"/>
            <a:ext cx="3400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Voglio costruire una FSM che emetta in uscita la predeterminata sequenza di numeri</a:t>
            </a:r>
          </a:p>
        </p:txBody>
      </p:sp>
    </p:spTree>
    <p:extLst>
      <p:ext uri="{BB962C8B-B14F-4D97-AF65-F5344CB8AC3E}">
        <p14:creationId xmlns:p14="http://schemas.microsoft.com/office/powerpoint/2010/main" val="54875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9B8A2A-857C-4511-AA08-C9326EC7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75"/>
            <a:ext cx="10515600" cy="1325563"/>
          </a:xfrm>
        </p:spPr>
        <p:txBody>
          <a:bodyPr>
            <a:normAutofit/>
          </a:bodyPr>
          <a:lstStyle/>
          <a:p>
            <a:r>
              <a:rPr lang="it-IT" sz="7200" b="1" dirty="0"/>
              <a:t>Backup slides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DCB14B-C239-4EEB-BDA2-56D3C139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6917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4BC3-0D59-4CAE-B57E-70F5A1B9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24968-A65B-4CCE-B7FB-51678C56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5965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67437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Integer</a:t>
            </a:r>
            <a:r>
              <a:rPr lang="it-IT" altLang="it-IT" sz="3200" b="1" cap="small" dirty="0"/>
              <a:t> </a:t>
            </a:r>
            <a:r>
              <a:rPr lang="it-IT" altLang="it-IT" sz="3200" b="1" cap="small" dirty="0" err="1"/>
              <a:t>value</a:t>
            </a:r>
            <a:endParaRPr lang="it-IT" altLang="it-IT" sz="4400" b="1" cap="small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7D9E167-A236-4BDC-86B9-08FE8B46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80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I numeri negativi sono rappresentati in complemento a 2</a:t>
            </a:r>
          </a:p>
          <a:p>
            <a:pPr marL="0" indent="0">
              <a:buNone/>
            </a:pPr>
            <a:r>
              <a:rPr lang="it-IT" dirty="0"/>
              <a:t>Esempio:</a:t>
            </a:r>
            <a:br>
              <a:rPr lang="it-IT" dirty="0"/>
            </a:br>
            <a:r>
              <a:rPr lang="it-IT" dirty="0"/>
              <a:t>-7 = - 0111 -&gt; complemento a 1 -&gt; 1000 -&gt; complemento a 2 -&gt; 1001</a:t>
            </a:r>
          </a:p>
          <a:p>
            <a:pPr marL="0" indent="0">
              <a:buNone/>
            </a:pPr>
            <a:r>
              <a:rPr lang="it-IT" dirty="0"/>
              <a:t>-4 = - 0100 -&gt; complemento a 1 -&gt; 1011 -&gt; complemento a 2 -&gt; 1100</a:t>
            </a:r>
          </a:p>
          <a:p>
            <a:pPr marL="0" indent="0">
              <a:buNone/>
            </a:pPr>
            <a:r>
              <a:rPr lang="it-IT" dirty="0"/>
              <a:t>10=    1010 </a:t>
            </a:r>
            <a:br>
              <a:rPr lang="it-IT" b="1" dirty="0"/>
            </a:br>
            <a:r>
              <a:rPr lang="it-IT" dirty="0"/>
              <a:t>	</a:t>
            </a:r>
            <a:br>
              <a:rPr lang="it-IT" b="1" dirty="0"/>
            </a:br>
            <a:endParaRPr lang="it-IT" b="1" dirty="0"/>
          </a:p>
          <a:p>
            <a:pPr marL="0" indent="0">
              <a:buNone/>
            </a:pPr>
            <a:endParaRPr lang="it-IT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4704B-2298-49A9-BA63-2ED003FC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178861"/>
            <a:ext cx="5019675" cy="2838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400B0C-DF09-49E4-8781-0E6A3C2061DC}"/>
              </a:ext>
            </a:extLst>
          </p:cNvPr>
          <p:cNvSpPr txBox="1"/>
          <p:nvPr/>
        </p:nvSpPr>
        <p:spPr>
          <a:xfrm>
            <a:off x="5029200" y="5025802"/>
            <a:ext cx="50196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800" b="1" dirty="0"/>
              <a:t>-7-4 =   (-7)     1001 +</a:t>
            </a:r>
            <a:br>
              <a:rPr lang="it-IT" sz="2800" b="1" dirty="0"/>
            </a:br>
            <a:r>
              <a:rPr lang="it-IT" sz="2800" b="1" dirty="0"/>
              <a:t>	 (-4) 	 1100 =</a:t>
            </a:r>
          </a:p>
          <a:p>
            <a:pPr marL="0" indent="0">
              <a:buNone/>
            </a:pPr>
            <a:r>
              <a:rPr lang="it-IT" sz="2800" b="1" dirty="0"/>
              <a:t>	       --------------</a:t>
            </a:r>
          </a:p>
          <a:p>
            <a:pPr marL="0" indent="0">
              <a:buNone/>
            </a:pPr>
            <a:r>
              <a:rPr lang="it-IT" sz="2800" b="1" dirty="0"/>
              <a:t>	        1|0101  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B7B62-53B7-4B0B-8CD2-EA95A2FFBC76}"/>
              </a:ext>
            </a:extLst>
          </p:cNvPr>
          <p:cNvSpPr txBox="1"/>
          <p:nvPr/>
        </p:nvSpPr>
        <p:spPr>
          <a:xfrm>
            <a:off x="1080016" y="5108393"/>
            <a:ext cx="35252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800" b="1" dirty="0"/>
              <a:t>10-7 = (10)     1010 +</a:t>
            </a:r>
            <a:br>
              <a:rPr lang="it-IT" sz="2800" b="1" dirty="0"/>
            </a:br>
            <a:r>
              <a:rPr lang="it-IT" sz="2800" b="1" dirty="0"/>
              <a:t>	 (-7) 	1001 =</a:t>
            </a:r>
          </a:p>
          <a:p>
            <a:pPr marL="0" indent="0">
              <a:buNone/>
            </a:pPr>
            <a:r>
              <a:rPr lang="it-IT" sz="2800" b="1" dirty="0"/>
              <a:t>	       --------------</a:t>
            </a:r>
          </a:p>
          <a:p>
            <a:pPr marL="0" indent="0">
              <a:buNone/>
            </a:pPr>
            <a:r>
              <a:rPr lang="it-IT" sz="2800" b="1" dirty="0"/>
              <a:t>	        1|0011  	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49185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9" grpId="0" build="p"/>
      <p:bldP spid="7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2" y="1440686"/>
            <a:ext cx="9525467" cy="68580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Duplicated</a:t>
            </a:r>
            <a:r>
              <a:rPr lang="it-IT" dirty="0"/>
              <a:t> [448][26]</a:t>
            </a:r>
            <a:endParaRPr lang="en-GB" dirty="0"/>
          </a:p>
        </p:txBody>
      </p:sp>
      <p:cxnSp>
        <p:nvCxnSpPr>
          <p:cNvPr id="6" name="Connettore 2 5"/>
          <p:cNvCxnSpPr/>
          <p:nvPr/>
        </p:nvCxnSpPr>
        <p:spPr>
          <a:xfrm flipV="1">
            <a:off x="7721600" y="3470222"/>
            <a:ext cx="1088571" cy="2366499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038" y="5836721"/>
            <a:ext cx="7467600" cy="847725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658" y="1489432"/>
            <a:ext cx="5095875" cy="619125"/>
          </a:xfrm>
          <a:prstGeom prst="rect">
            <a:avLst/>
          </a:prstGeom>
        </p:spPr>
      </p:pic>
      <p:cxnSp>
        <p:nvCxnSpPr>
          <p:cNvPr id="9" name="Connettore 2 8"/>
          <p:cNvCxnSpPr/>
          <p:nvPr/>
        </p:nvCxnSpPr>
        <p:spPr>
          <a:xfrm flipH="1">
            <a:off x="5290457" y="2318624"/>
            <a:ext cx="1574800" cy="62242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963681" y="2766249"/>
            <a:ext cx="195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Previous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event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in a master </a:t>
            </a:r>
            <a:r>
              <a:rPr lang="it-IT" dirty="0" err="1">
                <a:solidFill>
                  <a:schemeClr val="bg1"/>
                </a:solidFill>
              </a:rPr>
              <a:t>section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6703417" y="3245821"/>
            <a:ext cx="1877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chemeClr val="bg1"/>
                </a:solidFill>
              </a:rPr>
              <a:t>Duplicated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event</a:t>
            </a:r>
            <a:r>
              <a:rPr lang="it-IT" dirty="0">
                <a:solidFill>
                  <a:schemeClr val="bg1"/>
                </a:solidFill>
              </a:rPr>
              <a:t> </a:t>
            </a: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in a slave </a:t>
            </a:r>
            <a:r>
              <a:rPr lang="it-IT" dirty="0" err="1">
                <a:solidFill>
                  <a:schemeClr val="bg1"/>
                </a:solidFill>
              </a:rPr>
              <a:t>section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Segnaposto numero diapositiva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DBE22-2330-4C08-86AA-F09816B5CE3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438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EE2CB99-6445-4A33-8893-B013E5B9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Arcadia chip simulation and verification</a:t>
            </a:r>
            <a:endParaRPr lang="it-IT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A0ED601-5494-4C55-BFDF-B66EF851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9C84D-A15D-4F25-8CCA-95BC8AF45E76}" type="slidenum">
              <a:rPr lang="it-IT" smtClean="0"/>
              <a:t>55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D3B2860-AB02-4A62-844E-EA261B391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6" y="430402"/>
            <a:ext cx="11881607" cy="270515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BFB3529-BCD2-491D-9AF0-47B421A2A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279" y="3261221"/>
            <a:ext cx="3523268" cy="3429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E3ECAF-053C-4538-A581-C29769B5D430}"/>
              </a:ext>
            </a:extLst>
          </p:cNvPr>
          <p:cNvSpPr txBox="1"/>
          <p:nvPr/>
        </p:nvSpPr>
        <p:spPr>
          <a:xfrm>
            <a:off x="5687736" y="4652555"/>
            <a:ext cx="527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“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” pixels send out 2 hits, the white just one,</a:t>
            </a:r>
          </a:p>
          <a:p>
            <a:pPr algn="ctr"/>
            <a:r>
              <a:rPr lang="en-US" dirty="0"/>
              <a:t>but they all share the same timestamp</a:t>
            </a:r>
            <a:endParaRPr lang="it-IT" dirty="0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8D1942B-7D9C-44AB-B85B-A69BD5155DAA}"/>
              </a:ext>
            </a:extLst>
          </p:cNvPr>
          <p:cNvCxnSpPr>
            <a:cxnSpLocks/>
          </p:cNvCxnSpPr>
          <p:nvPr/>
        </p:nvCxnSpPr>
        <p:spPr>
          <a:xfrm>
            <a:off x="5654180" y="1082180"/>
            <a:ext cx="2139192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514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70F3EF3-55EB-4304-89C9-4B036BB33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4287"/>
            <a:ext cx="1034415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57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Tipi di dato nel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7D9E167-A236-4BDC-86B9-08FE8B46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4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Nel </a:t>
            </a:r>
            <a:r>
              <a:rPr lang="it-IT" dirty="0" err="1"/>
              <a:t>SystemVerilog</a:t>
            </a:r>
            <a:r>
              <a:rPr lang="it-IT" dirty="0"/>
              <a:t> resta il tipo </a:t>
            </a:r>
            <a:r>
              <a:rPr lang="it-IT" b="1" dirty="0"/>
              <a:t>reg</a:t>
            </a:r>
            <a:r>
              <a:rPr lang="it-IT" dirty="0"/>
              <a:t> e vengono introdotti anche altri tipi sempre a 4 valori.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10245213" y="63335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998D19-2AB0-43C2-91FB-8A2F84E45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63" y="3111497"/>
            <a:ext cx="9353550" cy="1962150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30F6EEE-8239-44D2-96AC-02E6CDE6B2ED}"/>
              </a:ext>
            </a:extLst>
          </p:cNvPr>
          <p:cNvCxnSpPr>
            <a:cxnSpLocks/>
          </p:cNvCxnSpPr>
          <p:nvPr/>
        </p:nvCxnSpPr>
        <p:spPr>
          <a:xfrm flipV="1">
            <a:off x="540774" y="4092572"/>
            <a:ext cx="462116" cy="1563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BEFCD2F-302D-4F78-9B66-CD31977E659F}"/>
              </a:ext>
            </a:extLst>
          </p:cNvPr>
          <p:cNvSpPr txBox="1"/>
          <p:nvPr/>
        </p:nvSpPr>
        <p:spPr>
          <a:xfrm>
            <a:off x="290728" y="56823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logic</a:t>
            </a:r>
            <a:r>
              <a:rPr lang="it-IT" dirty="0"/>
              <a:t> è identico a </a:t>
            </a:r>
            <a:r>
              <a:rPr lang="it-IT" b="1" dirty="0"/>
              <a:t>reg</a:t>
            </a:r>
            <a:r>
              <a:rPr lang="it-IT" dirty="0"/>
              <a:t> ma almeno così è più comprensibile e non si pensa ad un «registro»</a:t>
            </a:r>
          </a:p>
        </p:txBody>
      </p:sp>
    </p:spTree>
    <p:extLst>
      <p:ext uri="{BB962C8B-B14F-4D97-AF65-F5344CB8AC3E}">
        <p14:creationId xmlns:p14="http://schemas.microsoft.com/office/powerpoint/2010/main" val="8201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9" grpId="0" build="p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Tipi di dato nel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7D9E167-A236-4BDC-86B9-08FE8B46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4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Nel </a:t>
            </a:r>
            <a:r>
              <a:rPr lang="it-IT" dirty="0" err="1"/>
              <a:t>SystemVerilog</a:t>
            </a:r>
            <a:r>
              <a:rPr lang="it-IT" dirty="0"/>
              <a:t> vengono anche introdotti tipi non </a:t>
            </a:r>
            <a:r>
              <a:rPr lang="it-IT" dirty="0" err="1"/>
              <a:t>integer</a:t>
            </a:r>
            <a:r>
              <a:rPr lang="it-IT" dirty="0"/>
              <a:t>, utilissimi in determinati processi di simulazione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10245213" y="63335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BEFCD2F-302D-4F78-9B66-CD31977E659F}"/>
              </a:ext>
            </a:extLst>
          </p:cNvPr>
          <p:cNvSpPr txBox="1"/>
          <p:nvPr/>
        </p:nvSpPr>
        <p:spPr>
          <a:xfrm>
            <a:off x="290728" y="5682303"/>
            <a:ext cx="6267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/>
              <a:t>Personalmente ho impiegato spesso il tipo </a:t>
            </a:r>
            <a:r>
              <a:rPr lang="it-IT" b="1" dirty="0"/>
              <a:t>time </a:t>
            </a:r>
            <a:r>
              <a:rPr lang="it-IT" dirty="0"/>
              <a:t>durante le nostre simulazioni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A8B9C08-C52B-4C30-8FE0-0B10EB6CB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24" y="3134595"/>
            <a:ext cx="8248650" cy="2295525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F30F6EEE-8239-44D2-96AC-02E6CDE6B2ED}"/>
              </a:ext>
            </a:extLst>
          </p:cNvPr>
          <p:cNvCxnSpPr>
            <a:cxnSpLocks/>
          </p:cNvCxnSpPr>
          <p:nvPr/>
        </p:nvCxnSpPr>
        <p:spPr>
          <a:xfrm flipV="1">
            <a:off x="526026" y="3827911"/>
            <a:ext cx="540774" cy="191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9" grpId="0" build="p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B21432-8BCE-4EDB-B572-22DBF420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CD06-8A90-449C-B525-2FBD3906780D}" type="datetime1">
              <a:rPr lang="en-US" altLang="it-IT"/>
              <a:pPr/>
              <a:t>2/15/2022</a:t>
            </a:fld>
            <a:endParaRPr lang="en-US" altLang="zh-TW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76190B-65D6-4BCA-9830-4E6EBE88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EE400/590 - Fall 2004</a:t>
            </a:r>
            <a:endParaRPr lang="en-US" altLang="zh-TW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D12EBA-B793-44EE-801A-A10ACF1B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A55FA-E3CD-446A-AD6F-E14E71FD4F83}" type="slidenum">
              <a:rPr lang="zh-TW" altLang="en-US"/>
              <a:pPr/>
              <a:t>59</a:t>
            </a:fld>
            <a:endParaRPr lang="en-US" altLang="zh-TW"/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A63F30DA-04AB-4A15-9450-01EC9B9B8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Enumerated types</a:t>
            </a:r>
          </a:p>
          <a:p>
            <a:pPr lvl="1"/>
            <a:r>
              <a:rPr lang="en-US" altLang="zh-TW" b="1" dirty="0" err="1">
                <a:solidFill>
                  <a:schemeClr val="folHlink"/>
                </a:solidFill>
              </a:rPr>
              <a:t>enum</a:t>
            </a:r>
            <a:r>
              <a:rPr lang="en-US" altLang="zh-TW" dirty="0"/>
              <a:t> {red, green, blue} RGB;</a:t>
            </a:r>
          </a:p>
          <a:p>
            <a:r>
              <a:rPr lang="en-US" altLang="zh-TW" dirty="0"/>
              <a:t>Structures e unions 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TW" b="1" dirty="0" err="1"/>
              <a:t>Struct</a:t>
            </a:r>
            <a:r>
              <a:rPr lang="en-US" altLang="zh-TW" b="1" dirty="0"/>
              <a:t> </a:t>
            </a:r>
            <a:r>
              <a:rPr lang="en-US" altLang="zh-TW" dirty="0"/>
              <a:t>{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TW" b="1" dirty="0"/>
              <a:t>bit</a:t>
            </a:r>
            <a:r>
              <a:rPr lang="en-US" altLang="zh-TW" dirty="0"/>
              <a:t>[15:0 ]opcode;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TW" b="1" dirty="0"/>
              <a:t>Logic</a:t>
            </a:r>
            <a:r>
              <a:rPr lang="en-US" altLang="zh-TW" dirty="0"/>
              <a:t>[23:0] address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TW" dirty="0"/>
              <a:t>} IR;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TW" dirty="0" err="1"/>
              <a:t>IR.opcode</a:t>
            </a:r>
            <a:r>
              <a:rPr lang="en-US" altLang="zh-TW" dirty="0"/>
              <a:t> = 1  or IR = {5, 200}; </a:t>
            </a:r>
            <a:endParaRPr lang="zh-TW" altLang="en-US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BEFCD2F-302D-4F78-9B66-CD31977E659F}"/>
              </a:ext>
            </a:extLst>
          </p:cNvPr>
          <p:cNvSpPr txBox="1"/>
          <p:nvPr/>
        </p:nvSpPr>
        <p:spPr>
          <a:xfrm>
            <a:off x="6963506" y="1655426"/>
            <a:ext cx="4026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/>
              <a:t>Vengono introdotti anche nuovi tipi di variabili che solitamente vediamo nel C</a:t>
            </a:r>
          </a:p>
        </p:txBody>
      </p:sp>
    </p:spTree>
    <p:extLst>
      <p:ext uri="{BB962C8B-B14F-4D97-AF65-F5344CB8AC3E}">
        <p14:creationId xmlns:p14="http://schemas.microsoft.com/office/powerpoint/2010/main" val="3754047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54B6-9AED-4321-984D-CF2A1F15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DC17E-7E2B-4ABF-A1A1-00613ED3C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89C40-3E0D-4C88-8F21-FF8A7ACE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78" y="1537335"/>
            <a:ext cx="5028126" cy="4927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E754D-FD06-46E2-BEE6-949418440A1D}"/>
              </a:ext>
            </a:extLst>
          </p:cNvPr>
          <p:cNvSpPr txBox="1"/>
          <p:nvPr/>
        </p:nvSpPr>
        <p:spPr>
          <a:xfrm>
            <a:off x="5495402" y="64155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Verilog-2001 Quick Reference Guide (sutherland-hdl.com)</a:t>
            </a:r>
            <a:endParaRPr lang="it-IT" dirty="0"/>
          </a:p>
        </p:txBody>
      </p:sp>
      <p:sp>
        <p:nvSpPr>
          <p:cNvPr id="8" name="CasellaDiTesto 4">
            <a:extLst>
              <a:ext uri="{FF2B5EF4-FFF2-40B4-BE49-F238E27FC236}">
                <a16:creationId xmlns:a16="http://schemas.microsoft.com/office/drawing/2014/main" id="{E1292F1C-D291-469A-97D6-2C8AD1EC7C62}"/>
              </a:ext>
            </a:extLst>
          </p:cNvPr>
          <p:cNvSpPr txBox="1"/>
          <p:nvPr/>
        </p:nvSpPr>
        <p:spPr>
          <a:xfrm>
            <a:off x="6863693" y="2941873"/>
            <a:ext cx="9717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1364-2001</a:t>
            </a:r>
            <a:endParaRPr lang="en-US" b="1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4B88B1E-67F6-4658-99C7-BEC3F3921AEF}"/>
              </a:ext>
            </a:extLst>
          </p:cNvPr>
          <p:cNvSpPr txBox="1">
            <a:spLocks/>
          </p:cNvSpPr>
          <p:nvPr/>
        </p:nvSpPr>
        <p:spPr>
          <a:xfrm>
            <a:off x="373453" y="467283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</p:spTree>
    <p:extLst>
      <p:ext uri="{BB962C8B-B14F-4D97-AF65-F5344CB8AC3E}">
        <p14:creationId xmlns:p14="http://schemas.microsoft.com/office/powerpoint/2010/main" val="275014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DB341E-8571-4B4E-B1E3-6512448E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45-4532-4F98-90EB-5FC13A343278}" type="datetime1">
              <a:rPr lang="en-US" altLang="it-IT"/>
              <a:pPr/>
              <a:t>2/15/2022</a:t>
            </a:fld>
            <a:endParaRPr lang="en-US" altLang="zh-TW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82709E-BFFD-4DD4-A276-7D362919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EE400/590 - Fall 2004</a:t>
            </a:r>
            <a:endParaRPr lang="en-US" altLang="zh-TW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B5E7DB-5C28-417E-AFC7-9A327667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6771A-A71B-438A-9D61-4E9B5CB4A822}" type="slidenum">
              <a:rPr lang="zh-TW" altLang="en-US"/>
              <a:pPr/>
              <a:t>60</a:t>
            </a:fld>
            <a:endParaRPr lang="en-US" altLang="zh-TW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A6B5C5D-2387-4523-B12D-EACFAC55C0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59423" y="2017714"/>
            <a:ext cx="9592653" cy="2092325"/>
          </a:xfrm>
        </p:spPr>
        <p:txBody>
          <a:bodyPr>
            <a:normAutofit/>
          </a:bodyPr>
          <a:lstStyle/>
          <a:p>
            <a:r>
              <a:rPr lang="en-US" altLang="zh-TW" sz="2400" dirty="0" err="1"/>
              <a:t>Cambiare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il</a:t>
            </a:r>
            <a:r>
              <a:rPr lang="en-US" altLang="zh-TW" sz="2400" dirty="0"/>
              <a:t> </a:t>
            </a:r>
            <a:r>
              <a:rPr lang="en-US" altLang="zh-TW" sz="2400" dirty="0" err="1"/>
              <a:t>tipo</a:t>
            </a:r>
            <a:r>
              <a:rPr lang="en-US" altLang="zh-TW" sz="2400" dirty="0"/>
              <a:t> di </a:t>
            </a:r>
            <a:r>
              <a:rPr lang="en-US" altLang="zh-TW" sz="2400" dirty="0" err="1"/>
              <a:t>dato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il</a:t>
            </a:r>
            <a:r>
              <a:rPr lang="en-US" altLang="zh-TW" sz="2400" dirty="0"/>
              <a:t> segno o la </a:t>
            </a:r>
            <a:r>
              <a:rPr lang="en-US" altLang="zh-TW" sz="2400" dirty="0" err="1"/>
              <a:t>dimensione</a:t>
            </a:r>
            <a:r>
              <a:rPr lang="en-US" altLang="zh-TW" sz="2400" dirty="0"/>
              <a:t> di un </a:t>
            </a:r>
            <a:r>
              <a:rPr lang="en-US" altLang="zh-TW" sz="2400" dirty="0" err="1"/>
              <a:t>vettore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implica</a:t>
            </a:r>
            <a:r>
              <a:rPr lang="en-US" altLang="zh-TW" sz="2400" dirty="0"/>
              <a:t> un casting. </a:t>
            </a:r>
          </a:p>
          <a:p>
            <a:r>
              <a:rPr lang="en-US" altLang="zh-TW" sz="2400" dirty="0" err="1"/>
              <a:t>Nel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SystemVerilog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viene</a:t>
            </a:r>
            <a:r>
              <a:rPr lang="en-US" altLang="zh-TW" sz="2400" dirty="0"/>
              <a:t> data </a:t>
            </a:r>
            <a:r>
              <a:rPr lang="en-US" altLang="zh-TW" sz="2400" dirty="0" err="1"/>
              <a:t>questa</a:t>
            </a:r>
            <a:r>
              <a:rPr lang="en-US" altLang="zh-TW" sz="2400" dirty="0"/>
              <a:t> </a:t>
            </a:r>
            <a:r>
              <a:rPr lang="en-US" altLang="zh-TW" sz="2400" dirty="0" err="1"/>
              <a:t>capacità</a:t>
            </a:r>
            <a:r>
              <a:rPr lang="en-US" altLang="zh-TW" sz="2400" dirty="0"/>
              <a:t> con </a:t>
            </a:r>
            <a:r>
              <a:rPr lang="en-US" altLang="zh-TW" sz="2400" dirty="0" err="1"/>
              <a:t>una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sintassi</a:t>
            </a:r>
            <a:r>
              <a:rPr lang="en-US" altLang="zh-TW" sz="2400" dirty="0"/>
              <a:t> un </a:t>
            </a:r>
            <a:r>
              <a:rPr lang="en-US" altLang="zh-TW" sz="2400" dirty="0" err="1"/>
              <a:t>po</a:t>
            </a:r>
            <a:r>
              <a:rPr lang="en-US" altLang="zh-TW" sz="2400" dirty="0"/>
              <a:t>’ </a:t>
            </a:r>
            <a:r>
              <a:rPr lang="en-US" altLang="zh-TW" sz="2400" dirty="0" err="1"/>
              <a:t>particolare</a:t>
            </a:r>
            <a:r>
              <a:rPr lang="en-US" altLang="zh-TW" sz="2400" dirty="0"/>
              <a:t> in </a:t>
            </a:r>
            <a:r>
              <a:rPr lang="en-US" altLang="zh-TW" sz="2400" dirty="0" err="1"/>
              <a:t>grado</a:t>
            </a:r>
            <a:r>
              <a:rPr lang="en-US" altLang="zh-TW" sz="2400" dirty="0"/>
              <a:t> di </a:t>
            </a:r>
            <a:r>
              <a:rPr lang="en-US" altLang="zh-TW" sz="2400" dirty="0" err="1"/>
              <a:t>mantenere</a:t>
            </a:r>
            <a:r>
              <a:rPr lang="en-US" altLang="zh-TW" sz="2400" dirty="0"/>
              <a:t> la </a:t>
            </a:r>
            <a:r>
              <a:rPr lang="en-US" altLang="zh-TW" sz="2400" dirty="0" err="1"/>
              <a:t>compatibilità</a:t>
            </a:r>
            <a:r>
              <a:rPr lang="en-US" altLang="zh-TW" sz="2400" dirty="0"/>
              <a:t> con </a:t>
            </a:r>
            <a:r>
              <a:rPr lang="en-US" altLang="zh-TW" sz="2400" dirty="0" err="1"/>
              <a:t>il</a:t>
            </a:r>
            <a:r>
              <a:rPr lang="en-US" altLang="zh-TW" sz="2400" dirty="0"/>
              <a:t> </a:t>
            </a:r>
            <a:r>
              <a:rPr lang="en-US" altLang="zh-TW" sz="2400" dirty="0" err="1"/>
              <a:t>vecchio</a:t>
            </a:r>
            <a:r>
              <a:rPr lang="en-US" altLang="zh-TW" sz="2400" dirty="0"/>
              <a:t> Verilog.</a:t>
            </a:r>
          </a:p>
          <a:p>
            <a:r>
              <a:rPr lang="en-US" altLang="zh-TW" sz="2400" dirty="0" err="1"/>
              <a:t>Può</a:t>
            </a:r>
            <a:r>
              <a:rPr lang="en-US" altLang="zh-TW" sz="2400" dirty="0"/>
              <a:t> </a:t>
            </a:r>
            <a:r>
              <a:rPr lang="en-US" altLang="zh-TW" sz="2400" dirty="0" err="1"/>
              <a:t>essere</a:t>
            </a:r>
            <a:r>
              <a:rPr lang="en-US" altLang="zh-TW" sz="2400" dirty="0"/>
              <a:t> </a:t>
            </a:r>
            <a:r>
              <a:rPr lang="en-US" altLang="zh-TW" sz="2400" dirty="0" err="1"/>
              <a:t>dinamico</a:t>
            </a:r>
            <a:r>
              <a:rPr lang="en-US" altLang="zh-TW" sz="2400" dirty="0"/>
              <a:t> o </a:t>
            </a:r>
            <a:r>
              <a:rPr lang="en-US" altLang="zh-TW" sz="2400" dirty="0" err="1"/>
              <a:t>statico</a:t>
            </a:r>
            <a:r>
              <a:rPr lang="en-US" altLang="zh-TW" sz="2400" dirty="0"/>
              <a:t>, ma non </a:t>
            </a:r>
            <a:r>
              <a:rPr lang="en-US" altLang="zh-TW" sz="2400" dirty="0" err="1"/>
              <a:t>dirò</a:t>
            </a:r>
            <a:r>
              <a:rPr lang="en-US" altLang="zh-TW" sz="2400" dirty="0"/>
              <a:t> </a:t>
            </a:r>
            <a:r>
              <a:rPr lang="en-US" altLang="zh-TW" sz="2400" dirty="0" err="1"/>
              <a:t>nulla</a:t>
            </a:r>
            <a:r>
              <a:rPr lang="en-US" altLang="zh-TW" sz="2400" dirty="0"/>
              <a:t> </a:t>
            </a:r>
            <a:r>
              <a:rPr lang="en-US" altLang="zh-TW" sz="2400" dirty="0" err="1"/>
              <a:t>su</a:t>
            </a:r>
            <a:r>
              <a:rPr lang="en-US" altLang="zh-TW" sz="2400" dirty="0"/>
              <a:t> </a:t>
            </a:r>
            <a:r>
              <a:rPr lang="en-US" altLang="zh-TW" sz="2400" dirty="0" err="1"/>
              <a:t>questo</a:t>
            </a:r>
            <a:r>
              <a:rPr lang="en-US" altLang="zh-TW" sz="2400" dirty="0"/>
              <a:t>.</a:t>
            </a:r>
          </a:p>
          <a:p>
            <a:endParaRPr lang="zh-TW" altLang="en-US" sz="2400" dirty="0"/>
          </a:p>
        </p:txBody>
      </p:sp>
      <p:pic>
        <p:nvPicPr>
          <p:cNvPr id="95236" name="Picture 4">
            <a:extLst>
              <a:ext uri="{FF2B5EF4-FFF2-40B4-BE49-F238E27FC236}">
                <a16:creationId xmlns:a16="http://schemas.microsoft.com/office/drawing/2014/main" id="{79656F78-3CBD-41D0-BCFD-4456547F7BB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0675" y="4378326"/>
            <a:ext cx="7391400" cy="12112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631361" y="1331534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2400" b="1" cap="small" dirty="0"/>
              <a:t>CASTING</a:t>
            </a:r>
            <a:endParaRPr lang="it-IT" altLang="it-IT" sz="3600" b="1" cap="small" dirty="0"/>
          </a:p>
        </p:txBody>
      </p:sp>
    </p:spTree>
    <p:extLst>
      <p:ext uri="{BB962C8B-B14F-4D97-AF65-F5344CB8AC3E}">
        <p14:creationId xmlns:p14="http://schemas.microsoft.com/office/powerpoint/2010/main" val="3030883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8534400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Array Multidimensionali nel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A7D9E167-A236-4BDC-86B9-08FE8B46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4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Nel </a:t>
            </a:r>
            <a:r>
              <a:rPr lang="it-IT" dirty="0" err="1"/>
              <a:t>SystemVerilog</a:t>
            </a:r>
            <a:r>
              <a:rPr lang="it-IT" dirty="0"/>
              <a:t> i concetti di array e vettori vengono in qualche modo stravolti rispetto al </a:t>
            </a:r>
            <a:r>
              <a:rPr lang="it-IT" dirty="0" err="1"/>
              <a:t>Verilog</a:t>
            </a:r>
            <a:r>
              <a:rPr lang="it-IT" dirty="0"/>
              <a:t> dove erano permessi solo array monodimensionali: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9393370" y="7410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5472132-CA09-4C5E-8A4E-515BD9EB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85" y="4181310"/>
            <a:ext cx="3448050" cy="447675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793589F-52D2-4580-B94C-8874CA8D91B5}"/>
              </a:ext>
            </a:extLst>
          </p:cNvPr>
          <p:cNvSpPr txBox="1"/>
          <p:nvPr/>
        </p:nvSpPr>
        <p:spPr>
          <a:xfrm>
            <a:off x="6283490" y="3443679"/>
            <a:ext cx="6267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dirty="0" err="1"/>
              <a:t>Unpacked</a:t>
            </a:r>
            <a:r>
              <a:rPr lang="it-IT" dirty="0"/>
              <a:t> </a:t>
            </a:r>
            <a:r>
              <a:rPr lang="it-IT" dirty="0" err="1"/>
              <a:t>dimension</a:t>
            </a:r>
            <a:endParaRPr lang="it-IT" dirty="0"/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AE966968-05D7-4836-832B-3C63E4B7705B}"/>
              </a:ext>
            </a:extLst>
          </p:cNvPr>
          <p:cNvGrpSpPr/>
          <p:nvPr/>
        </p:nvGrpSpPr>
        <p:grpSpPr>
          <a:xfrm>
            <a:off x="2774817" y="3462333"/>
            <a:ext cx="6267388" cy="583136"/>
            <a:chOff x="2715824" y="3254091"/>
            <a:chExt cx="6267388" cy="583136"/>
          </a:xfrm>
        </p:grpSpPr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BEFCD2F-302D-4F78-9B66-CD31977E659F}"/>
                </a:ext>
              </a:extLst>
            </p:cNvPr>
            <p:cNvSpPr txBox="1"/>
            <p:nvPr/>
          </p:nvSpPr>
          <p:spPr>
            <a:xfrm>
              <a:off x="2715824" y="3254091"/>
              <a:ext cx="62673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it-IT" dirty="0" err="1"/>
                <a:t>Packed</a:t>
              </a:r>
              <a:r>
                <a:rPr lang="it-IT" dirty="0"/>
                <a:t> </a:t>
              </a:r>
              <a:r>
                <a:rPr lang="it-IT" dirty="0" err="1"/>
                <a:t>dimensions</a:t>
              </a:r>
              <a:endParaRPr lang="it-IT" dirty="0"/>
            </a:p>
          </p:txBody>
        </p:sp>
        <p:cxnSp>
          <p:nvCxnSpPr>
            <p:cNvPr id="8" name="Connettore 2 7">
              <a:extLst>
                <a:ext uri="{FF2B5EF4-FFF2-40B4-BE49-F238E27FC236}">
                  <a16:creationId xmlns:a16="http://schemas.microsoft.com/office/drawing/2014/main" id="{B0B88D37-3AB8-4E1B-A77E-585C8693956F}"/>
                </a:ext>
              </a:extLst>
            </p:cNvPr>
            <p:cNvCxnSpPr>
              <a:cxnSpLocks/>
            </p:cNvCxnSpPr>
            <p:nvPr/>
          </p:nvCxnSpPr>
          <p:spPr>
            <a:xfrm>
              <a:off x="3912902" y="3547271"/>
              <a:ext cx="829290" cy="28995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0DC5FC13-B919-4C73-80F6-8881FFDFF49D}"/>
              </a:ext>
            </a:extLst>
          </p:cNvPr>
          <p:cNvCxnSpPr>
            <a:cxnSpLocks/>
          </p:cNvCxnSpPr>
          <p:nvPr/>
        </p:nvCxnSpPr>
        <p:spPr>
          <a:xfrm flipH="1">
            <a:off x="7077799" y="3771207"/>
            <a:ext cx="217092" cy="484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0202308C-102A-4B5C-B260-EEE1E0BC4EB3}"/>
              </a:ext>
            </a:extLst>
          </p:cNvPr>
          <p:cNvSpPr/>
          <p:nvPr/>
        </p:nvSpPr>
        <p:spPr>
          <a:xfrm>
            <a:off x="4857135" y="4181309"/>
            <a:ext cx="1160207" cy="39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55716C65-FE11-4C18-BA67-448696AB69C4}"/>
              </a:ext>
            </a:extLst>
          </p:cNvPr>
          <p:cNvSpPr/>
          <p:nvPr/>
        </p:nvSpPr>
        <p:spPr>
          <a:xfrm>
            <a:off x="6924534" y="4272940"/>
            <a:ext cx="566585" cy="293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FFFD8CD-F08A-4233-B4C5-906041DD1F9B}"/>
              </a:ext>
            </a:extLst>
          </p:cNvPr>
          <p:cNvSpPr txBox="1"/>
          <p:nvPr/>
        </p:nvSpPr>
        <p:spPr>
          <a:xfrm>
            <a:off x="166422" y="5391627"/>
            <a:ext cx="6133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memorizzate</a:t>
            </a:r>
            <a:r>
              <a:rPr lang="en-US" dirty="0"/>
              <a:t> in zone </a:t>
            </a:r>
            <a:r>
              <a:rPr lang="en-US" dirty="0" err="1"/>
              <a:t>contigue</a:t>
            </a:r>
            <a:r>
              <a:rPr lang="en-US" dirty="0"/>
              <a:t> di </a:t>
            </a:r>
            <a:r>
              <a:rPr lang="en-US" dirty="0" err="1"/>
              <a:t>memoria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copiate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in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Packed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“</a:t>
            </a:r>
            <a:r>
              <a:rPr lang="en-US" dirty="0" err="1"/>
              <a:t>spezzate</a:t>
            </a:r>
            <a:r>
              <a:rPr lang="en-US" dirty="0"/>
              <a:t>” in sotto array o </a:t>
            </a:r>
            <a:r>
              <a:rPr lang="en-US" dirty="0" err="1"/>
              <a:t>vettori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usate</a:t>
            </a:r>
            <a:r>
              <a:rPr lang="en-US" dirty="0"/>
              <a:t> per "bit" types (bit, logic, int </a:t>
            </a:r>
            <a:r>
              <a:rPr lang="en-US" dirty="0" err="1"/>
              <a:t>ecc</a:t>
            </a:r>
            <a:r>
              <a:rPr lang="en-US" dirty="0"/>
              <a:t>…)</a:t>
            </a:r>
            <a:br>
              <a:rPr lang="it-IT" dirty="0"/>
            </a:b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3AC4892-9F12-4D01-8DB7-57A914DDD45C}"/>
              </a:ext>
            </a:extLst>
          </p:cNvPr>
          <p:cNvSpPr txBox="1"/>
          <p:nvPr/>
        </p:nvSpPr>
        <p:spPr>
          <a:xfrm>
            <a:off x="166422" y="5029804"/>
            <a:ext cx="823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Packed</a:t>
            </a:r>
            <a:endParaRPr lang="it-IT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FA665E9-E669-45EB-8894-270DB62E2AC8}"/>
              </a:ext>
            </a:extLst>
          </p:cNvPr>
          <p:cNvSpPr txBox="1"/>
          <p:nvPr/>
        </p:nvSpPr>
        <p:spPr>
          <a:xfrm>
            <a:off x="7147376" y="4849753"/>
            <a:ext cx="3789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b="1" dirty="0"/>
              <a:t>Dimensioni dichiarate prima o dopo il nome della variabile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8599C27-02BA-42D4-8369-935256645910}"/>
              </a:ext>
            </a:extLst>
          </p:cNvPr>
          <p:cNvSpPr txBox="1"/>
          <p:nvPr/>
        </p:nvSpPr>
        <p:spPr>
          <a:xfrm>
            <a:off x="6595003" y="5638544"/>
            <a:ext cx="5430575" cy="958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Possono</a:t>
            </a:r>
            <a:r>
              <a:rPr lang="en-US" dirty="0"/>
              <a:t> non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memorizzate</a:t>
            </a:r>
            <a:r>
              <a:rPr lang="en-US" dirty="0"/>
              <a:t> in zone </a:t>
            </a:r>
            <a:r>
              <a:rPr lang="en-US" dirty="0" err="1"/>
              <a:t>contigue</a:t>
            </a:r>
            <a:r>
              <a:rPr lang="en-US" dirty="0"/>
              <a:t> di </a:t>
            </a:r>
            <a:r>
              <a:rPr lang="en-US" dirty="0" err="1"/>
              <a:t>memoria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Possono essere usate per qualunque tipo di dato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29E2E87-1EA2-4EF3-8603-E8E8C04069DB}"/>
              </a:ext>
            </a:extLst>
          </p:cNvPr>
          <p:cNvSpPr txBox="1"/>
          <p:nvPr/>
        </p:nvSpPr>
        <p:spPr>
          <a:xfrm>
            <a:off x="6817318" y="5343456"/>
            <a:ext cx="823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UnPacked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96619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9" grpId="0" build="p"/>
      <p:bldP spid="11" grpId="0"/>
      <p:bldP spid="16" grpId="0" animBg="1"/>
      <p:bldP spid="20" grpId="0" animBg="1"/>
      <p:bldP spid="21" grpId="0"/>
      <p:bldP spid="23" grpId="0"/>
      <p:bldP spid="26" grpId="0"/>
      <p:bldP spid="2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8534400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Array Multidimensionali nel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9393370" y="7410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FFFD8CD-F08A-4233-B4C5-906041DD1F9B}"/>
              </a:ext>
            </a:extLst>
          </p:cNvPr>
          <p:cNvSpPr txBox="1"/>
          <p:nvPr/>
        </p:nvSpPr>
        <p:spPr>
          <a:xfrm>
            <a:off x="166422" y="5391627"/>
            <a:ext cx="6133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memorizzate</a:t>
            </a:r>
            <a:r>
              <a:rPr lang="en-US" dirty="0"/>
              <a:t> in zone </a:t>
            </a:r>
            <a:r>
              <a:rPr lang="en-US" dirty="0" err="1"/>
              <a:t>contigue</a:t>
            </a:r>
            <a:r>
              <a:rPr lang="en-US" dirty="0"/>
              <a:t> di </a:t>
            </a:r>
            <a:r>
              <a:rPr lang="en-US" dirty="0" err="1"/>
              <a:t>memoria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copiate</a:t>
            </a:r>
            <a:r>
              <a:rPr lang="en-US" dirty="0"/>
              <a:t> </a:t>
            </a:r>
            <a:r>
              <a:rPr lang="en-US" dirty="0" err="1"/>
              <a:t>direttamente</a:t>
            </a:r>
            <a:r>
              <a:rPr lang="en-US" dirty="0"/>
              <a:t> in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 Packed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facilmente</a:t>
            </a:r>
            <a:r>
              <a:rPr lang="en-US" dirty="0"/>
              <a:t> “</a:t>
            </a:r>
            <a:r>
              <a:rPr lang="en-US" dirty="0" err="1"/>
              <a:t>spezzate</a:t>
            </a:r>
            <a:r>
              <a:rPr lang="en-US" dirty="0"/>
              <a:t>” in sotto array o </a:t>
            </a:r>
            <a:r>
              <a:rPr lang="en-US" dirty="0" err="1"/>
              <a:t>vettori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Vengono</a:t>
            </a:r>
            <a:r>
              <a:rPr lang="en-US" dirty="0"/>
              <a:t> </a:t>
            </a:r>
            <a:r>
              <a:rPr lang="en-US" dirty="0" err="1"/>
              <a:t>usate</a:t>
            </a:r>
            <a:r>
              <a:rPr lang="en-US" dirty="0"/>
              <a:t> per "bit" types (bit, logic, int </a:t>
            </a:r>
            <a:r>
              <a:rPr lang="en-US" dirty="0" err="1"/>
              <a:t>ecc</a:t>
            </a:r>
            <a:r>
              <a:rPr lang="en-US" dirty="0"/>
              <a:t>…)</a:t>
            </a:r>
            <a:br>
              <a:rPr lang="it-IT" dirty="0"/>
            </a:br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3AC4892-9F12-4D01-8DB7-57A914DDD45C}"/>
              </a:ext>
            </a:extLst>
          </p:cNvPr>
          <p:cNvSpPr txBox="1"/>
          <p:nvPr/>
        </p:nvSpPr>
        <p:spPr>
          <a:xfrm>
            <a:off x="166422" y="5029804"/>
            <a:ext cx="823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Packed</a:t>
            </a:r>
            <a:endParaRPr lang="it-IT" b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8599C27-02BA-42D4-8369-935256645910}"/>
              </a:ext>
            </a:extLst>
          </p:cNvPr>
          <p:cNvSpPr txBox="1"/>
          <p:nvPr/>
        </p:nvSpPr>
        <p:spPr>
          <a:xfrm>
            <a:off x="6595003" y="5638544"/>
            <a:ext cx="5430575" cy="958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Possono</a:t>
            </a:r>
            <a:r>
              <a:rPr lang="en-US" dirty="0"/>
              <a:t> NON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memorizzate</a:t>
            </a:r>
            <a:r>
              <a:rPr lang="en-US" dirty="0"/>
              <a:t> in zone </a:t>
            </a:r>
            <a:r>
              <a:rPr lang="en-US" dirty="0" err="1"/>
              <a:t>contigue</a:t>
            </a:r>
            <a:r>
              <a:rPr lang="en-US" dirty="0"/>
              <a:t> di </a:t>
            </a:r>
            <a:r>
              <a:rPr lang="en-US" dirty="0" err="1"/>
              <a:t>memoria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Possono essere usate per qualunque tipo di dato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F29E2E87-1EA2-4EF3-8603-E8E8C04069DB}"/>
              </a:ext>
            </a:extLst>
          </p:cNvPr>
          <p:cNvSpPr txBox="1"/>
          <p:nvPr/>
        </p:nvSpPr>
        <p:spPr>
          <a:xfrm>
            <a:off x="6817318" y="5343456"/>
            <a:ext cx="823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UnPacked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6FEC508-6F6F-40FE-80CC-96D167D3C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53" y="2777600"/>
            <a:ext cx="3539535" cy="1919748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CC66A5E-7EEA-46E8-AC0B-36ADEAD3B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406" y="2870501"/>
            <a:ext cx="4433608" cy="21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9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1" grpId="0"/>
      <p:bldP spid="23" grpId="0"/>
      <p:bldP spid="26" grpId="0"/>
      <p:bldP spid="2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8534400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Array Dinamico in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9393370" y="7410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322728" y="2269903"/>
            <a:ext cx="111072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Roboto"/>
              </a:rPr>
              <a:t>Un array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dinamico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è un array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monodimensionale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di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tipo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unpacked la cui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dimensione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può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cambiare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in runtime.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Viene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dichiarato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usando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le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parentesi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quadre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vuote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dopo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il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nome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dell’array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Rob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Roboto"/>
              </a:rPr>
              <a:t>Ha le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caratteristiche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delle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variabili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dinamiche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che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si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usano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in C++ o in Java e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infatti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anche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qui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nascono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*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nel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momento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in cui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qualcuno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invoca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il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comando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new[].</a:t>
            </a:r>
            <a:endParaRPr lang="en-US" b="0" i="0" dirty="0">
              <a:solidFill>
                <a:srgbClr val="292929"/>
              </a:solidFill>
              <a:effectLst/>
              <a:latin typeface="Roboto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679577" y="3091934"/>
            <a:ext cx="28520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data_type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array_name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 [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effectLst/>
                <a:latin typeface="Roboto"/>
              </a:rPr>
              <a:t> 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];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793" y="4296335"/>
            <a:ext cx="3953590" cy="256166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4536420"/>
            <a:ext cx="4781550" cy="904875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29E2E87-1EA2-4EF3-8603-E8E8C04069DB}"/>
              </a:ext>
            </a:extLst>
          </p:cNvPr>
          <p:cNvSpPr txBox="1"/>
          <p:nvPr/>
        </p:nvSpPr>
        <p:spPr>
          <a:xfrm>
            <a:off x="165506" y="6051668"/>
            <a:ext cx="71138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Ovviamente questi costrutti sono impiegati durante la </a:t>
            </a:r>
            <a:r>
              <a:rPr lang="it-IT" b="1" dirty="0" err="1"/>
              <a:t>verification</a:t>
            </a:r>
            <a:r>
              <a:rPr lang="it-IT" b="1" dirty="0"/>
              <a:t>, la simulazione del circuito RTL</a:t>
            </a:r>
          </a:p>
        </p:txBody>
      </p:sp>
    </p:spTree>
    <p:extLst>
      <p:ext uri="{BB962C8B-B14F-4D97-AF65-F5344CB8AC3E}">
        <p14:creationId xmlns:p14="http://schemas.microsoft.com/office/powerpoint/2010/main" val="215450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" grpId="0"/>
      <p:bldP spid="3" grpId="0"/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8534400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Array Dinamico in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9393370" y="7410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286869" y="2601597"/>
            <a:ext cx="5737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92929"/>
                </a:solidFill>
                <a:latin typeface="Roboto"/>
              </a:rPr>
              <a:t>Un array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dinamico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può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cambiare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le sue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dimensioni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durante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il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runtime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senza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perdere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il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suo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dirty="0" err="1">
                <a:solidFill>
                  <a:srgbClr val="292929"/>
                </a:solidFill>
                <a:latin typeface="Roboto"/>
              </a:rPr>
              <a:t>contenuto</a:t>
            </a:r>
            <a:r>
              <a:rPr lang="en-US" dirty="0">
                <a:solidFill>
                  <a:srgbClr val="292929"/>
                </a:solidFill>
                <a:latin typeface="Roboto"/>
              </a:rPr>
              <a:t>:</a:t>
            </a:r>
            <a:endParaRPr lang="en-US" b="0" i="0" dirty="0">
              <a:solidFill>
                <a:srgbClr val="292929"/>
              </a:solidFill>
              <a:effectLst/>
              <a:latin typeface="Roboto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29E2E87-1EA2-4EF3-8603-E8E8C04069DB}"/>
              </a:ext>
            </a:extLst>
          </p:cNvPr>
          <p:cNvSpPr txBox="1"/>
          <p:nvPr/>
        </p:nvSpPr>
        <p:spPr>
          <a:xfrm>
            <a:off x="353765" y="5468963"/>
            <a:ext cx="5285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Ricordate che la RAM durante le simulazioni non è infinita e quindi conviene eliminare sempre gli array non appena se ne ha l’occasione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953" y="2556622"/>
            <a:ext cx="5305120" cy="4229660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25" y="4838700"/>
            <a:ext cx="16097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0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" grpId="0"/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8534400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Array Dinamico in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9393370" y="7410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29E2E87-1EA2-4EF3-8603-E8E8C04069DB}"/>
              </a:ext>
            </a:extLst>
          </p:cNvPr>
          <p:cNvSpPr txBox="1"/>
          <p:nvPr/>
        </p:nvSpPr>
        <p:spPr>
          <a:xfrm>
            <a:off x="542024" y="5934670"/>
            <a:ext cx="5285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Si usano pesantemente i concetti di iterator, cioè delle variabili intere che vengono usate per navigare dentro agli array/vettori. Come nel C++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188" y="1962715"/>
            <a:ext cx="5011270" cy="483253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9" y="2431956"/>
            <a:ext cx="46672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4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8534400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Array Associativo in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9393370" y="7410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29E2E87-1EA2-4EF3-8603-E8E8C04069DB}"/>
              </a:ext>
            </a:extLst>
          </p:cNvPr>
          <p:cNvSpPr txBox="1"/>
          <p:nvPr/>
        </p:nvSpPr>
        <p:spPr>
          <a:xfrm>
            <a:off x="542024" y="5934670"/>
            <a:ext cx="5634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Viene introdotto anche l’array associativo. Come nel C++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03" y="2586318"/>
            <a:ext cx="7277100" cy="121920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133" y="3926542"/>
            <a:ext cx="4634797" cy="285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6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8534400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Array Associativo in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9393370" y="7410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29E2E87-1EA2-4EF3-8603-E8E8C04069DB}"/>
              </a:ext>
            </a:extLst>
          </p:cNvPr>
          <p:cNvSpPr txBox="1"/>
          <p:nvPr/>
        </p:nvSpPr>
        <p:spPr>
          <a:xfrm>
            <a:off x="8027553" y="1550928"/>
            <a:ext cx="40030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I metodi di questo oggetto ricordano molto i metodi dei containers visti nel C++ 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0" y="2393576"/>
            <a:ext cx="4184734" cy="329368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176" y="2642653"/>
            <a:ext cx="4138918" cy="421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9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9393370" y="7410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29E2E87-1EA2-4EF3-8603-E8E8C04069DB}"/>
              </a:ext>
            </a:extLst>
          </p:cNvPr>
          <p:cNvSpPr txBox="1"/>
          <p:nvPr/>
        </p:nvSpPr>
        <p:spPr>
          <a:xfrm>
            <a:off x="6261506" y="1470246"/>
            <a:ext cx="40030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La navigazione dentro a questi array associativi può essere molto vantaggiosa in fase di simulazione 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56" y="1145547"/>
            <a:ext cx="5510519" cy="5612276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88" y="2796576"/>
            <a:ext cx="5006227" cy="1910454"/>
          </a:xfrm>
          <a:prstGeom prst="rect">
            <a:avLst/>
          </a:prstGeom>
        </p:spPr>
      </p:pic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376507" y="607703"/>
            <a:ext cx="8534400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2000" b="1" cap="small" dirty="0"/>
              <a:t>Array Associativo in </a:t>
            </a:r>
            <a:r>
              <a:rPr lang="it-IT" altLang="it-IT" sz="2000" b="1" cap="small" dirty="0" err="1"/>
              <a:t>SystemVerilog</a:t>
            </a:r>
            <a:endParaRPr lang="it-IT" altLang="it-IT" sz="3200" b="1" cap="small" dirty="0"/>
          </a:p>
        </p:txBody>
      </p:sp>
    </p:spTree>
    <p:extLst>
      <p:ext uri="{BB962C8B-B14F-4D97-AF65-F5344CB8AC3E}">
        <p14:creationId xmlns:p14="http://schemas.microsoft.com/office/powerpoint/2010/main" val="255693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8534400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Le Queue in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9393370" y="7410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286869" y="2601598"/>
            <a:ext cx="108562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latin typeface="Roboto"/>
              </a:rPr>
              <a:t>Anche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questo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è un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concetto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mutuato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dal C++ (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es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. STL Container)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Roboto"/>
              </a:rPr>
              <a:t>E’ un container molto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Roboto"/>
              </a:rPr>
              <a:t>particolare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Robot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Roboto"/>
              </a:rPr>
              <a:t>che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Robot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Roboto"/>
              </a:rPr>
              <a:t>può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Robot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Roboto"/>
              </a:rPr>
              <a:t>essere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Roboto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Roboto"/>
              </a:rPr>
              <a:t>allungato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Roboto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Roboto"/>
              </a:rPr>
              <a:t>accorciato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Roboto"/>
              </a:rPr>
              <a:t>,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Roboto"/>
              </a:rPr>
              <a:t>innestato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,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ecc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92929"/>
                </a:solidFill>
                <a:latin typeface="Roboto"/>
              </a:rPr>
              <a:t>Viene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dichiarato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come un unpacked array.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Unica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differenza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si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mette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il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dollaro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nella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size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iniziale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:</a:t>
            </a:r>
            <a:br>
              <a:rPr lang="en-US" sz="2400" dirty="0">
                <a:solidFill>
                  <a:srgbClr val="292929"/>
                </a:solidFill>
                <a:latin typeface="Roboto"/>
              </a:rPr>
            </a:br>
            <a:r>
              <a:rPr lang="it-IT" sz="2400" dirty="0"/>
              <a:t>data_type </a:t>
            </a:r>
            <a:r>
              <a:rPr lang="it-IT" sz="2400" dirty="0" err="1"/>
              <a:t>queue_name</a:t>
            </a:r>
            <a:r>
              <a:rPr lang="it-IT" sz="2400" dirty="0"/>
              <a:t>[$];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92929"/>
                </a:solidFill>
                <a:latin typeface="Roboto"/>
              </a:rPr>
              <a:t>In una </a:t>
            </a:r>
            <a:r>
              <a:rPr lang="it-IT" sz="2400" dirty="0" err="1">
                <a:solidFill>
                  <a:srgbClr val="292929"/>
                </a:solidFill>
                <a:latin typeface="Roboto"/>
              </a:rPr>
              <a:t>queue</a:t>
            </a:r>
            <a:r>
              <a:rPr lang="it-IT" sz="2400" dirty="0">
                <a:solidFill>
                  <a:srgbClr val="292929"/>
                </a:solidFill>
                <a:latin typeface="Roboto"/>
              </a:rPr>
              <a:t> l’elemento 0 è il primo, l’elemento $ è l’ultimo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rgbClr val="292929"/>
                </a:solidFill>
                <a:latin typeface="Roboto"/>
              </a:rPr>
              <a:t>Possono essere di tipo </a:t>
            </a:r>
            <a:r>
              <a:rPr lang="it-IT" sz="2400" b="1" dirty="0" err="1">
                <a:solidFill>
                  <a:srgbClr val="292929"/>
                </a:solidFill>
                <a:latin typeface="Roboto"/>
              </a:rPr>
              <a:t>bounded</a:t>
            </a:r>
            <a:r>
              <a:rPr lang="it-IT" sz="2400" dirty="0">
                <a:solidFill>
                  <a:srgbClr val="292929"/>
                </a:solidFill>
                <a:latin typeface="Roboto"/>
              </a:rPr>
              <a:t> o </a:t>
            </a:r>
            <a:r>
              <a:rPr lang="it-IT" sz="2400" b="1" dirty="0" err="1">
                <a:solidFill>
                  <a:srgbClr val="292929"/>
                </a:solidFill>
                <a:latin typeface="Roboto"/>
              </a:rPr>
              <a:t>unbounded</a:t>
            </a:r>
            <a:r>
              <a:rPr lang="it-IT" sz="2400" dirty="0">
                <a:solidFill>
                  <a:srgbClr val="292929"/>
                </a:solidFill>
                <a:latin typeface="Roboto"/>
              </a:rPr>
              <a:t>. Nel primo caso abbiamo una dimensione della </a:t>
            </a:r>
            <a:r>
              <a:rPr lang="it-IT" sz="2400" dirty="0" err="1">
                <a:solidFill>
                  <a:srgbClr val="292929"/>
                </a:solidFill>
                <a:latin typeface="Roboto"/>
              </a:rPr>
              <a:t>queue</a:t>
            </a:r>
            <a:r>
              <a:rPr lang="it-IT" sz="2400" dirty="0">
                <a:solidFill>
                  <a:srgbClr val="292929"/>
                </a:solidFill>
                <a:latin typeface="Roboto"/>
              </a:rPr>
              <a:t> limitata, nel secondo caso è dinamica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090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5EAEE-597F-4572-B6B9-F0D61D6D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DCB03A-1701-43AA-9B5B-9567DDB5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Che cos’è un </a:t>
            </a:r>
            <a:r>
              <a:rPr lang="it-IT" b="1" dirty="0"/>
              <a:t>linguaggio HDL</a:t>
            </a:r>
            <a:r>
              <a:rPr lang="it-IT" dirty="0"/>
              <a:t>? </a:t>
            </a:r>
          </a:p>
          <a:p>
            <a:r>
              <a:rPr lang="it-IT" dirty="0"/>
              <a:t>E’ un linguaggio </a:t>
            </a:r>
            <a:r>
              <a:rPr lang="it-IT" b="1" dirty="0"/>
              <a:t>nato inizialmente per fare documentazione </a:t>
            </a:r>
            <a:r>
              <a:rPr lang="it-IT" dirty="0"/>
              <a:t>dei sistemi hardware, descrivendo in maniera semplice le azioni svolte da un circuito.</a:t>
            </a:r>
          </a:p>
          <a:p>
            <a:r>
              <a:rPr lang="it-IT" dirty="0"/>
              <a:t>A differenza di un linguaggio software* è nato per </a:t>
            </a:r>
            <a:r>
              <a:rPr lang="it-IT" b="1" dirty="0"/>
              <a:t>descrivere azioni </a:t>
            </a:r>
            <a:r>
              <a:rPr lang="it-IT" dirty="0"/>
              <a:t>che possono avvenire in maniera parallela, </a:t>
            </a:r>
            <a:r>
              <a:rPr lang="it-IT" b="1" dirty="0"/>
              <a:t>in maniera concorrente</a:t>
            </a:r>
            <a:r>
              <a:rPr lang="it-IT" dirty="0"/>
              <a:t>…</a:t>
            </a:r>
          </a:p>
          <a:p>
            <a:r>
              <a:rPr lang="it-IT" dirty="0"/>
              <a:t>In un linguaggio HDL trovano spazio definizioni di tipi di variabili in grado di definire gli stati interni di un circuito </a:t>
            </a:r>
          </a:p>
          <a:p>
            <a:r>
              <a:rPr lang="it-IT" dirty="0"/>
              <a:t>In seguito questi linguaggi vennero usati per simulare il comportamento dei circuiti… 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A49E66B-9713-4A88-AF03-EEE910BD7CC6}"/>
              </a:ext>
            </a:extLst>
          </p:cNvPr>
          <p:cNvSpPr txBox="1"/>
          <p:nvPr/>
        </p:nvSpPr>
        <p:spPr>
          <a:xfrm>
            <a:off x="1046783" y="6311900"/>
            <a:ext cx="11006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Vediamo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che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succede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nel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Verilog…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8534400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Le Queue in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9393370" y="7410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286869" y="2251974"/>
            <a:ext cx="108562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latin typeface="Roboto"/>
              </a:rPr>
              <a:t>Come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dicevo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assomigliano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molto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agli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STL Container…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anche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nei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metodi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Roboto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6" y="2789830"/>
            <a:ext cx="5320553" cy="397684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847" y="3433397"/>
            <a:ext cx="5685864" cy="310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8534400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Le Queue in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9393370" y="7410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286869" y="2251974"/>
            <a:ext cx="108562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92929"/>
                </a:solidFill>
                <a:latin typeface="Roboto"/>
              </a:rPr>
              <a:t>Come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dicevo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assomigliano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molto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agli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STL Container…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anche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nei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metodi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Roboto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6" y="2789830"/>
            <a:ext cx="5320553" cy="3976842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409" y="2924175"/>
            <a:ext cx="6238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90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823307" y="1235232"/>
            <a:ext cx="8534400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Le Queue in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9393370" y="7410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277905" y="1920280"/>
            <a:ext cx="10856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292929"/>
                </a:solidFill>
                <a:latin typeface="Roboto"/>
              </a:rPr>
              <a:t>Nel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caso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di queue a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lunghezza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fissa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(bounded queue),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il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comportamento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è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assimilabile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a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quello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delle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 </a:t>
            </a:r>
            <a:r>
              <a:rPr lang="en-US" sz="2400" dirty="0" err="1">
                <a:solidFill>
                  <a:srgbClr val="292929"/>
                </a:solidFill>
                <a:latin typeface="Roboto"/>
              </a:rPr>
              <a:t>fifo</a:t>
            </a:r>
            <a:r>
              <a:rPr lang="en-US" sz="2400" dirty="0">
                <a:solidFill>
                  <a:srgbClr val="292929"/>
                </a:solidFill>
                <a:latin typeface="Roboto"/>
              </a:rPr>
              <a:t>***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92929"/>
              </a:solidFill>
              <a:latin typeface="Roboto"/>
            </a:endParaRP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3" y="3009340"/>
            <a:ext cx="6248400" cy="329565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9E2E87-1EA2-4EF3-8603-E8E8C04069DB}"/>
              </a:ext>
            </a:extLst>
          </p:cNvPr>
          <p:cNvSpPr txBox="1"/>
          <p:nvPr/>
        </p:nvSpPr>
        <p:spPr>
          <a:xfrm>
            <a:off x="7104189" y="4760751"/>
            <a:ext cx="823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Nessun effetto sulla </a:t>
            </a:r>
            <a:r>
              <a:rPr lang="it-IT" b="1" dirty="0" err="1"/>
              <a:t>queue</a:t>
            </a:r>
            <a:endParaRPr lang="it-IT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29E2E87-1EA2-4EF3-8603-E8E8C04069DB}"/>
              </a:ext>
            </a:extLst>
          </p:cNvPr>
          <p:cNvSpPr txBox="1"/>
          <p:nvPr/>
        </p:nvSpPr>
        <p:spPr>
          <a:xfrm>
            <a:off x="7122118" y="5477926"/>
            <a:ext cx="823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Spinge in avanti la fila facendo cadere l’elemento $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7B491481-ED88-45CE-A4BB-B527EFE84844}"/>
              </a:ext>
            </a:extLst>
          </p:cNvPr>
          <p:cNvSpPr/>
          <p:nvPr/>
        </p:nvSpPr>
        <p:spPr>
          <a:xfrm rot="10800000">
            <a:off x="6544235" y="4814045"/>
            <a:ext cx="510544" cy="2848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7B491481-ED88-45CE-A4BB-B527EFE84844}"/>
              </a:ext>
            </a:extLst>
          </p:cNvPr>
          <p:cNvSpPr/>
          <p:nvPr/>
        </p:nvSpPr>
        <p:spPr>
          <a:xfrm rot="10800000">
            <a:off x="6562164" y="5522257"/>
            <a:ext cx="510544" cy="2848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52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2" grpId="0"/>
      <p:bldP spid="9" grpId="0"/>
      <p:bldP spid="11" grpId="0"/>
      <p:bldP spid="12" grpId="0" animBg="1"/>
      <p:bldP spid="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823307" y="1235232"/>
            <a:ext cx="8534400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Le Queue in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9393370" y="7410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5" y="1810310"/>
            <a:ext cx="6592535" cy="5047690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7B491481-ED88-45CE-A4BB-B527EFE84844}"/>
              </a:ext>
            </a:extLst>
          </p:cNvPr>
          <p:cNvSpPr/>
          <p:nvPr/>
        </p:nvSpPr>
        <p:spPr>
          <a:xfrm rot="10800000">
            <a:off x="5486400" y="4025151"/>
            <a:ext cx="510544" cy="2848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29E2E87-1EA2-4EF3-8603-E8E8C04069DB}"/>
              </a:ext>
            </a:extLst>
          </p:cNvPr>
          <p:cNvSpPr txBox="1"/>
          <p:nvPr/>
        </p:nvSpPr>
        <p:spPr>
          <a:xfrm>
            <a:off x="6171858" y="3962893"/>
            <a:ext cx="823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Per ogni elemento della </a:t>
            </a:r>
            <a:r>
              <a:rPr lang="it-IT" b="1" dirty="0" err="1"/>
              <a:t>queue</a:t>
            </a:r>
            <a:endParaRPr lang="it-IT" b="1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29E2E87-1EA2-4EF3-8603-E8E8C04069DB}"/>
              </a:ext>
            </a:extLst>
          </p:cNvPr>
          <p:cNvSpPr txBox="1"/>
          <p:nvPr/>
        </p:nvSpPr>
        <p:spPr>
          <a:xfrm>
            <a:off x="7238659" y="5244844"/>
            <a:ext cx="823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Genera un iterator di tipo random**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7B491481-ED88-45CE-A4BB-B527EFE84844}"/>
              </a:ext>
            </a:extLst>
          </p:cNvPr>
          <p:cNvSpPr/>
          <p:nvPr/>
        </p:nvSpPr>
        <p:spPr>
          <a:xfrm rot="10800000">
            <a:off x="6669741" y="5280209"/>
            <a:ext cx="510544" cy="2848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5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12" grpId="0" animBg="1"/>
      <p:bldP spid="9" grpId="0"/>
      <p:bldP spid="11" grpId="0"/>
      <p:bldP spid="1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823307" y="1235232"/>
            <a:ext cx="8534400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Le Queue in </a:t>
            </a:r>
            <a:r>
              <a:rPr lang="it-IT" altLang="it-IT" sz="3200" b="1" cap="small" dirty="0" err="1"/>
              <a:t>SystemVerilog</a:t>
            </a:r>
            <a:endParaRPr lang="it-IT" altLang="it-IT" sz="4400" b="1" cap="small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A1AFB96-B49A-4C5A-AAF5-E2B029FBC1B8}"/>
              </a:ext>
            </a:extLst>
          </p:cNvPr>
          <p:cNvSpPr txBox="1"/>
          <p:nvPr/>
        </p:nvSpPr>
        <p:spPr>
          <a:xfrm>
            <a:off x="9393370" y="7410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Fonte </a:t>
            </a:r>
            <a:r>
              <a:rPr lang="it-IT" dirty="0" err="1"/>
              <a:t>Doulos</a:t>
            </a:r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9" y="1977838"/>
            <a:ext cx="5553075" cy="3314700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002" y="1900517"/>
            <a:ext cx="4589675" cy="351416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29E2E87-1EA2-4EF3-8603-E8E8C04069DB}"/>
              </a:ext>
            </a:extLst>
          </p:cNvPr>
          <p:cNvSpPr txBox="1"/>
          <p:nvPr/>
        </p:nvSpPr>
        <p:spPr>
          <a:xfrm>
            <a:off x="259976" y="6051667"/>
            <a:ext cx="11806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La possibilità di generare elementi random durante il processo di simulazione-</a:t>
            </a:r>
            <a:r>
              <a:rPr lang="it-IT" b="1" dirty="0" err="1"/>
              <a:t>verification</a:t>
            </a:r>
            <a:r>
              <a:rPr lang="it-IT" b="1" dirty="0"/>
              <a:t> è un grandissimo aiuto!!!</a:t>
            </a:r>
          </a:p>
        </p:txBody>
      </p:sp>
    </p:spTree>
    <p:extLst>
      <p:ext uri="{BB962C8B-B14F-4D97-AF65-F5344CB8AC3E}">
        <p14:creationId xmlns:p14="http://schemas.microsoft.com/office/powerpoint/2010/main" val="108896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  <p:bldP spid="1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7285F-D787-447D-B359-7021C3EE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F887-6057-4D30-A1DD-E59DF7CB61A4}" type="datetime1">
              <a:rPr lang="en-US" altLang="it-IT"/>
              <a:pPr/>
              <a:t>2/15/2022</a:t>
            </a:fld>
            <a:endParaRPr lang="en-US" altLang="zh-TW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3E1A56-5171-44DA-9B0D-179AB1D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FAC-2B76-4656-9AAB-45688DC4F6B9}" type="slidenum">
              <a:rPr lang="zh-TW" altLang="en-US"/>
              <a:pPr/>
              <a:t>75</a:t>
            </a:fld>
            <a:endParaRPr lang="en-US" altLang="zh-TW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A30964A8-3BF0-4D9C-88E6-85F5BDB25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62" y="1077302"/>
            <a:ext cx="10515600" cy="1325563"/>
          </a:xfrm>
        </p:spPr>
        <p:txBody>
          <a:bodyPr>
            <a:normAutofit/>
          </a:bodyPr>
          <a:lstStyle/>
          <a:p>
            <a:r>
              <a:rPr lang="it-IT" altLang="zh-TW" sz="3200" b="1" cap="small" dirty="0">
                <a:latin typeface="+mn-lt"/>
                <a:ea typeface="+mn-ea"/>
                <a:cs typeface="+mn-cs"/>
              </a:rPr>
              <a:t>FORK – JOIN</a:t>
            </a:r>
            <a:endParaRPr lang="zh-TW" altLang="en-US" sz="3200" b="1" cap="small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5BDCB03A-1701-43AA-9B5B-9567DDB568B8}"/>
              </a:ext>
            </a:extLst>
          </p:cNvPr>
          <p:cNvSpPr txBox="1">
            <a:spLocks/>
          </p:cNvSpPr>
          <p:nvPr/>
        </p:nvSpPr>
        <p:spPr>
          <a:xfrm>
            <a:off x="537020" y="2102669"/>
            <a:ext cx="10892980" cy="380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/>
              <a:t>Questo tipo di costrutto serve essenzialmente a chiamare dei task paralleli all’interno dei blocchi </a:t>
            </a:r>
            <a:r>
              <a:rPr lang="it-IT" sz="2400" b="1" dirty="0" err="1"/>
              <a:t>always</a:t>
            </a:r>
            <a:r>
              <a:rPr lang="it-IT" sz="2400" dirty="0"/>
              <a:t> e </a:t>
            </a:r>
            <a:r>
              <a:rPr lang="it-IT" sz="2400" b="1" dirty="0" err="1"/>
              <a:t>initial</a:t>
            </a:r>
            <a:r>
              <a:rPr lang="it-IT" sz="2400" dirty="0"/>
              <a:t>. Si può presentare in 3 differenti forme</a:t>
            </a:r>
            <a:endParaRPr lang="it-IT" sz="2400" b="1" dirty="0"/>
          </a:p>
        </p:txBody>
      </p:sp>
      <p:pic>
        <p:nvPicPr>
          <p:cNvPr id="1026" name="Picture 2" descr="http://www.testbench.in/FILES/for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29" y="3339367"/>
            <a:ext cx="498157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2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7285F-D787-447D-B359-7021C3EE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F887-6057-4D30-A1DD-E59DF7CB61A4}" type="datetime1">
              <a:rPr lang="en-US" altLang="it-IT"/>
              <a:pPr/>
              <a:t>2/15/2022</a:t>
            </a:fld>
            <a:endParaRPr lang="en-US" altLang="zh-TW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3E1A56-5171-44DA-9B0D-179AB1D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FAC-2B76-4656-9AAB-45688DC4F6B9}" type="slidenum">
              <a:rPr lang="zh-TW" altLang="en-US"/>
              <a:pPr/>
              <a:t>76</a:t>
            </a:fld>
            <a:endParaRPr lang="en-US" altLang="zh-TW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A30964A8-3BF0-4D9C-88E6-85F5BDB25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62" y="1077302"/>
            <a:ext cx="10515600" cy="1325563"/>
          </a:xfrm>
        </p:spPr>
        <p:txBody>
          <a:bodyPr>
            <a:normAutofit/>
          </a:bodyPr>
          <a:lstStyle/>
          <a:p>
            <a:r>
              <a:rPr lang="it-IT" altLang="zh-TW" sz="3200" b="1" cap="small" dirty="0">
                <a:latin typeface="+mn-lt"/>
                <a:ea typeface="+mn-ea"/>
                <a:cs typeface="+mn-cs"/>
              </a:rPr>
              <a:t>FORK – JOIN</a:t>
            </a:r>
            <a:endParaRPr lang="zh-TW" altLang="en-US" sz="3200" b="1" cap="small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046" y="2538778"/>
            <a:ext cx="2828925" cy="165735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91" y="2542809"/>
            <a:ext cx="2447925" cy="1209675"/>
          </a:xfrm>
          <a:prstGeom prst="rect">
            <a:avLst/>
          </a:prstGeom>
        </p:spPr>
      </p:pic>
      <p:cxnSp>
        <p:nvCxnSpPr>
          <p:cNvPr id="9" name="Connettore 2 8"/>
          <p:cNvCxnSpPr/>
          <p:nvPr/>
        </p:nvCxnSpPr>
        <p:spPr>
          <a:xfrm>
            <a:off x="817685" y="5732585"/>
            <a:ext cx="2637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908050" y="572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</a:t>
            </a:r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1149350" y="572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397000" y="572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2</a:t>
            </a:r>
            <a:endParaRPr lang="it-IT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1638300" y="572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</a:t>
            </a:r>
            <a:endParaRPr lang="it-IT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1866900" y="572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4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114550" y="572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5</a:t>
            </a:r>
            <a:endParaRPr lang="it-IT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2355850" y="57213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6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2978150" y="5924550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time</a:t>
            </a:r>
            <a:endParaRPr lang="it-IT" dirty="0"/>
          </a:p>
        </p:txBody>
      </p:sp>
      <p:cxnSp>
        <p:nvCxnSpPr>
          <p:cNvPr id="12" name="Connettore 2 11"/>
          <p:cNvCxnSpPr/>
          <p:nvPr/>
        </p:nvCxnSpPr>
        <p:spPr>
          <a:xfrm flipV="1">
            <a:off x="1283494" y="5295900"/>
            <a:ext cx="0" cy="42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1104106" y="5052218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p1</a:t>
            </a:r>
            <a:endParaRPr lang="it-IT" dirty="0"/>
          </a:p>
        </p:txBody>
      </p:sp>
      <p:cxnSp>
        <p:nvCxnSpPr>
          <p:cNvPr id="24" name="Connettore 2 23"/>
          <p:cNvCxnSpPr/>
          <p:nvPr/>
        </p:nvCxnSpPr>
        <p:spPr>
          <a:xfrm flipV="1">
            <a:off x="1764507" y="5291138"/>
            <a:ext cx="0" cy="42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1585119" y="504745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p2</a:t>
            </a:r>
            <a:endParaRPr lang="it-IT" dirty="0"/>
          </a:p>
        </p:txBody>
      </p:sp>
      <p:cxnSp>
        <p:nvCxnSpPr>
          <p:cNvPr id="26" name="Connettore 2 25"/>
          <p:cNvCxnSpPr/>
          <p:nvPr/>
        </p:nvCxnSpPr>
        <p:spPr>
          <a:xfrm flipV="1">
            <a:off x="2481263" y="5300663"/>
            <a:ext cx="0" cy="42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/>
          <p:cNvSpPr txBox="1"/>
          <p:nvPr/>
        </p:nvSpPr>
        <p:spPr>
          <a:xfrm>
            <a:off x="2301875" y="505698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p3</a:t>
            </a:r>
            <a:endParaRPr lang="it-IT" dirty="0"/>
          </a:p>
        </p:txBody>
      </p:sp>
      <p:cxnSp>
        <p:nvCxnSpPr>
          <p:cNvPr id="28" name="Connettore 2 27"/>
          <p:cNvCxnSpPr/>
          <p:nvPr/>
        </p:nvCxnSpPr>
        <p:spPr>
          <a:xfrm>
            <a:off x="7066085" y="5713535"/>
            <a:ext cx="2637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7156450" y="57023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7397750" y="57023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7645400" y="57023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2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7886700" y="57023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3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8115300" y="57023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4</a:t>
            </a:r>
            <a:endParaRPr lang="it-IT" dirty="0"/>
          </a:p>
        </p:txBody>
      </p:sp>
      <p:sp>
        <p:nvSpPr>
          <p:cNvPr id="34" name="CasellaDiTesto 33"/>
          <p:cNvSpPr txBox="1"/>
          <p:nvPr/>
        </p:nvSpPr>
        <p:spPr>
          <a:xfrm>
            <a:off x="8362950" y="57023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5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>
            <a:off x="8604250" y="57023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6</a:t>
            </a:r>
            <a:endParaRPr lang="it-IT" dirty="0"/>
          </a:p>
        </p:txBody>
      </p:sp>
      <p:sp>
        <p:nvSpPr>
          <p:cNvPr id="36" name="CasellaDiTesto 35"/>
          <p:cNvSpPr txBox="1"/>
          <p:nvPr/>
        </p:nvSpPr>
        <p:spPr>
          <a:xfrm>
            <a:off x="9226550" y="5905500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time</a:t>
            </a:r>
            <a:endParaRPr lang="it-IT" dirty="0"/>
          </a:p>
        </p:txBody>
      </p:sp>
      <p:cxnSp>
        <p:nvCxnSpPr>
          <p:cNvPr id="37" name="Connettore 2 36"/>
          <p:cNvCxnSpPr/>
          <p:nvPr/>
        </p:nvCxnSpPr>
        <p:spPr>
          <a:xfrm flipV="1">
            <a:off x="7531894" y="5276850"/>
            <a:ext cx="0" cy="42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7352506" y="5033168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p1</a:t>
            </a:r>
            <a:endParaRPr lang="it-IT" dirty="0"/>
          </a:p>
        </p:txBody>
      </p:sp>
      <p:cxnSp>
        <p:nvCxnSpPr>
          <p:cNvPr id="39" name="Connettore 2 38"/>
          <p:cNvCxnSpPr/>
          <p:nvPr/>
        </p:nvCxnSpPr>
        <p:spPr>
          <a:xfrm flipV="1">
            <a:off x="7758907" y="5291138"/>
            <a:ext cx="0" cy="42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/>
          <p:cNvSpPr txBox="1"/>
          <p:nvPr/>
        </p:nvSpPr>
        <p:spPr>
          <a:xfrm>
            <a:off x="7579519" y="5047456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p2</a:t>
            </a:r>
            <a:endParaRPr lang="it-IT" dirty="0"/>
          </a:p>
        </p:txBody>
      </p:sp>
      <p:cxnSp>
        <p:nvCxnSpPr>
          <p:cNvPr id="41" name="Connettore 2 40"/>
          <p:cNvCxnSpPr/>
          <p:nvPr/>
        </p:nvCxnSpPr>
        <p:spPr>
          <a:xfrm flipV="1">
            <a:off x="8005763" y="5287963"/>
            <a:ext cx="0" cy="423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/>
          <p:cNvSpPr txBox="1"/>
          <p:nvPr/>
        </p:nvSpPr>
        <p:spPr>
          <a:xfrm>
            <a:off x="7826375" y="504428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p3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004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A7285F-D787-447D-B359-7021C3EE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F887-6057-4D30-A1DD-E59DF7CB61A4}" type="datetime1">
              <a:rPr lang="en-US" altLang="it-IT"/>
              <a:pPr/>
              <a:t>2/15/2022</a:t>
            </a:fld>
            <a:endParaRPr lang="en-US" altLang="zh-TW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3E1A56-5171-44DA-9B0D-179AB1D6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C3FAC-2B76-4656-9AAB-45688DC4F6B9}" type="slidenum">
              <a:rPr lang="zh-TW" altLang="en-US"/>
              <a:pPr/>
              <a:t>77</a:t>
            </a:fld>
            <a:endParaRPr lang="en-US" altLang="zh-TW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A30964A8-3BF0-4D9C-88E6-85F5BDB25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3562" y="1077302"/>
            <a:ext cx="10515600" cy="1325563"/>
          </a:xfrm>
        </p:spPr>
        <p:txBody>
          <a:bodyPr>
            <a:normAutofit/>
          </a:bodyPr>
          <a:lstStyle/>
          <a:p>
            <a:r>
              <a:rPr lang="it-IT" altLang="zh-TW" sz="3200" b="1" cap="small" dirty="0">
                <a:latin typeface="+mn-lt"/>
                <a:ea typeface="+mn-ea"/>
                <a:cs typeface="+mn-cs"/>
              </a:rPr>
              <a:t>FORK – JOIN_NONE</a:t>
            </a:r>
            <a:endParaRPr lang="zh-TW" altLang="en-US" sz="3200" b="1" cap="small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6617282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 err="1"/>
              <a:t>Verification</a:t>
            </a:r>
            <a:r>
              <a:rPr lang="it-IT" altLang="it-IT" sz="3200" b="1" cap="small" dirty="0"/>
              <a:t> con il (System)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92" y="2063578"/>
            <a:ext cx="11309752" cy="28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5EAEE-597F-4572-B6B9-F0D61D6D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DCB03A-1701-43AA-9B5B-9567DDB5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Intanto una cosa fondamentale: il </a:t>
            </a:r>
            <a:r>
              <a:rPr lang="it-IT" dirty="0" err="1"/>
              <a:t>Verilog</a:t>
            </a:r>
            <a:r>
              <a:rPr lang="it-IT" dirty="0"/>
              <a:t> è </a:t>
            </a:r>
            <a:r>
              <a:rPr lang="it-IT" b="1" dirty="0"/>
              <a:t>case sensitive</a:t>
            </a:r>
          </a:p>
          <a:p>
            <a:r>
              <a:rPr lang="it-IT" dirty="0"/>
              <a:t>L’unità di base del </a:t>
            </a:r>
            <a:r>
              <a:rPr lang="it-IT" dirty="0" err="1"/>
              <a:t>Verilog</a:t>
            </a:r>
            <a:r>
              <a:rPr lang="it-IT" dirty="0"/>
              <a:t> è il </a:t>
            </a:r>
            <a:r>
              <a:rPr lang="it-IT" b="1" dirty="0">
                <a:solidFill>
                  <a:schemeClr val="accent1"/>
                </a:solidFill>
              </a:rPr>
              <a:t>module</a:t>
            </a:r>
          </a:p>
          <a:p>
            <a:r>
              <a:rPr lang="it-IT" dirty="0"/>
              <a:t>Il </a:t>
            </a:r>
            <a:r>
              <a:rPr lang="it-IT" b="1" dirty="0">
                <a:solidFill>
                  <a:schemeClr val="accent1"/>
                </a:solidFill>
              </a:rPr>
              <a:t>module</a:t>
            </a:r>
            <a:r>
              <a:rPr lang="it-IT" dirty="0"/>
              <a:t> descrive la funzione o il comportamento di un circuito esprimendone ingressi e uscite. (N.B. Può anche non avere nessun I/O).</a:t>
            </a:r>
          </a:p>
          <a:p>
            <a:r>
              <a:rPr lang="it-IT" dirty="0"/>
              <a:t>E’ possibile invocare moduli all’interno di altri moduli costruendo una sorta di gerarchia dei vari moduli. E’ un comportamento simile a quello che si vede ne VHDL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</p:spTree>
    <p:extLst>
      <p:ext uri="{BB962C8B-B14F-4D97-AF65-F5344CB8AC3E}">
        <p14:creationId xmlns:p14="http://schemas.microsoft.com/office/powerpoint/2010/main" val="206995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DB381FF9-98E2-4684-B8C8-C22BC166FC61}"/>
              </a:ext>
            </a:extLst>
          </p:cNvPr>
          <p:cNvSpPr txBox="1">
            <a:spLocks/>
          </p:cNvSpPr>
          <p:nvPr/>
        </p:nvSpPr>
        <p:spPr>
          <a:xfrm>
            <a:off x="373453" y="475750"/>
            <a:ext cx="4938380" cy="588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RTL design…con il </a:t>
            </a:r>
            <a:r>
              <a:rPr lang="it-IT" altLang="it-IT" sz="3200" b="1" cap="small" dirty="0" err="1"/>
              <a:t>Verilog</a:t>
            </a:r>
            <a:endParaRPr lang="it-IT" altLang="it-IT" sz="4400" b="1" cap="small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F2F34EA-8FD5-4E06-B8C5-96FEC85D1F44}"/>
              </a:ext>
            </a:extLst>
          </p:cNvPr>
          <p:cNvSpPr/>
          <p:nvPr/>
        </p:nvSpPr>
        <p:spPr>
          <a:xfrm>
            <a:off x="1103045" y="2273016"/>
            <a:ext cx="6939072" cy="37380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>
                <a:solidFill>
                  <a:srgbClr val="FF0000"/>
                </a:solidFill>
              </a:rPr>
              <a:t>module</a:t>
            </a:r>
            <a:r>
              <a:rPr lang="it-IT" dirty="0">
                <a:solidFill>
                  <a:schemeClr val="tx1"/>
                </a:solidFill>
              </a:rPr>
              <a:t> decoder( A1, A0, Y3, Y2, Y1, Y0);</a:t>
            </a:r>
            <a:br>
              <a:rPr lang="it-IT" dirty="0">
                <a:solidFill>
                  <a:schemeClr val="tx1"/>
                </a:solidFill>
              </a:rPr>
            </a:br>
            <a:r>
              <a:rPr lang="it-IT" b="1" dirty="0">
                <a:solidFill>
                  <a:srgbClr val="FF0000"/>
                </a:solidFill>
              </a:rPr>
              <a:t>input</a:t>
            </a:r>
            <a:r>
              <a:rPr lang="it-IT" dirty="0">
                <a:solidFill>
                  <a:schemeClr val="tx1"/>
                </a:solidFill>
              </a:rPr>
              <a:t> A1,A0;</a:t>
            </a:r>
          </a:p>
          <a:p>
            <a:r>
              <a:rPr lang="it-IT" b="1" dirty="0">
                <a:solidFill>
                  <a:srgbClr val="FF0000"/>
                </a:solidFill>
              </a:rPr>
              <a:t>output </a:t>
            </a:r>
            <a:r>
              <a:rPr lang="it-IT" dirty="0">
                <a:solidFill>
                  <a:schemeClr val="tx1"/>
                </a:solidFill>
              </a:rPr>
              <a:t>Y3, Y2,Y1,Y0;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b="1" dirty="0" err="1">
                <a:solidFill>
                  <a:srgbClr val="FF0000"/>
                </a:solidFill>
              </a:rPr>
              <a:t>wire</a:t>
            </a:r>
            <a:r>
              <a:rPr lang="it-IT" dirty="0">
                <a:solidFill>
                  <a:schemeClr val="tx1"/>
                </a:solidFill>
              </a:rPr>
              <a:t> A1, A0, Y3, Y2, Y1, Y0;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b="1" dirty="0">
                <a:solidFill>
                  <a:srgbClr val="FF0000"/>
                </a:solidFill>
              </a:rPr>
              <a:t>assign</a:t>
            </a:r>
            <a:r>
              <a:rPr lang="it-IT" dirty="0">
                <a:solidFill>
                  <a:schemeClr val="tx1"/>
                </a:solidFill>
              </a:rPr>
              <a:t> Y0 = (</a:t>
            </a:r>
            <a:r>
              <a:rPr lang="it-IT" b="1" dirty="0">
                <a:solidFill>
                  <a:srgbClr val="FF0000"/>
                </a:solidFill>
              </a:rPr>
              <a:t>~</a:t>
            </a:r>
            <a:r>
              <a:rPr lang="it-IT" dirty="0">
                <a:solidFill>
                  <a:schemeClr val="tx1"/>
                </a:solidFill>
              </a:rPr>
              <a:t>A1) </a:t>
            </a:r>
            <a:r>
              <a:rPr lang="it-IT" b="1" dirty="0">
                <a:solidFill>
                  <a:srgbClr val="FF0000"/>
                </a:solidFill>
              </a:rPr>
              <a:t>&amp;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b="1" dirty="0">
                <a:solidFill>
                  <a:srgbClr val="FF0000"/>
                </a:solidFill>
              </a:rPr>
              <a:t>~</a:t>
            </a:r>
            <a:r>
              <a:rPr lang="it-IT" dirty="0">
                <a:solidFill>
                  <a:schemeClr val="tx1"/>
                </a:solidFill>
              </a:rPr>
              <a:t>A0);</a:t>
            </a:r>
          </a:p>
          <a:p>
            <a:r>
              <a:rPr lang="it-IT" b="1" dirty="0">
                <a:solidFill>
                  <a:srgbClr val="FF0000"/>
                </a:solidFill>
              </a:rPr>
              <a:t>assign </a:t>
            </a:r>
            <a:r>
              <a:rPr lang="it-IT" dirty="0">
                <a:solidFill>
                  <a:schemeClr val="tx1"/>
                </a:solidFill>
              </a:rPr>
              <a:t>Y1 = (</a:t>
            </a:r>
            <a:r>
              <a:rPr lang="it-IT" b="1" dirty="0">
                <a:solidFill>
                  <a:srgbClr val="FF0000"/>
                </a:solidFill>
              </a:rPr>
              <a:t>~</a:t>
            </a:r>
            <a:r>
              <a:rPr lang="it-IT" dirty="0">
                <a:solidFill>
                  <a:schemeClr val="tx1"/>
                </a:solidFill>
              </a:rPr>
              <a:t>A1) </a:t>
            </a:r>
            <a:r>
              <a:rPr lang="it-IT" b="1" dirty="0">
                <a:solidFill>
                  <a:srgbClr val="FF0000"/>
                </a:solidFill>
              </a:rPr>
              <a:t>&amp;</a:t>
            </a:r>
            <a:r>
              <a:rPr lang="it-IT" dirty="0">
                <a:solidFill>
                  <a:schemeClr val="tx1"/>
                </a:solidFill>
              </a:rPr>
              <a:t> (A0);</a:t>
            </a:r>
          </a:p>
          <a:p>
            <a:r>
              <a:rPr lang="it-IT" b="1" dirty="0">
                <a:solidFill>
                  <a:srgbClr val="FF0000"/>
                </a:solidFill>
              </a:rPr>
              <a:t>assign</a:t>
            </a:r>
            <a:r>
              <a:rPr lang="it-IT" dirty="0">
                <a:solidFill>
                  <a:schemeClr val="tx1"/>
                </a:solidFill>
              </a:rPr>
              <a:t> Y2 = (A1) </a:t>
            </a:r>
            <a:r>
              <a:rPr lang="it-IT" b="1" dirty="0">
                <a:solidFill>
                  <a:srgbClr val="FF0000"/>
                </a:solidFill>
              </a:rPr>
              <a:t>&amp;</a:t>
            </a:r>
            <a:r>
              <a:rPr lang="it-IT" dirty="0">
                <a:solidFill>
                  <a:schemeClr val="tx1"/>
                </a:solidFill>
              </a:rPr>
              <a:t> (</a:t>
            </a:r>
            <a:r>
              <a:rPr lang="it-IT" b="1" dirty="0">
                <a:solidFill>
                  <a:srgbClr val="FF0000"/>
                </a:solidFill>
              </a:rPr>
              <a:t>~</a:t>
            </a:r>
            <a:r>
              <a:rPr lang="it-IT" dirty="0">
                <a:solidFill>
                  <a:schemeClr val="tx1"/>
                </a:solidFill>
              </a:rPr>
              <a:t>A0);</a:t>
            </a:r>
          </a:p>
          <a:p>
            <a:r>
              <a:rPr lang="it-IT" b="1" dirty="0">
                <a:solidFill>
                  <a:srgbClr val="FF0000"/>
                </a:solidFill>
              </a:rPr>
              <a:t>assign</a:t>
            </a:r>
            <a:r>
              <a:rPr lang="it-IT" dirty="0">
                <a:solidFill>
                  <a:schemeClr val="tx1"/>
                </a:solidFill>
              </a:rPr>
              <a:t> Y3 = (A1) </a:t>
            </a:r>
            <a:r>
              <a:rPr lang="it-IT" b="1" dirty="0">
                <a:solidFill>
                  <a:srgbClr val="FF0000"/>
                </a:solidFill>
              </a:rPr>
              <a:t>&amp;</a:t>
            </a:r>
            <a:r>
              <a:rPr lang="it-IT" dirty="0">
                <a:solidFill>
                  <a:schemeClr val="tx1"/>
                </a:solidFill>
              </a:rPr>
              <a:t> (A0);</a:t>
            </a:r>
            <a:br>
              <a:rPr lang="it-IT" dirty="0">
                <a:solidFill>
                  <a:schemeClr val="tx1"/>
                </a:solidFill>
              </a:rPr>
            </a:br>
            <a:endParaRPr lang="it-IT" dirty="0">
              <a:solidFill>
                <a:schemeClr val="tx1"/>
              </a:solidFill>
            </a:endParaRPr>
          </a:p>
          <a:p>
            <a:r>
              <a:rPr lang="it-IT" b="1" dirty="0" err="1">
                <a:solidFill>
                  <a:srgbClr val="FF0000"/>
                </a:solidFill>
              </a:rPr>
              <a:t>endmodule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6A239550-A4D9-44B3-BE94-C0B7A3C97D22}"/>
              </a:ext>
            </a:extLst>
          </p:cNvPr>
          <p:cNvSpPr txBox="1">
            <a:spLocks/>
          </p:cNvSpPr>
          <p:nvPr/>
        </p:nvSpPr>
        <p:spPr>
          <a:xfrm>
            <a:off x="796413" y="1611750"/>
            <a:ext cx="5300941" cy="548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altLang="it-IT" sz="3200" b="1" cap="small" dirty="0"/>
              <a:t>Struttura tipica di un modulo</a:t>
            </a:r>
            <a:endParaRPr lang="it-IT" altLang="it-IT" sz="4400" b="1" cap="small" dirty="0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3D3F5271-EADF-4BE6-A161-9B1D72A3319F}"/>
              </a:ext>
            </a:extLst>
          </p:cNvPr>
          <p:cNvGrpSpPr/>
          <p:nvPr/>
        </p:nvGrpSpPr>
        <p:grpSpPr>
          <a:xfrm>
            <a:off x="5438446" y="2565174"/>
            <a:ext cx="6506394" cy="1279239"/>
            <a:chOff x="5438446" y="2565174"/>
            <a:chExt cx="6506394" cy="1279239"/>
          </a:xfrm>
        </p:grpSpPr>
        <p:sp>
          <p:nvSpPr>
            <p:cNvPr id="12" name="Parentesi graffa chiusa 11">
              <a:extLst>
                <a:ext uri="{FF2B5EF4-FFF2-40B4-BE49-F238E27FC236}">
                  <a16:creationId xmlns:a16="http://schemas.microsoft.com/office/drawing/2014/main" id="{1D9F6774-C40C-431A-AA36-C676D80B4936}"/>
                </a:ext>
              </a:extLst>
            </p:cNvPr>
            <p:cNvSpPr/>
            <p:nvPr/>
          </p:nvSpPr>
          <p:spPr>
            <a:xfrm>
              <a:off x="5438446" y="2565174"/>
              <a:ext cx="324196" cy="127923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39F3C76D-8E35-4DC8-A851-13744DE0F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9156" y="3035482"/>
              <a:ext cx="2934927" cy="1053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egnaposto contenuto 2">
              <a:extLst>
                <a:ext uri="{FF2B5EF4-FFF2-40B4-BE49-F238E27FC236}">
                  <a16:creationId xmlns:a16="http://schemas.microsoft.com/office/drawing/2014/main" id="{FAAE5089-7B51-41CF-8BB0-8D6507D4ADD6}"/>
                </a:ext>
              </a:extLst>
            </p:cNvPr>
            <p:cNvSpPr txBox="1">
              <a:spLocks/>
            </p:cNvSpPr>
            <p:nvPr/>
          </p:nvSpPr>
          <p:spPr>
            <a:xfrm>
              <a:off x="8641201" y="2738910"/>
              <a:ext cx="3303639" cy="5763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it-IT" altLang="it-IT" sz="2000" b="1" cap="small" dirty="0"/>
                <a:t>Parte dichiarativa </a:t>
              </a:r>
              <a:r>
                <a:rPr lang="it-IT" altLang="it-IT" sz="1600" b="1" cap="small" dirty="0"/>
                <a:t>(porte ingresso, uscite, altre variabili…)     </a:t>
              </a:r>
              <a:endParaRPr lang="it-IT" altLang="it-IT" sz="3200" b="1" cap="small" dirty="0"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8BF26229-A894-4CF0-9750-D3797265E166}"/>
              </a:ext>
            </a:extLst>
          </p:cNvPr>
          <p:cNvGrpSpPr/>
          <p:nvPr/>
        </p:nvGrpSpPr>
        <p:grpSpPr>
          <a:xfrm>
            <a:off x="3903518" y="4247500"/>
            <a:ext cx="8174204" cy="1536504"/>
            <a:chOff x="3903518" y="4247500"/>
            <a:chExt cx="8174204" cy="1536504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FAAAEB53-0297-4C0E-AF7E-D7BC2AB6F79B}"/>
                </a:ext>
              </a:extLst>
            </p:cNvPr>
            <p:cNvGrpSpPr/>
            <p:nvPr/>
          </p:nvGrpSpPr>
          <p:grpSpPr>
            <a:xfrm>
              <a:off x="3903518" y="4247500"/>
              <a:ext cx="4384963" cy="943484"/>
              <a:chOff x="4389120" y="4347556"/>
              <a:chExt cx="4384963" cy="964277"/>
            </a:xfrm>
          </p:grpSpPr>
          <p:sp>
            <p:nvSpPr>
              <p:cNvPr id="10" name="Parentesi graffa chiusa 9">
                <a:extLst>
                  <a:ext uri="{FF2B5EF4-FFF2-40B4-BE49-F238E27FC236}">
                    <a16:creationId xmlns:a16="http://schemas.microsoft.com/office/drawing/2014/main" id="{668CFA03-809D-4830-B759-D5DA7AE09F59}"/>
                  </a:ext>
                </a:extLst>
              </p:cNvPr>
              <p:cNvSpPr/>
              <p:nvPr/>
            </p:nvSpPr>
            <p:spPr>
              <a:xfrm>
                <a:off x="4389120" y="4347556"/>
                <a:ext cx="366922" cy="96427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5" name="Connettore 2 14">
                <a:extLst>
                  <a:ext uri="{FF2B5EF4-FFF2-40B4-BE49-F238E27FC236}">
                    <a16:creationId xmlns:a16="http://schemas.microsoft.com/office/drawing/2014/main" id="{67570D34-5BD8-4F7A-BED9-1B5D38D80D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87348" y="4829694"/>
                <a:ext cx="3886735" cy="292912"/>
              </a:xfrm>
              <a:prstGeom prst="straightConnector1">
                <a:avLst/>
              </a:prstGeom>
              <a:ln w="349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Segnaposto contenuto 2">
              <a:extLst>
                <a:ext uri="{FF2B5EF4-FFF2-40B4-BE49-F238E27FC236}">
                  <a16:creationId xmlns:a16="http://schemas.microsoft.com/office/drawing/2014/main" id="{674950F4-12AD-4865-899E-A27E97799C01}"/>
                </a:ext>
              </a:extLst>
            </p:cNvPr>
            <p:cNvSpPr txBox="1">
              <a:spLocks/>
            </p:cNvSpPr>
            <p:nvPr/>
          </p:nvSpPr>
          <p:spPr>
            <a:xfrm>
              <a:off x="8774083" y="4971640"/>
              <a:ext cx="3303639" cy="81236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it-IT" altLang="it-IT" sz="2000" b="1" cap="small" dirty="0"/>
                <a:t>Definizione dei costrutti che descrivono il comportamento interno del Module</a:t>
              </a:r>
              <a:endParaRPr lang="it-IT" altLang="it-IT" sz="3200" b="1" cap="small" dirty="0"/>
            </a:p>
          </p:txBody>
        </p:sp>
      </p:grp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11CD761-2332-489C-BE2C-6C3076A3A432}"/>
              </a:ext>
            </a:extLst>
          </p:cNvPr>
          <p:cNvSpPr txBox="1"/>
          <p:nvPr/>
        </p:nvSpPr>
        <p:spPr>
          <a:xfrm>
            <a:off x="5787065" y="1389616"/>
            <a:ext cx="5258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Come tutti </a:t>
            </a:r>
            <a:r>
              <a:rPr lang="en-US" sz="12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linguaggi</a:t>
            </a:r>
            <a:r>
              <a:rPr 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sono</a:t>
            </a:r>
            <a:r>
              <a:rPr 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presenti</a:t>
            </a:r>
            <a:r>
              <a:rPr 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delle</a:t>
            </a:r>
            <a:r>
              <a:rPr 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parole </a:t>
            </a:r>
            <a:r>
              <a:rPr lang="en-US" sz="12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chiave</a:t>
            </a:r>
            <a:r>
              <a:rPr 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che</a:t>
            </a:r>
            <a:r>
              <a:rPr 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ho </a:t>
            </a:r>
            <a:r>
              <a:rPr lang="en-US" sz="1200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evidenziato</a:t>
            </a:r>
            <a:r>
              <a:rPr lang="en-US" sz="12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202122"/>
                </a:solidFill>
                <a:latin typeface="Arial" panose="020B0604020202020204" pitchFamily="34" charset="0"/>
              </a:rPr>
              <a:t>di rosso</a:t>
            </a:r>
            <a:endParaRPr lang="en-US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19" grpId="0"/>
      <p:bldP spid="2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7653B33DB2A94DA2E1FEEF1B172D13" ma:contentTypeVersion="3" ma:contentTypeDescription="Create a new document." ma:contentTypeScope="" ma:versionID="99d5ef91869200ab1850f9f4206551c8">
  <xsd:schema xmlns:xsd="http://www.w3.org/2001/XMLSchema" xmlns:xs="http://www.w3.org/2001/XMLSchema" xmlns:p="http://schemas.microsoft.com/office/2006/metadata/properties" xmlns:ns3="24d99338-11cc-44f8-8f48-f61cd8361256" targetNamespace="http://schemas.microsoft.com/office/2006/metadata/properties" ma:root="true" ma:fieldsID="18af731c24a3739bdcb3ed96e8ed0cc3" ns3:_="">
    <xsd:import namespace="24d99338-11cc-44f8-8f48-f61cd836125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d99338-11cc-44f8-8f48-f61cd836125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0B06A5-E247-4A84-9EDC-D03907B3AB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d99338-11cc-44f8-8f48-f61cd836125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BAAC72-FF4B-42B5-84C3-902B00340D75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4d99338-11cc-44f8-8f48-f61cd836125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A179D2F-8A77-4393-A851-400D6867B5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13345</TotalTime>
  <Words>5347</Words>
  <Application>Microsoft Office PowerPoint</Application>
  <PresentationFormat>Widescreen</PresentationFormat>
  <Paragraphs>600</Paragraphs>
  <Slides>77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Arial Black</vt:lpstr>
      <vt:lpstr>Arial Unicode MS</vt:lpstr>
      <vt:lpstr>Calibri</vt:lpstr>
      <vt:lpstr>Calibri Light</vt:lpstr>
      <vt:lpstr>Consolas</vt:lpstr>
      <vt:lpstr>Roboto</vt:lpstr>
      <vt:lpstr>Wingdings</vt:lpstr>
      <vt:lpstr>Tema di Office</vt:lpstr>
      <vt:lpstr>(System) Verilog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be completed</vt:lpstr>
      <vt:lpstr>PowerPoint Presentation</vt:lpstr>
      <vt:lpstr>PowerPoint Presentation</vt:lpstr>
      <vt:lpstr>PowerPoint Presentation</vt:lpstr>
      <vt:lpstr>PowerPoint Presentation</vt:lpstr>
      <vt:lpstr>Per approfondire</vt:lpstr>
      <vt:lpstr>Task Automatic e Static</vt:lpstr>
      <vt:lpstr>Task Automatic e Static</vt:lpstr>
      <vt:lpstr>Task Automatic e Static</vt:lpstr>
      <vt:lpstr>Task Automatic e Static</vt:lpstr>
      <vt:lpstr>Task Globali</vt:lpstr>
      <vt:lpstr>Task  o Function???</vt:lpstr>
      <vt:lpstr>PowerPoint Presentation</vt:lpstr>
      <vt:lpstr>To be completed</vt:lpstr>
      <vt:lpstr>Finite State Machine  (FSM)</vt:lpstr>
      <vt:lpstr>Finite State Machine </vt:lpstr>
      <vt:lpstr>Finite State Machine  (FSM)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PowerPoint Presentation</vt:lpstr>
      <vt:lpstr>PowerPoint Presentation</vt:lpstr>
      <vt:lpstr>Duplicated [448][26]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FORK – JOIN</vt:lpstr>
      <vt:lpstr>FORK – JOIN</vt:lpstr>
      <vt:lpstr>FORK – JOIN_NONE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Verilog</dc:title>
  <dc:creator>Gabriele Balbi</dc:creator>
  <cp:lastModifiedBy>Gabriele Balbi</cp:lastModifiedBy>
  <cp:revision>86</cp:revision>
  <dcterms:created xsi:type="dcterms:W3CDTF">2021-12-03T14:28:46Z</dcterms:created>
  <dcterms:modified xsi:type="dcterms:W3CDTF">2022-02-15T15:22:22Z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0x010100607653B33DB2A94DA2E1FEEF1B172D13</vt:lpwstr>
  </property>
</Properties>
</file>