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3" r:id="rId1"/>
  </p:sldMasterIdLst>
  <p:notesMasterIdLst>
    <p:notesMasterId r:id="rId12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5" r:id="rId10"/>
    <p:sldId id="44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8" autoAdjust="0"/>
    <p:restoredTop sz="86895" autoAdjust="0"/>
  </p:normalViewPr>
  <p:slideViewPr>
    <p:cSldViewPr snapToGrid="0">
      <p:cViewPr varScale="1">
        <p:scale>
          <a:sx n="103" d="100"/>
          <a:sy n="103" d="100"/>
        </p:scale>
        <p:origin x="516" y="114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EAD32-4766-408D-BE55-C04268C988D7}" type="datetimeFigureOut">
              <a:rPr lang="it-IT" smtClean="0"/>
              <a:t>08/11/2017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9ACD9-7F6B-4FAA-AB6B-3F3B51D87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9ACD9-7F6B-4FAA-AB6B-3F3B51D870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0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115C3-DACD-4690-8879-D2D59BAB44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12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</p:spPr>
        <p:txBody>
          <a:bodyPr wrap="none" lIns="72000" tIns="36000" rIns="72000" bIns="0" anchor="b" anchorCtr="0">
            <a:normAutofit/>
          </a:bodyPr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3392" y="1052736"/>
            <a:ext cx="115686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87612"/>
            <a:ext cx="2844800" cy="365125"/>
          </a:xfrm>
        </p:spPr>
        <p:txBody>
          <a:bodyPr/>
          <a:lstStyle/>
          <a:p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A. Candelieri, F. Archetti - Business Intelligence per i servizi finanziari AA 2017-18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7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3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42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o.candelieri@unimib.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ec.ca/finance/images/inactive_service-enseignement-finance-960x24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0" y="127688"/>
            <a:ext cx="11926536" cy="30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98223"/>
            <a:ext cx="12192000" cy="1497310"/>
          </a:xfrm>
        </p:spPr>
        <p:txBody>
          <a:bodyPr>
            <a:noAutofit/>
          </a:bodyPr>
          <a:lstStyle/>
          <a:p>
            <a:pPr algn="ctr"/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it-IT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</a:t>
            </a: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it-IT" sz="1800" cap="none" dirty="0"/>
              <a:t>Antonio Candelieri</a:t>
            </a:r>
          </a:p>
          <a:p>
            <a:pPr algn="ctr"/>
            <a:r>
              <a:rPr lang="it-IT" sz="1800" cap="none" dirty="0"/>
              <a:t>antonio.candelieri@unimib.it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8920" y="758952"/>
            <a:ext cx="11926536" cy="356616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0070C0"/>
                </a:solidFill>
              </a:rPr>
              <a:t>Business Intelligence per i Servizi Finanziari</a:t>
            </a:r>
          </a:p>
        </p:txBody>
      </p:sp>
    </p:spTree>
    <p:extLst>
      <p:ext uri="{BB962C8B-B14F-4D97-AF65-F5344CB8AC3E}">
        <p14:creationId xmlns:p14="http://schemas.microsoft.com/office/powerpoint/2010/main" val="93760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24B16-7D35-4772-B798-989C7641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Portfolio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74C38-1EA6-49C7-B222-E6198256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Use </a:t>
            </a:r>
            <a:r>
              <a:rPr lang="it-IT" dirty="0" err="1"/>
              <a:t>Mean-Variance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and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portfolio: </a:t>
            </a:r>
            <a:r>
              <a:rPr lang="it-IT" dirty="0" err="1"/>
              <a:t>choosing</a:t>
            </a:r>
            <a:r>
              <a:rPr lang="it-IT" dirty="0"/>
              <a:t> the </a:t>
            </a:r>
            <a:r>
              <a:rPr lang="it-IT" dirty="0" err="1"/>
              <a:t>weights</a:t>
            </a:r>
            <a:r>
              <a:rPr lang="it-IT" dirty="0"/>
              <a:t> of the 5 </a:t>
            </a:r>
            <a:r>
              <a:rPr lang="it-IT" dirty="0" err="1"/>
              <a:t>stocks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choosen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suppose to </a:t>
            </a:r>
            <a:r>
              <a:rPr lang="it-IT" dirty="0" err="1"/>
              <a:t>have</a:t>
            </a:r>
            <a:r>
              <a:rPr lang="it-IT" dirty="0"/>
              <a:t> a budget of $V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</a:t>
            </a:r>
            <a:r>
              <a:rPr lang="it-IT" dirty="0"/>
              <a:t> of the </a:t>
            </a:r>
            <a:r>
              <a:rPr lang="it-IT" b="1" i="1" dirty="0"/>
              <a:t>l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(with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</a:t>
            </a:r>
            <a:r>
              <a:rPr lang="it-IT" b="1" i="1" dirty="0"/>
              <a:t>l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in the </a:t>
            </a:r>
            <a:r>
              <a:rPr lang="it-IT" dirty="0" err="1"/>
              <a:t>forecasting</a:t>
            </a:r>
            <a:r>
              <a:rPr lang="it-IT" dirty="0"/>
              <a:t>) and decide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budget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portoflio</a:t>
            </a:r>
            <a:r>
              <a:rPr lang="it-IT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compute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(</a:t>
            </a:r>
            <a:r>
              <a:rPr lang="it-IT" u="sng" dirty="0" err="1"/>
              <a:t>you</a:t>
            </a:r>
            <a:r>
              <a:rPr lang="it-IT" u="sng" dirty="0"/>
              <a:t> must </a:t>
            </a:r>
            <a:r>
              <a:rPr lang="it-IT" u="sng" dirty="0" err="1"/>
              <a:t>consider</a:t>
            </a:r>
            <a:r>
              <a:rPr lang="it-IT" u="sng" dirty="0"/>
              <a:t> </a:t>
            </a:r>
            <a:r>
              <a:rPr lang="it-IT" u="sng" dirty="0" err="1"/>
              <a:t>transaction</a:t>
            </a:r>
            <a:r>
              <a:rPr lang="it-IT" u="sng" dirty="0"/>
              <a:t> </a:t>
            </a:r>
            <a:r>
              <a:rPr lang="it-IT" u="sng" dirty="0" err="1"/>
              <a:t>costs</a:t>
            </a:r>
            <a:r>
              <a:rPr lang="it-IT" dirty="0"/>
              <a:t>)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investment</a:t>
            </a:r>
            <a:r>
              <a:rPr lang="it-IT" dirty="0"/>
              <a:t> </a:t>
            </a:r>
            <a:r>
              <a:rPr lang="it-IT" dirty="0" err="1"/>
              <a:t>decisions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64757C-0FCC-42DA-BB80-1FCC8D69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Laboratory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11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The project is focalized on </a:t>
            </a:r>
            <a:r>
              <a:rPr lang="en-US" b="1" dirty="0"/>
              <a:t>data acquisition</a:t>
            </a:r>
            <a:r>
              <a:rPr lang="en-US" dirty="0"/>
              <a:t>, </a:t>
            </a:r>
            <a:r>
              <a:rPr lang="en-US" b="1" dirty="0"/>
              <a:t>visualization</a:t>
            </a:r>
            <a:r>
              <a:rPr lang="en-US" dirty="0"/>
              <a:t>, </a:t>
            </a:r>
            <a:r>
              <a:rPr lang="en-US" b="1" dirty="0"/>
              <a:t>exploratory analysis</a:t>
            </a:r>
            <a:r>
              <a:rPr lang="en-US" dirty="0"/>
              <a:t>, </a:t>
            </a:r>
            <a:r>
              <a:rPr lang="en-US" b="1" dirty="0"/>
              <a:t>predictive analysis </a:t>
            </a:r>
            <a:r>
              <a:rPr lang="en-US" dirty="0"/>
              <a:t>and (simulated)</a:t>
            </a:r>
            <a:r>
              <a:rPr lang="en-US" b="1" dirty="0"/>
              <a:t> portfolio management</a:t>
            </a:r>
            <a:r>
              <a:rPr lang="en-US" dirty="0"/>
              <a:t>, by using the main packages already explained during the lab: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 “</a:t>
            </a:r>
            <a:r>
              <a:rPr lang="en-US" i="1" dirty="0" err="1"/>
              <a:t>tseries</a:t>
            </a:r>
            <a:r>
              <a:rPr lang="en-US" i="1" dirty="0"/>
              <a:t>”</a:t>
            </a:r>
            <a:r>
              <a:rPr lang="en-US" dirty="0"/>
              <a:t>, “</a:t>
            </a:r>
            <a:r>
              <a:rPr lang="en-US" i="1" dirty="0"/>
              <a:t>zoo”</a:t>
            </a:r>
            <a:r>
              <a:rPr lang="en-US" dirty="0"/>
              <a:t>, “</a:t>
            </a:r>
            <a:r>
              <a:rPr lang="en-US" i="1" dirty="0" err="1"/>
              <a:t>xts</a:t>
            </a:r>
            <a:r>
              <a:rPr lang="en-US" dirty="0"/>
              <a:t>”, “</a:t>
            </a:r>
            <a:r>
              <a:rPr lang="en-US" i="1" dirty="0" err="1"/>
              <a:t>quantmod</a:t>
            </a:r>
            <a:r>
              <a:rPr lang="en-US" i="1" dirty="0"/>
              <a:t>”</a:t>
            </a:r>
            <a:r>
              <a:rPr lang="en-US" dirty="0"/>
              <a:t>, </a:t>
            </a:r>
            <a:r>
              <a:rPr lang="en-US" i="1" dirty="0"/>
              <a:t>“</a:t>
            </a:r>
            <a:r>
              <a:rPr lang="en-US" i="1" dirty="0" err="1"/>
              <a:t>dygraph</a:t>
            </a:r>
            <a:r>
              <a:rPr lang="en-US" i="1" dirty="0"/>
              <a:t>”, “</a:t>
            </a:r>
            <a:r>
              <a:rPr lang="en-US" i="1" dirty="0" err="1"/>
              <a:t>kernlab</a:t>
            </a:r>
            <a:r>
              <a:rPr lang="en-US" i="1" dirty="0"/>
              <a:t>”, “e1071”, </a:t>
            </a:r>
            <a:r>
              <a:rPr lang="en-US" dirty="0"/>
              <a:t>…</a:t>
            </a:r>
          </a:p>
          <a:p>
            <a:pPr marL="0" indent="0" algn="just">
              <a:buNone/>
            </a:pPr>
            <a:r>
              <a:rPr lang="en-US" dirty="0"/>
              <a:t>and their functions: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 err="1"/>
              <a:t>get.hist.quote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i="1" dirty="0"/>
              <a:t>zoo()</a:t>
            </a:r>
            <a:r>
              <a:rPr lang="en-US" dirty="0"/>
              <a:t>, </a:t>
            </a:r>
            <a:r>
              <a:rPr lang="en-US" i="1" dirty="0"/>
              <a:t>merge()</a:t>
            </a:r>
            <a:r>
              <a:rPr lang="en-US" dirty="0"/>
              <a:t>, etc.</a:t>
            </a:r>
          </a:p>
          <a:p>
            <a:pPr marL="0" indent="0" algn="just">
              <a:buNone/>
            </a:pPr>
            <a:r>
              <a:rPr lang="en-US" dirty="0"/>
              <a:t>Students are free to use other packages (e.g. </a:t>
            </a:r>
            <a:r>
              <a:rPr lang="en-US" i="1" dirty="0"/>
              <a:t>“</a:t>
            </a:r>
            <a:r>
              <a:rPr lang="en-US" i="1" dirty="0" err="1"/>
              <a:t>dygraph</a:t>
            </a:r>
            <a:r>
              <a:rPr lang="en-US" i="1" dirty="0"/>
              <a:t>”</a:t>
            </a:r>
            <a:r>
              <a:rPr lang="en-US" dirty="0"/>
              <a:t>) in order to demonstrate their abilities in using R resources/packages.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Each student has to choose </a:t>
            </a:r>
            <a:r>
              <a:rPr lang="en-US" b="1" u="sng" dirty="0"/>
              <a:t>at least 5</a:t>
            </a:r>
            <a:r>
              <a:rPr lang="en-US" dirty="0"/>
              <a:t> stocks to be analyzed. These could be chosen after a brief analysis of the financial news from the main websites and should be </a:t>
            </a:r>
            <a:r>
              <a:rPr lang="en-US" b="1" u="sng" dirty="0"/>
              <a:t>representative of 3 different sectors</a:t>
            </a:r>
            <a:r>
              <a:rPr lang="en-US" dirty="0"/>
              <a:t> (e.g. energy, banks, insurance, media, technology, etc.).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organization</a:t>
            </a:r>
            <a:r>
              <a:rPr lang="it-IT" dirty="0"/>
              <a:t> and </a:t>
            </a:r>
            <a:r>
              <a:rPr lang="it-IT" dirty="0" err="1"/>
              <a:t>final</a:t>
            </a:r>
            <a:r>
              <a:rPr lang="it-IT" dirty="0"/>
              <a:t>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784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Each student has to produce a </a:t>
            </a:r>
            <a:r>
              <a:rPr lang="en-US" sz="1600" i="1" dirty="0"/>
              <a:t>15 minutes presentation </a:t>
            </a:r>
            <a:r>
              <a:rPr lang="en-US" sz="1600" dirty="0"/>
              <a:t>(e.g. power point) to present the main results and a </a:t>
            </a:r>
            <a:r>
              <a:rPr lang="en-US" sz="1600" i="1" dirty="0"/>
              <a:t>full report</a:t>
            </a:r>
            <a:r>
              <a:rPr lang="en-US" sz="1600" dirty="0"/>
              <a:t> structured as follows:</a:t>
            </a:r>
          </a:p>
          <a:p>
            <a:pPr algn="just"/>
            <a:endParaRPr lang="en-US" sz="1600" dirty="0"/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b="1" dirty="0"/>
              <a:t>Data summary</a:t>
            </a:r>
            <a:r>
              <a:rPr lang="en-US" sz="1600" dirty="0"/>
              <a:t>: an introduction with the chosen financial instruments and motivations (e.g. a set of relevant news). 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b="1" dirty="0"/>
              <a:t>Descriptive analytics</a:t>
            </a:r>
            <a:r>
              <a:rPr lang="en-US" sz="1600" dirty="0"/>
              <a:t>: a section organized in different subsections summarizing the main results from exploratory data analysis including returns, variances and covariances at different time scale (daily, weekly, monthly). 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b="1" dirty="0"/>
              <a:t>Predictive analytics</a:t>
            </a:r>
            <a:r>
              <a:rPr lang="en-US" sz="1600" dirty="0"/>
              <a:t>: a section organized in different subsections summarizing the time-series mining approaches (e.g. price forecasting, return forecasting, etc. )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dirty="0"/>
              <a:t>Compute the “beta” for the chosen stocks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b="1" dirty="0"/>
              <a:t> Portfolio management</a:t>
            </a:r>
            <a:r>
              <a:rPr lang="en-US" sz="1600" dirty="0"/>
              <a:t>: the investments decisions and the return on its own “virtual” portfolio, </a:t>
            </a:r>
            <a:r>
              <a:rPr lang="en-US" sz="1600" u="sng" dirty="0"/>
              <a:t>including transaction costs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sz="1600" b="1" dirty="0"/>
              <a:t> Portfolio management </a:t>
            </a:r>
            <a:r>
              <a:rPr lang="en-US" sz="1600" dirty="0"/>
              <a:t>via mean-variance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sz="1600" b="1" dirty="0"/>
              <a:t> Trading</a:t>
            </a:r>
            <a:r>
              <a:rPr lang="en-US" sz="1600" dirty="0"/>
              <a:t> based on forecasting</a:t>
            </a:r>
            <a:endParaRPr lang="en-US" sz="1600" dirty="0">
              <a:highlight>
                <a:srgbClr val="FFFF00"/>
              </a:highlight>
            </a:endParaRP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sz="1600" b="1" dirty="0"/>
              <a:t>Conclusions</a:t>
            </a:r>
            <a:r>
              <a:rPr lang="en-US" sz="1600" dirty="0"/>
              <a:t>: general comments about data, analytical process and results. </a:t>
            </a:r>
          </a:p>
          <a:p>
            <a:pPr algn="just"/>
            <a:r>
              <a:rPr lang="en-US" sz="1600" dirty="0"/>
              <a:t>Each student has to sent both the report and the R code to </a:t>
            </a:r>
            <a:r>
              <a:rPr lang="en-US" sz="1600" dirty="0">
                <a:hlinkClick r:id="rId2"/>
              </a:rPr>
              <a:t>antonio.candelieri@unimib.it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summary</a:t>
            </a:r>
            <a:r>
              <a:rPr lang="it-I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A short description about each selected instrument and the motivations of the choice (e.g. relevant associated news, observable trends, etc.).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Functions for loading data from Yahoo! Finance to get price data from October 2007 to October 2017.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Merging all data into one data object (taking care to rename the columns)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Presenting the loaded data (through a simple chart)</a:t>
            </a:r>
          </a:p>
          <a:p>
            <a:pPr algn="just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Descriptive</a:t>
            </a:r>
            <a:r>
              <a:rPr lang="it-IT" dirty="0"/>
              <a:t> Analytics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 fontAlgn="base">
              <a:buNone/>
            </a:pPr>
            <a:r>
              <a:rPr lang="en-US" dirty="0"/>
              <a:t> 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dirty="0"/>
              <a:t> Compute simple and compounded monthly returns and visualize them into a time plot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dirty="0"/>
              <a:t> Provide comments with respect to: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 What common features in possible to see? (plot the CC monthly return in only one graph with different colors)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 Is there a positive correlation for stocks from the same industrial sector? Can this be identified also graphically comparing, by eye, the graphs? (beta values, correlations, indices,…).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 Are there some unusual returns, too large or too small? If yes, try to identify news regarding the instrument that might explain the behavior </a:t>
            </a:r>
          </a:p>
          <a:p>
            <a:pPr marL="201168" lvl="1" indent="0" algn="just" fontAlgn="base">
              <a:buNone/>
            </a:pPr>
            <a:r>
              <a:rPr lang="en-US" dirty="0"/>
              <a:t> </a:t>
            </a:r>
          </a:p>
          <a:p>
            <a:pPr lvl="1" algn="just" fontAlgn="base">
              <a:buFont typeface="Wingdings" panose="05000000000000000000" pitchFamily="2" charset="2"/>
              <a:buChar char="q"/>
            </a:pPr>
            <a:r>
              <a:rPr lang="en-US" dirty="0"/>
              <a:t> Create diagnostic plots of histograms and scale them to understand relative dispersion for each monthly return and comment</a:t>
            </a:r>
          </a:p>
          <a:p>
            <a:pPr algn="just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Descriptive</a:t>
            </a:r>
            <a:r>
              <a:rPr lang="it-IT" dirty="0"/>
              <a:t> Analytics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buFont typeface="Wingdings" panose="05000000000000000000" pitchFamily="2" charset="2"/>
              <a:buChar char="q"/>
            </a:pPr>
            <a:endParaRPr lang="en-US" dirty="0"/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en-US" dirty="0"/>
              <a:t> Create four panel diagnostic plots containing histograms (to estimate pdf), smoothed density plots, boxplots and </a:t>
            </a:r>
            <a:r>
              <a:rPr lang="en-US" dirty="0" err="1"/>
              <a:t>qq</a:t>
            </a:r>
            <a:r>
              <a:rPr lang="en-US" dirty="0"/>
              <a:t>-plots for each return series and comment.</a:t>
            </a:r>
          </a:p>
          <a:p>
            <a:pPr lvl="1" algn="just" fontAlgn="base"/>
            <a:r>
              <a:rPr lang="en-US" dirty="0"/>
              <a:t>Do the returns look normally distributed? </a:t>
            </a:r>
          </a:p>
          <a:p>
            <a:pPr lvl="1" algn="just" fontAlgn="base"/>
            <a:r>
              <a:rPr lang="en-US" dirty="0"/>
              <a:t>Are there any outliers in the data (use boxplots() over data merged into one object in order to scale them)? </a:t>
            </a:r>
          </a:p>
          <a:p>
            <a:pPr algn="just" fontAlgn="base">
              <a:buFont typeface="Wingdings" panose="05000000000000000000" pitchFamily="2" charset="2"/>
              <a:buChar char="q"/>
            </a:pPr>
            <a:endParaRPr lang="en-US" dirty="0"/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en-US" dirty="0"/>
              <a:t> Compute univariate descriptive statistics (mean, variance, standard deviation, skewness, kurtosis, quantiles) for each return series and comment. 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 Which equities have highest and lowest mean returns?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 Which have the highest and lowest standard deviation?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Comment on volatilities and means, do they differ in different period?</a:t>
            </a:r>
          </a:p>
          <a:p>
            <a:pPr lvl="2" algn="just" fontAlgn="base">
              <a:buFont typeface="Wingdings" panose="05000000000000000000" pitchFamily="2" charset="2"/>
              <a:buChar char="q"/>
            </a:pPr>
            <a:r>
              <a:rPr lang="en-US" dirty="0"/>
              <a:t>Which equity looks most and least normally distributed?  Which returns show a distribution closest/farthest from the normal?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Descriptive</a:t>
            </a:r>
            <a:r>
              <a:rPr lang="it-IT" dirty="0"/>
              <a:t> Analytics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Compute the sample covariance matrix of the returns on your assets and comment on the direction of linear association between the asset returns. 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Which equity appear to be riskier? </a:t>
            </a:r>
            <a:r>
              <a:rPr lang="en-US" i="1" dirty="0"/>
              <a:t>(consider volatility, histograms, boxplots etc. using same bins)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Compute the sample correlation matrix of the returns on assets. Which assets are most highly correlated?  Which are least correlated?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Compute and plot all pair-wise scatterplots (use function pairs()). </a:t>
            </a:r>
          </a:p>
          <a:p>
            <a:pPr lvl="1" fontAlgn="base"/>
            <a:r>
              <a:rPr lang="en-US" dirty="0"/>
              <a:t>Briefly comment on any relationships you see. </a:t>
            </a:r>
          </a:p>
          <a:p>
            <a:pPr lvl="1" fontAlgn="base"/>
            <a:r>
              <a:rPr lang="en-US" dirty="0"/>
              <a:t>Do the series seem to move together? Are there particular period in which they move closer together?</a:t>
            </a:r>
          </a:p>
          <a:p>
            <a:pPr lvl="1" fontAlgn="base"/>
            <a:r>
              <a:rPr lang="en-US" dirty="0"/>
              <a:t>Does the correlation between equities change over time?</a:t>
            </a:r>
          </a:p>
          <a:p>
            <a:pPr lvl="1" fontAlgn="base"/>
            <a:r>
              <a:rPr lang="en-US" dirty="0"/>
              <a:t>Does the positive correlation seem to be greater during and after a period? Do volatilities seem to increase/decrease during this time?</a:t>
            </a:r>
          </a:p>
          <a:p>
            <a:pPr lvl="1" fontAlgn="base"/>
            <a:r>
              <a:rPr lang="en-US" dirty="0"/>
              <a:t>Which instruments are most/least correlated? (</a:t>
            </a:r>
            <a:r>
              <a:rPr lang="en-US" i="1" dirty="0"/>
              <a:t>Based on the scatterplot and the correlation matrix</a:t>
            </a:r>
            <a:r>
              <a:rPr lang="en-US" dirty="0"/>
              <a:t>). If you can, explain any of this consultation by </a:t>
            </a:r>
            <a:r>
              <a:rPr lang="en-US" dirty="0" err="1"/>
              <a:t>analysing</a:t>
            </a:r>
            <a:r>
              <a:rPr lang="en-US" dirty="0"/>
              <a:t> any specific news.</a:t>
            </a:r>
          </a:p>
          <a:p>
            <a:pPr lvl="1" fontAlgn="base"/>
            <a:r>
              <a:rPr lang="en-US" dirty="0"/>
              <a:t>Consider scatterplot of returns, does it appear that cc returns of the 2 instruments are linearly dependent? </a:t>
            </a:r>
            <a:r>
              <a:rPr lang="en-US" i="1" dirty="0"/>
              <a:t>(does the scatterplot data lie close to a straight line?)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0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dirty="0" err="1"/>
              <a:t>Infer</a:t>
            </a:r>
            <a:r>
              <a:rPr lang="it-IT" dirty="0"/>
              <a:t> a </a:t>
            </a:r>
            <a:r>
              <a:rPr lang="it-IT" dirty="0" err="1"/>
              <a:t>forecasting</a:t>
            </a:r>
            <a:r>
              <a:rPr lang="it-IT" dirty="0"/>
              <a:t> model (e.g. ARIMA or SVM)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prices</a:t>
            </a:r>
            <a:r>
              <a:rPr lang="it-IT" dirty="0"/>
              <a:t> or </a:t>
            </a:r>
            <a:r>
              <a:rPr lang="it-IT" dirty="0" err="1"/>
              <a:t>returns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it-IT" dirty="0"/>
              <a:t> use </a:t>
            </a:r>
            <a:r>
              <a:rPr lang="it-IT" b="1" i="1" dirty="0"/>
              <a:t>n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training set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it-IT" dirty="0"/>
              <a:t> use </a:t>
            </a:r>
            <a:r>
              <a:rPr lang="it-IT" b="1" i="1" dirty="0"/>
              <a:t>m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test set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dirty="0" err="1"/>
              <a:t>leave</a:t>
            </a:r>
            <a:r>
              <a:rPr lang="it-IT" dirty="0"/>
              <a:t> last </a:t>
            </a:r>
            <a:r>
              <a:rPr lang="it-IT" b="1" i="1" dirty="0"/>
              <a:t>l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</a:t>
            </a:r>
            <a:r>
              <a:rPr lang="it-IT" dirty="0" err="1"/>
              <a:t>apart</a:t>
            </a:r>
            <a:r>
              <a:rPr lang="it-IT" dirty="0"/>
              <a:t>…</a:t>
            </a:r>
          </a:p>
          <a:p>
            <a:pPr marL="384048" lvl="2" indent="0" algn="just">
              <a:buNone/>
            </a:pPr>
            <a:r>
              <a:rPr lang="it-IT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use (last) </a:t>
            </a:r>
            <a:r>
              <a:rPr lang="it-IT" b="1" i="1" dirty="0"/>
              <a:t>l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to: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it-IT" dirty="0"/>
              <a:t> compare </a:t>
            </a:r>
            <a:r>
              <a:rPr lang="it-IT" dirty="0" err="1"/>
              <a:t>forecasts</a:t>
            </a:r>
            <a:r>
              <a:rPr lang="it-IT" dirty="0"/>
              <a:t> with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evaluating</a:t>
            </a:r>
            <a:r>
              <a:rPr lang="it-IT" dirty="0"/>
              <a:t> the </a:t>
            </a:r>
            <a:r>
              <a:rPr lang="it-IT" dirty="0" err="1"/>
              <a:t>accuracy</a:t>
            </a:r>
            <a:r>
              <a:rPr lang="it-IT" dirty="0"/>
              <a:t> of the </a:t>
            </a:r>
            <a:r>
              <a:rPr lang="it-IT" dirty="0" err="1"/>
              <a:t>forecasting</a:t>
            </a:r>
            <a:r>
              <a:rPr lang="it-IT" dirty="0"/>
              <a:t> model);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it-IT" dirty="0"/>
              <a:t> validate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forecasting-based</a:t>
            </a:r>
            <a:r>
              <a:rPr lang="it-IT" dirty="0"/>
              <a:t> trading </a:t>
            </a:r>
            <a:r>
              <a:rPr lang="it-IT" dirty="0" err="1"/>
              <a:t>strategy</a:t>
            </a:r>
            <a:r>
              <a:rPr lang="it-IT" dirty="0"/>
              <a:t>: suppose to </a:t>
            </a:r>
            <a:r>
              <a:rPr lang="it-IT" dirty="0" err="1"/>
              <a:t>have</a:t>
            </a:r>
            <a:r>
              <a:rPr lang="it-IT" dirty="0"/>
              <a:t> a budget of $V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</a:t>
            </a:r>
            <a:r>
              <a:rPr lang="it-IT" dirty="0"/>
              <a:t> of the </a:t>
            </a:r>
            <a:r>
              <a:rPr lang="it-IT" b="1" i="1" dirty="0"/>
              <a:t>l</a:t>
            </a:r>
            <a:r>
              <a:rPr lang="it-IT" dirty="0"/>
              <a:t> </a:t>
            </a:r>
            <a:r>
              <a:rPr lang="it-IT" dirty="0" err="1"/>
              <a:t>months</a:t>
            </a:r>
            <a:r>
              <a:rPr lang="it-IT" dirty="0"/>
              <a:t> and decide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; compute </a:t>
            </a:r>
            <a:r>
              <a:rPr lang="it-IT" dirty="0" err="1"/>
              <a:t>your</a:t>
            </a:r>
            <a:r>
              <a:rPr lang="it-IT" dirty="0"/>
              <a:t> net </a:t>
            </a:r>
            <a:r>
              <a:rPr lang="it-IT" dirty="0" err="1"/>
              <a:t>return</a:t>
            </a:r>
            <a:r>
              <a:rPr lang="it-IT" dirty="0"/>
              <a:t> (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costs</a:t>
            </a:r>
            <a:r>
              <a:rPr lang="it-IT" dirty="0"/>
              <a:t>)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investment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i="1" dirty="0"/>
              <a:t> n = 80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i="1" dirty="0"/>
              <a:t> m = 30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i="1" dirty="0"/>
              <a:t>  l  =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F9581-7D88-4FC3-B329-C76E8BC0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Beta </a:t>
            </a:r>
            <a:r>
              <a:rPr lang="it-IT" dirty="0" err="1"/>
              <a:t>computation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661DE-EB40-45C7-B2E6-588E3F3E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Compute the Beta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volatility</a:t>
            </a:r>
            <a:r>
              <a:rPr lang="it-IT" dirty="0"/>
              <a:t> in </a:t>
            </a:r>
            <a:r>
              <a:rPr lang="it-IT" dirty="0" err="1"/>
              <a:t>comparison</a:t>
            </a:r>
            <a:r>
              <a:rPr lang="it-IT" dirty="0"/>
              <a:t> to the market (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Yahoo Finance) for </a:t>
            </a:r>
            <a:r>
              <a:rPr lang="it-IT" dirty="0" err="1"/>
              <a:t>each</a:t>
            </a:r>
            <a:r>
              <a:rPr lang="it-IT" dirty="0"/>
              <a:t> one of the </a:t>
            </a:r>
            <a:r>
              <a:rPr lang="it-IT" dirty="0" err="1"/>
              <a:t>assets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chosen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variations</a:t>
            </a:r>
            <a:r>
              <a:rPr lang="it-IT" dirty="0"/>
              <a:t> of Beta over time, </a:t>
            </a:r>
            <a:r>
              <a:rPr lang="it-IT" dirty="0" err="1"/>
              <a:t>focusing</a:t>
            </a:r>
            <a:r>
              <a:rPr lang="it-IT" dirty="0"/>
              <a:t> on the </a:t>
            </a:r>
            <a:r>
              <a:rPr lang="it-IT" dirty="0" err="1"/>
              <a:t>periods</a:t>
            </a:r>
            <a:r>
              <a:rPr lang="it-IT" dirty="0"/>
              <a:t> with high </a:t>
            </a:r>
            <a:r>
              <a:rPr lang="it-IT" dirty="0" err="1"/>
              <a:t>volatility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it-IT" dirty="0"/>
              <a:t> Use the </a:t>
            </a:r>
            <a:r>
              <a:rPr lang="it-IT" dirty="0" err="1"/>
              <a:t>value</a:t>
            </a:r>
            <a:r>
              <a:rPr lang="it-IT" dirty="0"/>
              <a:t> of Beta to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portfolio and compare </a:t>
            </a:r>
            <a:r>
              <a:rPr lang="it-IT" dirty="0" err="1"/>
              <a:t>it</a:t>
            </a:r>
            <a:r>
              <a:rPr lang="it-IT" dirty="0"/>
              <a:t> with the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obtained</a:t>
            </a: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algn="just">
              <a:buFont typeface="Wingdings" panose="05000000000000000000" pitchFamily="2" charset="2"/>
              <a:buChar char="q"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874BF4-0824-417D-B850-FF335C29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Candelieri, F. Archetti - Business Intelligence per i servizi finanziari AA 2017-18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18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3903</TotalTime>
  <Words>1239</Words>
  <Application>Microsoft Office PowerPoint</Application>
  <PresentationFormat>Widescreen</PresentationFormat>
  <Paragraphs>104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Business Intelligence per i Servizi Finanziari</vt:lpstr>
      <vt:lpstr>R Laboratory Project</vt:lpstr>
      <vt:lpstr>Results organization and final report</vt:lpstr>
      <vt:lpstr>Data summary </vt:lpstr>
      <vt:lpstr>Descriptive Analytics (1/3)</vt:lpstr>
      <vt:lpstr>Descriptive Analytics (2/3)</vt:lpstr>
      <vt:lpstr>Descriptive Analytics (3/3)</vt:lpstr>
      <vt:lpstr>Predictive analytics </vt:lpstr>
      <vt:lpstr>Beta computation</vt:lpstr>
      <vt:lpstr>Portfolio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for Financial Services</dc:title>
  <dc:creator>CMR</dc:creator>
  <cp:lastModifiedBy>antonio.candelieri@unimib.it</cp:lastModifiedBy>
  <cp:revision>218</cp:revision>
  <dcterms:created xsi:type="dcterms:W3CDTF">2015-09-28T20:07:41Z</dcterms:created>
  <dcterms:modified xsi:type="dcterms:W3CDTF">2017-11-08T13:22:06Z</dcterms:modified>
</cp:coreProperties>
</file>