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8" r:id="rId3"/>
    <p:sldId id="266" r:id="rId4"/>
    <p:sldId id="268" r:id="rId5"/>
    <p:sldId id="289" r:id="rId6"/>
    <p:sldId id="290" r:id="rId7"/>
    <p:sldId id="267" r:id="rId8"/>
    <p:sldId id="270" r:id="rId9"/>
    <p:sldId id="271" r:id="rId10"/>
    <p:sldId id="278" r:id="rId11"/>
    <p:sldId id="286" r:id="rId12"/>
    <p:sldId id="279" r:id="rId13"/>
    <p:sldId id="284" r:id="rId14"/>
    <p:sldId id="273" r:id="rId15"/>
    <p:sldId id="283" r:id="rId16"/>
    <p:sldId id="291" r:id="rId17"/>
    <p:sldId id="282" r:id="rId18"/>
    <p:sldId id="292" r:id="rId19"/>
    <p:sldId id="275" r:id="rId20"/>
    <p:sldId id="277" r:id="rId21"/>
    <p:sldId id="274" r:id="rId22"/>
    <p:sldId id="276" r:id="rId23"/>
    <p:sldId id="285" r:id="rId24"/>
    <p:sldId id="280" r:id="rId25"/>
    <p:sldId id="293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6F1CE56-F226-4A4E-93DF-62470391FD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167A178-A332-49CE-B056-554527EA58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327AD-6B15-48FD-889D-2D5966767335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2A7E12-3398-42CF-B9B8-AA81D057FF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E07C4D-33F0-4D82-97C2-B5315859C2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7690D-D20F-4BC1-AFCC-90BF97E6BA3C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3502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D7C14-B93C-4F5C-95B0-B0BAF1BC2BFC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ED312-35E1-47B8-9FFC-D37C8AD51A2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0898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B14E-D7AB-4765-8B61-C38DDE4FA8EE}" type="datetime1">
              <a:rPr lang="fr-FR" smtClean="0"/>
              <a:t>28/06/2018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36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EC86-9B25-4DA4-8BE2-2C236834B32D}" type="datetime1">
              <a:rPr lang="fr-FR" smtClean="0"/>
              <a:t>28/06/2018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20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D04A-A29B-4EB8-83F3-B1C10B807609}" type="datetime1">
              <a:rPr lang="fr-FR" smtClean="0"/>
              <a:t>28/06/2018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71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E082-AFF3-4C1C-BAC0-580D482B9DC2}" type="datetime1">
              <a:rPr lang="fr-FR" smtClean="0"/>
              <a:t>28/06/2018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97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0FC9-6EA5-47AF-A460-7E89ED3953E3}" type="datetime1">
              <a:rPr lang="fr-FR" smtClean="0"/>
              <a:t>28/06/2018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850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4E36-0A51-421E-BCEA-6CFC9CC5FA8E}" type="datetime1">
              <a:rPr lang="fr-FR" smtClean="0"/>
              <a:t>28/06/2018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32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AD7E-92ED-4283-A0A4-FD227A40C8E9}" type="datetime1">
              <a:rPr lang="fr-FR" smtClean="0"/>
              <a:t>28/06/2018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486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54E9-9A22-4C85-ADFF-779184168BD4}" type="datetime1">
              <a:rPr lang="fr-FR" smtClean="0"/>
              <a:t>28/06/2018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464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454A-278C-4356-B059-D95F589251C7}" type="datetime1">
              <a:rPr lang="fr-FR" smtClean="0"/>
              <a:t>28/06/2018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03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2CCC-F7E3-4216-A857-500E3EAEA24B}" type="datetime1">
              <a:rPr lang="fr-FR" smtClean="0"/>
              <a:t>28/06/2018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7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4A-DDF9-433F-9BC3-01AB6063A6DB}" type="datetime1">
              <a:rPr lang="fr-FR" smtClean="0"/>
              <a:t>28/06/2018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36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A45-6BF5-47E6-83AC-EC04E482CD4D}" type="datetime1">
              <a:rPr lang="fr-FR" smtClean="0"/>
              <a:t>28/06/2018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80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5492-9FF5-4D90-9900-8602BBB33295}" type="datetime1">
              <a:rPr lang="fr-FR" smtClean="0"/>
              <a:t>28/06/2018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43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F6C8-8386-4242-B81B-30130A602065}" type="datetime1">
              <a:rPr lang="fr-FR" smtClean="0"/>
              <a:t>28/06/2018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70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4008-0917-46BA-BCA9-06FDDF6D4048}" type="datetime1">
              <a:rPr lang="fr-FR" smtClean="0"/>
              <a:t>28/06/2018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86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D901-CA02-4E5E-BF4D-4A060D059409}" type="datetime1">
              <a:rPr lang="fr-FR" smtClean="0"/>
              <a:t>28/06/2018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7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BBFC-6D89-4717-801A-6737BA4832F4}" type="datetime1">
              <a:rPr lang="fr-FR" smtClean="0"/>
              <a:t>28/06/2018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6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Marker size="3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B69C18-AB50-4748-9E16-C279FB8D53F8}" type="datetime1">
              <a:rPr lang="fr-FR" smtClean="0"/>
              <a:t>28/06/2018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C416-3AB3-4696-87DD-B7E7716B061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529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10" Type="http://schemas.openxmlformats.org/officeDocument/2006/relationships/image" Target="../media/image290.png"/><Relationship Id="rId4" Type="http://schemas.openxmlformats.org/officeDocument/2006/relationships/image" Target="../media/image40.png"/><Relationship Id="rId9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40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12" Type="http://schemas.openxmlformats.org/officeDocument/2006/relationships/image" Target="../media/image39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38.jpeg"/><Relationship Id="rId5" Type="http://schemas.openxmlformats.org/officeDocument/2006/relationships/image" Target="../media/image32.jpeg"/><Relationship Id="rId10" Type="http://schemas.openxmlformats.org/officeDocument/2006/relationships/image" Target="../media/image37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2.jpeg"/><Relationship Id="rId7" Type="http://schemas.openxmlformats.org/officeDocument/2006/relationships/image" Target="../media/image69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44.jpeg"/><Relationship Id="rId4" Type="http://schemas.openxmlformats.org/officeDocument/2006/relationships/image" Target="../media/image43.jpeg"/><Relationship Id="rId9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6.jpeg"/><Relationship Id="rId7" Type="http://schemas.openxmlformats.org/officeDocument/2006/relationships/image" Target="../media/image61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8.jpeg"/><Relationship Id="rId4" Type="http://schemas.openxmlformats.org/officeDocument/2006/relationships/image" Target="../media/image47.jpe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30.png"/><Relationship Id="rId7" Type="http://schemas.openxmlformats.org/officeDocument/2006/relationships/image" Target="../media/image20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89B47-C156-4867-80B1-8CEE51B79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695450"/>
            <a:ext cx="6981862" cy="3329581"/>
          </a:xfrm>
        </p:spPr>
        <p:txBody>
          <a:bodyPr/>
          <a:lstStyle/>
          <a:p>
            <a:r>
              <a:rPr lang="it-IT" sz="6000" dirty="0" err="1"/>
              <a:t>Topology</a:t>
            </a:r>
            <a:r>
              <a:rPr lang="it-IT" sz="6000" dirty="0"/>
              <a:t> </a:t>
            </a:r>
            <a:r>
              <a:rPr lang="it-IT" sz="6000" dirty="0" err="1"/>
              <a:t>Optimization</a:t>
            </a:r>
            <a:r>
              <a:rPr lang="it-IT" sz="6000" dirty="0"/>
              <a:t> of a </a:t>
            </a:r>
            <a:r>
              <a:rPr lang="it-IT" sz="6000" dirty="0" err="1"/>
              <a:t>Feasible</a:t>
            </a:r>
            <a:r>
              <a:rPr lang="it-IT" sz="6000" dirty="0"/>
              <a:t> </a:t>
            </a:r>
            <a:r>
              <a:rPr lang="it-IT" sz="6000" dirty="0" err="1"/>
              <a:t>Morphing</a:t>
            </a:r>
            <a:r>
              <a:rPr lang="it-IT" sz="6000" dirty="0"/>
              <a:t> </a:t>
            </a:r>
            <a:r>
              <a:rPr lang="it-IT" sz="6000" dirty="0" err="1"/>
              <a:t>Wing</a:t>
            </a:r>
            <a:r>
              <a:rPr lang="it-IT" sz="6000" dirty="0"/>
              <a:t> </a:t>
            </a:r>
            <a:r>
              <a:rPr lang="it-IT" sz="6000" dirty="0" err="1"/>
              <a:t>using</a:t>
            </a:r>
            <a:r>
              <a:rPr lang="it-IT" sz="6000" dirty="0"/>
              <a:t> </a:t>
            </a:r>
            <a:r>
              <a:rPr lang="it-IT" sz="6000" dirty="0" err="1"/>
              <a:t>Nonlinear</a:t>
            </a:r>
            <a:r>
              <a:rPr lang="it-IT" sz="6000" dirty="0"/>
              <a:t> </a:t>
            </a:r>
            <a:r>
              <a:rPr lang="it-IT" sz="6000" dirty="0" err="1"/>
              <a:t>Elasticity</a:t>
            </a:r>
            <a:endParaRPr lang="fr-FR" sz="6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CFCF70-E255-4D44-AD3C-39801E9FF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680" y="5345210"/>
            <a:ext cx="5330105" cy="1275397"/>
          </a:xfrm>
        </p:spPr>
        <p:txBody>
          <a:bodyPr>
            <a:normAutofit/>
          </a:bodyPr>
          <a:lstStyle/>
          <a:p>
            <a:r>
              <a:rPr lang="it-IT" dirty="0"/>
              <a:t>Gabriele </a:t>
            </a:r>
            <a:r>
              <a:rPr lang="it-IT" dirty="0" err="1"/>
              <a:t>capasso</a:t>
            </a:r>
            <a:endParaRPr lang="it-IT" dirty="0"/>
          </a:p>
          <a:p>
            <a:r>
              <a:rPr lang="it-IT" dirty="0"/>
              <a:t>Tutors: Joseph </a:t>
            </a:r>
            <a:r>
              <a:rPr lang="it-IT" dirty="0" err="1"/>
              <a:t>morlier</a:t>
            </a:r>
            <a:r>
              <a:rPr lang="it-IT" dirty="0"/>
              <a:t>, </a:t>
            </a:r>
            <a:r>
              <a:rPr lang="it-IT" dirty="0" err="1"/>
              <a:t>miguel</a:t>
            </a:r>
            <a:r>
              <a:rPr lang="it-IT" dirty="0"/>
              <a:t> charlotte, 		SIMONE CONIGLIO</a:t>
            </a:r>
            <a:endParaRPr lang="fr-FR" dirty="0"/>
          </a:p>
        </p:txBody>
      </p:sp>
      <p:pic>
        <p:nvPicPr>
          <p:cNvPr id="1026" name="Image 4">
            <a:extLst>
              <a:ext uri="{FF2B5EF4-FFF2-40B4-BE49-F238E27FC236}">
                <a16:creationId xmlns:a16="http://schemas.microsoft.com/office/drawing/2014/main" id="{3E693A54-D199-41D7-B1D4-F1725A14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57"/>
          <a:stretch>
            <a:fillRect/>
          </a:stretch>
        </p:blipFill>
        <p:spPr bwMode="auto">
          <a:xfrm>
            <a:off x="7696237" y="4597307"/>
            <a:ext cx="4495763" cy="160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54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Stress Evaluation: relaxation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5148" y="1463394"/>
            <a:ext cx="8946541" cy="863428"/>
          </a:xfrm>
        </p:spPr>
        <p:txBody>
          <a:bodyPr/>
          <a:lstStyle/>
          <a:p>
            <a:r>
              <a:rPr lang="en-US" dirty="0"/>
              <a:t>Hypothesis: plane strain</a:t>
            </a:r>
          </a:p>
          <a:p>
            <a:r>
              <a:rPr lang="en-US" dirty="0"/>
              <a:t>Use of CST elements: constant stress for each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360960" y="3971519"/>
                <a:ext cx="2904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𝑉𝑀𝑖</m:t>
                          </m:r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∀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=1,…,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 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60" y="3971519"/>
                <a:ext cx="29045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1502229" y="2940884"/>
            <a:ext cx="2487628" cy="646331"/>
          </a:xfrm>
          <a:prstGeom prst="rect">
            <a:avLst/>
          </a:prstGeom>
          <a:solidFill>
            <a:srgbClr val="92D050"/>
          </a:solidFill>
          <a:ln>
            <a:solidFill>
              <a:srgbClr val="FFC000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PROBLEM: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Microscopic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macroscopic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stress?</a:t>
            </a:r>
          </a:p>
        </p:txBody>
      </p:sp>
      <p:sp>
        <p:nvSpPr>
          <p:cNvPr id="7" name="Flèche droite 6"/>
          <p:cNvSpPr/>
          <p:nvPr/>
        </p:nvSpPr>
        <p:spPr>
          <a:xfrm>
            <a:off x="4530311" y="3167813"/>
            <a:ext cx="2383972" cy="168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43358" y="4670309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(N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constraints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7288229" y="3067170"/>
                <a:ext cx="3966877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FFC000"/>
                </a:solidFill>
              </a:ln>
              <a:scene3d>
                <a:camera prst="perspective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SOLUTION: </a:t>
                </a:r>
                <a:r>
                  <a:rPr kumimoji="0" lang="fr-F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Relaxed</a:t>
                </a: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stress </a:t>
                </a:r>
                <a:r>
                  <a:rPr kumimoji="0" lang="fr-F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constraint</a:t>
                </a: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fr-F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fr-F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kumimoji="0" lang="fr-F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229" y="3067170"/>
                <a:ext cx="39668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èche droite 9"/>
          <p:cNvSpPr/>
          <p:nvPr/>
        </p:nvSpPr>
        <p:spPr>
          <a:xfrm>
            <a:off x="4530311" y="4072162"/>
            <a:ext cx="2383972" cy="168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288230" y="3614177"/>
                <a:ext cx="404604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𝜌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𝑉𝑀𝑖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≤0    </m:t>
                      </m:r>
                      <m:r>
                        <a:rPr kumimoji="0" lang="fr-F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∀</m:t>
                      </m:r>
                      <m:r>
                        <a:rPr kumimoji="0" lang="fr-F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fr-F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=1,…,</m:t>
                      </m:r>
                      <m:r>
                        <a:rPr kumimoji="0" lang="fr-F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230" y="3614177"/>
                <a:ext cx="4046044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8453732" y="4670309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still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constraints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542558" y="5569363"/>
            <a:ext cx="2359478" cy="646331"/>
          </a:xfrm>
          <a:prstGeom prst="rect">
            <a:avLst/>
          </a:prstGeom>
          <a:solidFill>
            <a:srgbClr val="92D050"/>
          </a:solidFill>
          <a:ln>
            <a:solidFill>
              <a:srgbClr val="FFC000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PROBLEM: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Aren’t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constraints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excessives?</a:t>
            </a:r>
          </a:p>
        </p:txBody>
      </p:sp>
    </p:spTree>
    <p:extLst>
      <p:ext uri="{BB962C8B-B14F-4D97-AF65-F5344CB8AC3E}">
        <p14:creationId xmlns:p14="http://schemas.microsoft.com/office/powerpoint/2010/main" val="381942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2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Stress Evaluation: </a:t>
            </a:r>
            <a:r>
              <a:rPr lang="fr-FR" dirty="0" err="1"/>
              <a:t>aggregation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22219" y="2228287"/>
            <a:ext cx="2359478" cy="646331"/>
          </a:xfrm>
          <a:prstGeom prst="rect">
            <a:avLst/>
          </a:prstGeom>
          <a:solidFill>
            <a:srgbClr val="92D050"/>
          </a:solidFill>
          <a:ln>
            <a:solidFill>
              <a:srgbClr val="FFC000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PROBLEM: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Aren’t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constraints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excessives?</a:t>
            </a:r>
          </a:p>
        </p:txBody>
      </p:sp>
      <p:sp>
        <p:nvSpPr>
          <p:cNvPr id="15" name="Flèche droite 14"/>
          <p:cNvSpPr/>
          <p:nvPr/>
        </p:nvSpPr>
        <p:spPr>
          <a:xfrm>
            <a:off x="6878348" y="2493324"/>
            <a:ext cx="696309" cy="168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7566932" y="2392681"/>
                <a:ext cx="3831527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FFC000"/>
                </a:solidFill>
              </a:ln>
              <a:scene3d>
                <a:camera prst="perspective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SOLUTION: Approximation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max</m:t>
                    </m:r>
                    <m:d>
                      <m:dPr>
                        <m:ctrlPr>
                          <a:rPr kumimoji="0" lang="fr-F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fr-F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fr-F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kumimoji="0" lang="fr-F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fr-F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932" y="2392681"/>
                <a:ext cx="38315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1468600" y="3894649"/>
                <a:ext cx="1755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≤0    </m:t>
                      </m:r>
                      <m:r>
                        <a:rPr kumimoji="0" lang="fr-F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∀</m:t>
                      </m:r>
                      <m:r>
                        <a:rPr kumimoji="0" lang="fr-F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𝑖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00" y="3894649"/>
                <a:ext cx="175599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ouble flèche horizontale 18"/>
          <p:cNvSpPr/>
          <p:nvPr/>
        </p:nvSpPr>
        <p:spPr>
          <a:xfrm>
            <a:off x="3304574" y="4022297"/>
            <a:ext cx="1500508" cy="114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980619" y="3894649"/>
                <a:ext cx="1483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max</m:t>
                    </m:r>
                    <m:d>
                      <m:dPr>
                        <m:ctrlPr>
                          <a:rPr kumimoji="0" lang="fr-F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fr-F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0" lang="fr-F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fr-F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kumimoji="0" lang="fr-F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fr-F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≤0</m:t>
                    </m:r>
                  </m:oMath>
                </a14:m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19" y="3894649"/>
                <a:ext cx="148335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èche droite 20"/>
          <p:cNvSpPr/>
          <p:nvPr/>
        </p:nvSpPr>
        <p:spPr>
          <a:xfrm>
            <a:off x="3763012" y="2467430"/>
            <a:ext cx="635577" cy="168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542558" y="2089788"/>
            <a:ext cx="2359478" cy="923330"/>
          </a:xfrm>
          <a:prstGeom prst="rect">
            <a:avLst/>
          </a:prstGeom>
          <a:solidFill>
            <a:srgbClr val="92D050"/>
          </a:solidFill>
          <a:ln>
            <a:solidFill>
              <a:srgbClr val="FFC000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 SOLUTION: just the max is considered. But is it derivable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23" name="Flèche droite 22"/>
          <p:cNvSpPr/>
          <p:nvPr/>
        </p:nvSpPr>
        <p:spPr>
          <a:xfrm>
            <a:off x="6635274" y="4022297"/>
            <a:ext cx="1431417" cy="127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8143707" y="3664873"/>
                <a:ext cx="2677977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𝐺𝑆</m:t>
                          </m:r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𝑃</m:t>
                          </m:r>
                        </m:den>
                      </m:f>
                      <m:func>
                        <m:func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kumimoji="0" lang="fr-F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fr-F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fr-F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  <m:sSub>
                                        <m:sSubPr>
                                          <m:ctrlPr>
                                            <a:rPr kumimoji="0" lang="fr-F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0" lang="fr-FR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white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fr-FR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white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fr-F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707" y="3664873"/>
                <a:ext cx="2677977" cy="8288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5274" y="5358060"/>
                <a:ext cx="2937022" cy="1272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High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ACD433"/>
                  </a:buClr>
                  <a:buSzPct val="80000"/>
                  <a:buFont typeface="Wingdings 3" charset="2"/>
                  <a:buChar char="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High </a:t>
                </a:r>
                <a:r>
                  <a:rPr kumimoji="0" lang="fr-F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Precision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ACD433"/>
                  </a:buClr>
                  <a:buSzPct val="80000"/>
                  <a:buFont typeface="Wingdings 3" charset="2"/>
                  <a:buChar char="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High Computation </a:t>
                </a:r>
                <a:r>
                  <a:rPr kumimoji="0" lang="fr-F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cost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74" y="5358060"/>
                <a:ext cx="2937022" cy="1272143"/>
              </a:xfrm>
              <a:prstGeom prst="rect">
                <a:avLst/>
              </a:prstGeom>
              <a:blipFill>
                <a:blip r:embed="rId9"/>
                <a:stretch>
                  <a:fillRect l="-1037" t="-2871" r="-415" b="-76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722296" y="5365895"/>
                <a:ext cx="2937022" cy="1272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Low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ACD433"/>
                  </a:buClr>
                  <a:buSzPct val="80000"/>
                  <a:buFont typeface="Wingdings 3" charset="2"/>
                  <a:buChar char="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Low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fr-F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Precision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ACD433"/>
                  </a:buClr>
                  <a:buSzPct val="80000"/>
                  <a:buFont typeface="Wingdings 3" charset="2"/>
                  <a:buChar char=""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Low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Computation </a:t>
                </a:r>
                <a:r>
                  <a:rPr kumimoji="0" lang="fr-F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cost</a:t>
                </a:r>
                <a:endPara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296" y="5365895"/>
                <a:ext cx="2937022" cy="1272143"/>
              </a:xfrm>
              <a:prstGeom prst="rect">
                <a:avLst/>
              </a:prstGeom>
              <a:blipFill>
                <a:blip r:embed="rId10"/>
                <a:stretch>
                  <a:fillRect l="-1040" t="-2392" b="-76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87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4" grpId="0"/>
      <p:bldP spid="28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Adjoint </a:t>
            </a:r>
            <a:r>
              <a:rPr lang="fr-FR" dirty="0" err="1"/>
              <a:t>Sensitivity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9"/>
                <a:ext cx="8946541" cy="2070046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WHAT:</a:t>
                </a:r>
                <a:r>
                  <a:rPr lang="en-US" dirty="0"/>
                  <a:t> to consider a </a:t>
                </a:r>
                <a:r>
                  <a:rPr lang="en-US" dirty="0" err="1"/>
                  <a:t>Lagrangian</a:t>
                </a:r>
                <a:r>
                  <a:rPr lang="en-US" dirty="0"/>
                  <a:t> augmented function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𝐿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𝑓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sz="2400" b="1" dirty="0"/>
                  <a:t>WHO’s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b="1" dirty="0"/>
                  <a:t>: </a:t>
                </a:r>
                <a:r>
                  <a:rPr lang="en-US" dirty="0"/>
                  <a:t>either objective or constraint functions</a:t>
                </a:r>
              </a:p>
              <a:p>
                <a:r>
                  <a:rPr lang="en-US" sz="2400" b="1" dirty="0"/>
                  <a:t>WHY: </a:t>
                </a:r>
                <a:r>
                  <a:rPr lang="en-US" dirty="0"/>
                  <a:t>constraint and objective functions depend both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𝜌</m:t>
                    </m:r>
                  </m:oMath>
                </a14:m>
                <a:endParaRPr lang="en-US" dirty="0"/>
              </a:p>
              <a:p>
                <a:r>
                  <a:rPr lang="en-US" sz="2400" b="1" dirty="0"/>
                  <a:t>WHEN: </a:t>
                </a:r>
                <a:r>
                  <a:rPr lang="en-US" dirty="0"/>
                  <a:t>introduction of derivatives to the gradient-based optimizer (MMA)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9"/>
                <a:ext cx="8946541" cy="2070046"/>
              </a:xfrm>
              <a:blipFill>
                <a:blip r:embed="rId2"/>
                <a:stretch>
                  <a:fillRect l="-545" t="-2360" b="-2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334368" y="4376112"/>
                <a:ext cx="2779992" cy="1028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If the </a:t>
                </a:r>
                <a:r>
                  <a:rPr kumimoji="0" lang="fr-FR" sz="18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Lagrangian</a:t>
                </a:r>
                <a:r>
                  <a:rPr kumimoji="0" lang="fr-FR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multiplier:</a:t>
                </a:r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𝜆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sSubSup>
                        <m:sSubSup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𝑇</m:t>
                          </m:r>
                        </m:sub>
                        <m:sup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num>
                            <m:den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  <m:sup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368" y="4376112"/>
                <a:ext cx="2779992" cy="1028936"/>
              </a:xfrm>
              <a:prstGeom prst="rect">
                <a:avLst/>
              </a:prstGeom>
              <a:blipFill>
                <a:blip r:embed="rId3"/>
                <a:stretch>
                  <a:fillRect l="-1535" t="-3550" r="-1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èche droite 5"/>
          <p:cNvSpPr/>
          <p:nvPr/>
        </p:nvSpPr>
        <p:spPr>
          <a:xfrm>
            <a:off x="4178755" y="4817274"/>
            <a:ext cx="2383972" cy="146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821260" y="4705914"/>
                <a:ext cx="1898597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𝑑𝐿</m:t>
                          </m:r>
                        </m:num>
                        <m:den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𝜌</m:t>
                          </m:r>
                        </m:den>
                      </m:f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𝜕𝜌</m:t>
                          </m:r>
                        </m:den>
                      </m:f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p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kumimoji="0" lang="fr-F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𝑅</m:t>
                          </m:r>
                        </m:num>
                        <m:den>
                          <m:r>
                            <a:rPr kumimoji="0" lang="fr-F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𝜕𝜌</m:t>
                          </m:r>
                        </m:den>
                      </m:f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260" y="4705914"/>
                <a:ext cx="1898597" cy="6658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220686" y="5600699"/>
                <a:ext cx="6090898" cy="66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DELETE THE MUTUAL DEPENDENCES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𝑈</m:t>
                        </m:r>
                      </m:e>
                      <m:sub>
                        <m:r>
                          <a:rPr kumimoji="0" lang="fr-F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fr-F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!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86" y="5600699"/>
                <a:ext cx="6090898" cy="668581"/>
              </a:xfrm>
              <a:prstGeom prst="rect">
                <a:avLst/>
              </a:prstGeom>
              <a:blipFill rotWithShape="1">
                <a:blip r:embed="rId5"/>
                <a:stretch>
                  <a:fillRect l="-801" t="-36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8B41913-FC12-4D3A-A911-36694BD5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’ </a:t>
            </a:r>
            <a:r>
              <a:rPr lang="it-IT" dirty="0" err="1"/>
              <a:t>quality</a:t>
            </a:r>
            <a:endParaRPr lang="fr-FR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1E7FDF-25FE-4FF0-80D6-D7E5F1B1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13</a:t>
            </a:fld>
            <a:endParaRPr lang="fr-FR"/>
          </a:p>
        </p:txBody>
      </p:sp>
      <p:pic>
        <p:nvPicPr>
          <p:cNvPr id="8" name="Picture 4" descr="images/Micro.jpg">
            <a:extLst>
              <a:ext uri="{FF2B5EF4-FFF2-40B4-BE49-F238E27FC236}">
                <a16:creationId xmlns:a16="http://schemas.microsoft.com/office/drawing/2014/main" id="{AE812B8E-D40A-427A-BDAE-620447255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6" y="1781175"/>
            <a:ext cx="4929187" cy="19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s/Relaxed.jpg">
            <a:extLst>
              <a:ext uri="{FF2B5EF4-FFF2-40B4-BE49-F238E27FC236}">
                <a16:creationId xmlns:a16="http://schemas.microsoft.com/office/drawing/2014/main" id="{23065784-915C-4308-A6E8-FCC1919C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6" y="4257675"/>
            <a:ext cx="5027022" cy="190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72050F-ED1C-46D3-93A6-2F9E058F3331}"/>
              </a:ext>
            </a:extLst>
          </p:cNvPr>
          <p:cNvSpPr txBox="1"/>
          <p:nvPr/>
        </p:nvSpPr>
        <p:spPr>
          <a:xfrm>
            <a:off x="6581775" y="236654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Microscopic</a:t>
            </a:r>
            <a:r>
              <a:rPr lang="it-IT" sz="2000" dirty="0"/>
              <a:t> Stress</a:t>
            </a:r>
            <a:endParaRPr lang="fr-FR" sz="20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884E72-AEC2-4A6F-9E02-CB6029FEF18F}"/>
              </a:ext>
            </a:extLst>
          </p:cNvPr>
          <p:cNvSpPr txBox="1"/>
          <p:nvPr/>
        </p:nvSpPr>
        <p:spPr>
          <a:xfrm>
            <a:off x="6581775" y="4814236"/>
            <a:ext cx="2129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Relaxed</a:t>
            </a:r>
            <a:r>
              <a:rPr lang="it-IT" sz="2000" dirty="0"/>
              <a:t> </a:t>
            </a:r>
            <a:r>
              <a:rPr lang="it-IT" sz="2000" dirty="0" err="1"/>
              <a:t>Constraint</a:t>
            </a:r>
            <a:endParaRPr lang="fr-F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464548F-D30E-494C-8974-E8AF1F111D29}"/>
                  </a:ext>
                </a:extLst>
              </p:cNvPr>
              <p:cNvSpPr txBox="1"/>
              <p:nvPr/>
            </p:nvSpPr>
            <p:spPr>
              <a:xfrm>
                <a:off x="9387736" y="2114300"/>
                <a:ext cx="1193083" cy="652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464548F-D30E-494C-8974-E8AF1F11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36" y="2114300"/>
                <a:ext cx="1193083" cy="652358"/>
              </a:xfrm>
              <a:prstGeom prst="rect">
                <a:avLst/>
              </a:prstGeom>
              <a:blipFill>
                <a:blip r:embed="rId4"/>
                <a:stretch>
                  <a:fillRect l="-4592" t="-935" r="-1531" b="-112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bidirezionale verticale 2">
            <a:extLst>
              <a:ext uri="{FF2B5EF4-FFF2-40B4-BE49-F238E27FC236}">
                <a16:creationId xmlns:a16="http://schemas.microsoft.com/office/drawing/2014/main" id="{4987E267-F2DD-40B6-891C-1D735319CC58}"/>
              </a:ext>
            </a:extLst>
          </p:cNvPr>
          <p:cNvSpPr/>
          <p:nvPr/>
        </p:nvSpPr>
        <p:spPr>
          <a:xfrm>
            <a:off x="9917723" y="3832339"/>
            <a:ext cx="133111" cy="8506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50B0DD-1E5F-436C-9994-18B2432096EF}"/>
              </a:ext>
            </a:extLst>
          </p:cNvPr>
          <p:cNvSpPr txBox="1"/>
          <p:nvPr/>
        </p:nvSpPr>
        <p:spPr>
          <a:xfrm>
            <a:off x="9423642" y="3324983"/>
            <a:ext cx="1121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“EMPTY”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E0568E9-79EC-48F0-9EDD-CD13774073D8}"/>
                  </a:ext>
                </a:extLst>
              </p:cNvPr>
              <p:cNvSpPr txBox="1"/>
              <p:nvPr/>
            </p:nvSpPr>
            <p:spPr>
              <a:xfrm>
                <a:off x="9478722" y="5014291"/>
                <a:ext cx="982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=0,1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E0568E9-79EC-48F0-9EDD-CD1377407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722" y="5014291"/>
                <a:ext cx="982320" cy="307777"/>
              </a:xfrm>
              <a:prstGeom prst="rect">
                <a:avLst/>
              </a:prstGeom>
              <a:blipFill>
                <a:blip r:embed="rId5"/>
                <a:stretch>
                  <a:fillRect l="-6211" r="-5590" b="-2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95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9155" y="1608595"/>
            <a:ext cx="3705452" cy="181444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Four main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Front </a:t>
            </a:r>
            <a:r>
              <a:rPr lang="fr-FR" dirty="0" err="1"/>
              <a:t>sector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Central </a:t>
            </a:r>
            <a:r>
              <a:rPr lang="fr-FR" dirty="0" err="1"/>
              <a:t>chain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Inferior</a:t>
            </a:r>
            <a:r>
              <a:rPr lang="fr-FR" dirty="0"/>
              <a:t> </a:t>
            </a:r>
            <a:r>
              <a:rPr lang="fr-FR" dirty="0" err="1"/>
              <a:t>chain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Rear</a:t>
            </a:r>
            <a:r>
              <a:rPr lang="fr-FR" dirty="0"/>
              <a:t> </a:t>
            </a:r>
            <a:r>
              <a:rPr lang="fr-FR" dirty="0" err="1"/>
              <a:t>chain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5404" y="1853248"/>
            <a:ext cx="41470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Volume fraction obtained: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0,5164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9C4438E-5EF3-4E8F-A115-1CD19911C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623110"/>
            <a:ext cx="5638800" cy="2886075"/>
          </a:xfrm>
          <a:prstGeom prst="rect">
            <a:avLst/>
          </a:prstGeom>
        </p:spPr>
      </p:pic>
      <p:pic>
        <p:nvPicPr>
          <p:cNvPr id="1028" name="Picture 4" descr="images/Undef.jpg">
            <a:extLst>
              <a:ext uri="{FF2B5EF4-FFF2-40B4-BE49-F238E27FC236}">
                <a16:creationId xmlns:a16="http://schemas.microsoft.com/office/drawing/2014/main" id="{DF38F87C-03EE-4D23-9B55-B0279D417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62" y="3123048"/>
            <a:ext cx="5388570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9155" y="1608595"/>
            <a:ext cx="3705452" cy="2155403"/>
          </a:xfrm>
        </p:spPr>
        <p:txBody>
          <a:bodyPr>
            <a:normAutofit/>
          </a:bodyPr>
          <a:lstStyle/>
          <a:p>
            <a:r>
              <a:rPr lang="fr-FR" sz="1900" dirty="0"/>
              <a:t>Four main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200" b="1" dirty="0"/>
              <a:t>Front </a:t>
            </a:r>
            <a:r>
              <a:rPr lang="fr-FR" sz="2200" b="1" dirty="0" err="1"/>
              <a:t>sector</a:t>
            </a:r>
            <a:endParaRPr lang="fr-FR" sz="2200" b="1" dirty="0"/>
          </a:p>
          <a:p>
            <a:pPr marL="800100" lvl="1" indent="-342900">
              <a:buFont typeface="+mj-lt"/>
              <a:buAutoNum type="arabicPeriod"/>
            </a:pPr>
            <a:r>
              <a:rPr lang="fr-FR" sz="1700" dirty="0"/>
              <a:t>Central </a:t>
            </a:r>
            <a:r>
              <a:rPr lang="fr-FR" sz="1700" dirty="0" err="1"/>
              <a:t>chain</a:t>
            </a:r>
            <a:endParaRPr lang="fr-FR" sz="1700" dirty="0"/>
          </a:p>
          <a:p>
            <a:pPr marL="800100" lvl="1" indent="-342900">
              <a:buFont typeface="+mj-lt"/>
              <a:buAutoNum type="arabicPeriod"/>
            </a:pPr>
            <a:r>
              <a:rPr lang="fr-FR" sz="1700" dirty="0" err="1"/>
              <a:t>Inferior</a:t>
            </a:r>
            <a:r>
              <a:rPr lang="fr-FR" sz="1700" dirty="0"/>
              <a:t> </a:t>
            </a:r>
            <a:r>
              <a:rPr lang="fr-FR" sz="1700" dirty="0" err="1"/>
              <a:t>chain</a:t>
            </a:r>
            <a:endParaRPr lang="fr-FR" sz="1700" dirty="0"/>
          </a:p>
          <a:p>
            <a:pPr marL="800100" lvl="1" indent="-342900">
              <a:buFont typeface="+mj-lt"/>
              <a:buAutoNum type="arabicPeriod"/>
            </a:pP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chain</a:t>
            </a:r>
            <a:endParaRPr lang="fr-FR" sz="17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4" name="Picture 2" descr="images/Macro.jpg">
            <a:extLst>
              <a:ext uri="{FF2B5EF4-FFF2-40B4-BE49-F238E27FC236}">
                <a16:creationId xmlns:a16="http://schemas.microsoft.com/office/drawing/2014/main" id="{A0397E20-B093-4917-A9F9-8495BE2D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59" y="3664168"/>
            <a:ext cx="5418589" cy="20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3D3DB24-75E1-42D1-8778-D8C5A1992665}"/>
              </a:ext>
            </a:extLst>
          </p:cNvPr>
          <p:cNvSpPr txBox="1"/>
          <p:nvPr/>
        </p:nvSpPr>
        <p:spPr>
          <a:xfrm>
            <a:off x="8174216" y="6077629"/>
            <a:ext cx="19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Macroscopic</a:t>
            </a:r>
            <a:r>
              <a:rPr lang="it-IT" dirty="0"/>
              <a:t> Stress</a:t>
            </a:r>
            <a:endParaRPr lang="fr-FR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750CA9D-332B-4535-8FD2-DE060444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" y="3664168"/>
            <a:ext cx="5638800" cy="28860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DC9AB44-B39C-47A9-8D52-E4EF202CC57E}"/>
              </a:ext>
            </a:extLst>
          </p:cNvPr>
          <p:cNvSpPr txBox="1"/>
          <p:nvPr/>
        </p:nvSpPr>
        <p:spPr>
          <a:xfrm>
            <a:off x="5539154" y="1749669"/>
            <a:ext cx="3153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FRONT SECTOR, </a:t>
            </a:r>
          </a:p>
          <a:p>
            <a:r>
              <a:rPr lang="it-I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FEASIBILITY</a:t>
            </a:r>
            <a:endParaRPr lang="fr-FR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045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9155" y="1608595"/>
            <a:ext cx="3705452" cy="2155403"/>
          </a:xfrm>
        </p:spPr>
        <p:txBody>
          <a:bodyPr>
            <a:normAutofit/>
          </a:bodyPr>
          <a:lstStyle/>
          <a:p>
            <a:r>
              <a:rPr lang="fr-FR" sz="1900" dirty="0"/>
              <a:t>Four main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700" dirty="0"/>
              <a:t>Front </a:t>
            </a:r>
            <a:r>
              <a:rPr lang="fr-FR" sz="1700" dirty="0" err="1"/>
              <a:t>sector</a:t>
            </a:r>
            <a:endParaRPr lang="fr-FR" sz="1700" dirty="0"/>
          </a:p>
          <a:p>
            <a:pPr marL="800100" lvl="1" indent="-342900">
              <a:buFont typeface="+mj-lt"/>
              <a:buAutoNum type="arabicPeriod"/>
            </a:pPr>
            <a:r>
              <a:rPr lang="fr-FR" sz="2200" b="1" dirty="0"/>
              <a:t>Central </a:t>
            </a:r>
            <a:r>
              <a:rPr lang="fr-FR" sz="2200" b="1" dirty="0" err="1"/>
              <a:t>chain</a:t>
            </a:r>
            <a:endParaRPr lang="fr-FR" sz="2200" b="1" dirty="0"/>
          </a:p>
          <a:p>
            <a:pPr marL="800100" lvl="1" indent="-342900">
              <a:buFont typeface="+mj-lt"/>
              <a:buAutoNum type="arabicPeriod"/>
            </a:pPr>
            <a:r>
              <a:rPr lang="fr-FR" sz="1700" dirty="0" err="1"/>
              <a:t>Inferior</a:t>
            </a:r>
            <a:r>
              <a:rPr lang="fr-FR" sz="1700" dirty="0"/>
              <a:t> </a:t>
            </a:r>
            <a:r>
              <a:rPr lang="fr-FR" sz="1700" dirty="0" err="1"/>
              <a:t>chain</a:t>
            </a:r>
            <a:endParaRPr lang="fr-FR" sz="1700" dirty="0"/>
          </a:p>
          <a:p>
            <a:pPr marL="800100" lvl="1" indent="-342900">
              <a:buFont typeface="+mj-lt"/>
              <a:buAutoNum type="arabicPeriod"/>
            </a:pP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chain</a:t>
            </a:r>
            <a:endParaRPr lang="fr-FR" sz="17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4" name="Picture 2" descr="images/Macro.jpg">
            <a:extLst>
              <a:ext uri="{FF2B5EF4-FFF2-40B4-BE49-F238E27FC236}">
                <a16:creationId xmlns:a16="http://schemas.microsoft.com/office/drawing/2014/main" id="{A0397E20-B093-4917-A9F9-8495BE2D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59" y="3664168"/>
            <a:ext cx="5418589" cy="20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3D3DB24-75E1-42D1-8778-D8C5A1992665}"/>
              </a:ext>
            </a:extLst>
          </p:cNvPr>
          <p:cNvSpPr txBox="1"/>
          <p:nvPr/>
        </p:nvSpPr>
        <p:spPr>
          <a:xfrm>
            <a:off x="8174216" y="6077629"/>
            <a:ext cx="19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Macroscopic</a:t>
            </a:r>
            <a:r>
              <a:rPr lang="it-IT" dirty="0"/>
              <a:t> Stress</a:t>
            </a:r>
            <a:endParaRPr lang="fr-FR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750CA9D-332B-4535-8FD2-DE060444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" y="3664168"/>
            <a:ext cx="5638800" cy="28860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DC9AB44-B39C-47A9-8D52-E4EF202CC57E}"/>
              </a:ext>
            </a:extLst>
          </p:cNvPr>
          <p:cNvSpPr txBox="1"/>
          <p:nvPr/>
        </p:nvSpPr>
        <p:spPr>
          <a:xfrm>
            <a:off x="5539154" y="1749669"/>
            <a:ext cx="4103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CENTRAL CHAIN, </a:t>
            </a:r>
          </a:p>
          <a:p>
            <a:r>
              <a:rPr lang="it-I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FORCE TRANSMISSION</a:t>
            </a:r>
            <a:endParaRPr lang="fr-FR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02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9155" y="1608595"/>
            <a:ext cx="3705452" cy="2001380"/>
          </a:xfrm>
        </p:spPr>
        <p:txBody>
          <a:bodyPr>
            <a:normAutofit lnSpcReduction="10000"/>
          </a:bodyPr>
          <a:lstStyle/>
          <a:p>
            <a:r>
              <a:rPr lang="fr-FR" sz="1900" dirty="0"/>
              <a:t>Four main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700" dirty="0"/>
              <a:t>Front </a:t>
            </a:r>
            <a:r>
              <a:rPr lang="fr-FR" sz="1700" dirty="0" err="1"/>
              <a:t>sector</a:t>
            </a:r>
            <a:endParaRPr lang="fr-FR" sz="1700" dirty="0"/>
          </a:p>
          <a:p>
            <a:pPr marL="800100" lvl="1" indent="-342900">
              <a:buFont typeface="+mj-lt"/>
              <a:buAutoNum type="arabicPeriod"/>
            </a:pPr>
            <a:r>
              <a:rPr lang="fr-FR" sz="1700" dirty="0"/>
              <a:t>Central </a:t>
            </a:r>
            <a:r>
              <a:rPr lang="fr-FR" sz="1700" dirty="0" err="1"/>
              <a:t>chain</a:t>
            </a:r>
            <a:endParaRPr lang="fr-FR" sz="1700" dirty="0"/>
          </a:p>
          <a:p>
            <a:pPr marL="800100" lvl="1" indent="-342900">
              <a:buFont typeface="+mj-lt"/>
              <a:buAutoNum type="arabicPeriod"/>
            </a:pPr>
            <a:r>
              <a:rPr lang="fr-FR" sz="2200" b="1" dirty="0" err="1"/>
              <a:t>Inferior</a:t>
            </a:r>
            <a:r>
              <a:rPr lang="fr-FR" sz="2200" b="1" dirty="0"/>
              <a:t> </a:t>
            </a:r>
            <a:r>
              <a:rPr lang="fr-FR" sz="2200" b="1" dirty="0" err="1"/>
              <a:t>chain</a:t>
            </a:r>
            <a:endParaRPr lang="fr-FR" sz="2200" b="1" dirty="0"/>
          </a:p>
          <a:p>
            <a:pPr marL="800100" lvl="1" indent="-342900">
              <a:buFont typeface="+mj-lt"/>
              <a:buAutoNum type="arabicPeriod"/>
            </a:pP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chain</a:t>
            </a:r>
            <a:endParaRPr lang="fr-FR" sz="17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 descr="images/Def.jpg">
            <a:extLst>
              <a:ext uri="{FF2B5EF4-FFF2-40B4-BE49-F238E27FC236}">
                <a16:creationId xmlns:a16="http://schemas.microsoft.com/office/drawing/2014/main" id="{E37C13E6-22DF-4FEC-835A-09407251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67" y="3190108"/>
            <a:ext cx="5411410" cy="337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61730C0-AC5A-4B2A-828F-71651E7B5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681132"/>
            <a:ext cx="5638800" cy="28860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387A0E-2DFF-4AE5-B3F7-DBBED7ABFFA8}"/>
              </a:ext>
            </a:extLst>
          </p:cNvPr>
          <p:cNvSpPr txBox="1"/>
          <p:nvPr/>
        </p:nvSpPr>
        <p:spPr>
          <a:xfrm>
            <a:off x="5539154" y="1749669"/>
            <a:ext cx="33730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INFERIOR CHAIN, </a:t>
            </a:r>
          </a:p>
          <a:p>
            <a:r>
              <a:rPr lang="it-I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EQUILIBRIUM</a:t>
            </a:r>
            <a:endParaRPr lang="fr-FR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5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9155" y="1608595"/>
            <a:ext cx="3705452" cy="2001380"/>
          </a:xfrm>
        </p:spPr>
        <p:txBody>
          <a:bodyPr>
            <a:normAutofit lnSpcReduction="10000"/>
          </a:bodyPr>
          <a:lstStyle/>
          <a:p>
            <a:r>
              <a:rPr lang="fr-FR" sz="1900" dirty="0"/>
              <a:t>Four main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700" dirty="0"/>
              <a:t>Front </a:t>
            </a:r>
            <a:r>
              <a:rPr lang="fr-FR" sz="1700" dirty="0" err="1"/>
              <a:t>sector</a:t>
            </a:r>
            <a:endParaRPr lang="fr-FR" sz="1700" dirty="0"/>
          </a:p>
          <a:p>
            <a:pPr marL="800100" lvl="1" indent="-342900">
              <a:buFont typeface="+mj-lt"/>
              <a:buAutoNum type="arabicPeriod"/>
            </a:pPr>
            <a:r>
              <a:rPr lang="fr-FR" sz="1700" dirty="0"/>
              <a:t>Central </a:t>
            </a:r>
            <a:r>
              <a:rPr lang="fr-FR" sz="1700" dirty="0" err="1"/>
              <a:t>chain</a:t>
            </a:r>
            <a:endParaRPr lang="fr-FR" sz="1700" dirty="0"/>
          </a:p>
          <a:p>
            <a:pPr marL="800100" lvl="1" indent="-342900">
              <a:buFont typeface="+mj-lt"/>
              <a:buAutoNum type="arabicPeriod"/>
            </a:pPr>
            <a:r>
              <a:rPr lang="fr-FR" sz="1700" dirty="0" err="1"/>
              <a:t>Inferior</a:t>
            </a:r>
            <a:r>
              <a:rPr lang="fr-FR" sz="1700" dirty="0"/>
              <a:t> </a:t>
            </a:r>
            <a:r>
              <a:rPr lang="fr-FR" sz="1700" dirty="0" err="1"/>
              <a:t>chain</a:t>
            </a:r>
            <a:endParaRPr lang="fr-FR" sz="1700" dirty="0"/>
          </a:p>
          <a:p>
            <a:pPr marL="800100" lvl="1" indent="-342900">
              <a:buFont typeface="+mj-lt"/>
              <a:buAutoNum type="arabicPeriod"/>
            </a:pPr>
            <a:r>
              <a:rPr lang="fr-FR" sz="2200" b="1" dirty="0" err="1"/>
              <a:t>Rear</a:t>
            </a:r>
            <a:r>
              <a:rPr lang="fr-FR" sz="2200" b="1" dirty="0"/>
              <a:t> </a:t>
            </a:r>
            <a:r>
              <a:rPr lang="fr-FR" sz="2200" b="1" dirty="0" err="1"/>
              <a:t>chain</a:t>
            </a:r>
            <a:endParaRPr lang="fr-FR" sz="2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 descr="images/Def.jpg">
            <a:extLst>
              <a:ext uri="{FF2B5EF4-FFF2-40B4-BE49-F238E27FC236}">
                <a16:creationId xmlns:a16="http://schemas.microsoft.com/office/drawing/2014/main" id="{E37C13E6-22DF-4FEC-835A-09407251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67" y="3190108"/>
            <a:ext cx="5411410" cy="337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61730C0-AC5A-4B2A-828F-71651E7B5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681132"/>
            <a:ext cx="5638800" cy="28860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387A0E-2DFF-4AE5-B3F7-DBBED7ABFFA8}"/>
              </a:ext>
            </a:extLst>
          </p:cNvPr>
          <p:cNvSpPr txBox="1"/>
          <p:nvPr/>
        </p:nvSpPr>
        <p:spPr>
          <a:xfrm>
            <a:off x="5539154" y="1749669"/>
            <a:ext cx="2753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REAR CHAIN, </a:t>
            </a:r>
          </a:p>
          <a:p>
            <a:r>
              <a:rPr lang="it-IT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MORPHING</a:t>
            </a:r>
            <a:endParaRPr lang="fr-FR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6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6" descr="C:\Users\g.capasso\Downloads\graphVsig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6" y="1741615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g.capasso\Downloads\graphdsig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859" y="172198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of </a:t>
            </a:r>
            <a:r>
              <a:rPr lang="fr-FR" dirty="0" err="1"/>
              <a:t>Constraints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4" name="Picture 2" descr="C:\Users\g.capasso\Downloads\Capture0_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85" y="3657043"/>
            <a:ext cx="1203945" cy="43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g.capasso\Downloads\Capture0_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92" y="3948110"/>
            <a:ext cx="1181413" cy="39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g.capasso\Downloads\Capture0_5de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34" y="4693558"/>
            <a:ext cx="1254159" cy="4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g.capasso\Downloads\Capture0_9def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40" y="3554869"/>
            <a:ext cx="1262964" cy="53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g.capasso\Downloads\Capture1_1de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728" y="2956875"/>
            <a:ext cx="1207752" cy="44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g.capasso\Downloads\Capture1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160" y="4390618"/>
            <a:ext cx="1240603" cy="4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g.capasso\Downloads\Capture1_0def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565" y="2271072"/>
            <a:ext cx="1205347" cy="44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g.capasso\Downloads\Capture1_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05" y="3228720"/>
            <a:ext cx="1256303" cy="42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g.capasso\Downloads\Capture0_7def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6" y="3398735"/>
            <a:ext cx="1142999" cy="41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g.capasso\Downloads\Capture0_7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96" y="3009875"/>
            <a:ext cx="1187196" cy="4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89A8-7055-422C-8249-8A0B8872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</a:t>
            </a:r>
            <a:r>
              <a:rPr lang="en-GB" dirty="0" err="1"/>
              <a:t>insepts</a:t>
            </a:r>
            <a:r>
              <a:rPr lang="en-GB" dirty="0"/>
              <a:t> fly?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B140B2-D1AB-4A27-BCE2-7DB3212D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2</a:t>
            </a:fld>
            <a:endParaRPr lang="fr-FR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90AE1E-14AA-416A-ABCB-9E358879E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8" t="13946"/>
          <a:stretch/>
        </p:blipFill>
        <p:spPr>
          <a:xfrm>
            <a:off x="731836" y="1830066"/>
            <a:ext cx="5097463" cy="378198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CCAE259-0DC1-415A-89A4-AB3723A50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4" y="1830066"/>
            <a:ext cx="5743575" cy="378198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37CDB5-2CF4-49FF-99C3-3BAFDFFF19A7}"/>
              </a:ext>
            </a:extLst>
          </p:cNvPr>
          <p:cNvSpPr txBox="1"/>
          <p:nvPr/>
        </p:nvSpPr>
        <p:spPr>
          <a:xfrm>
            <a:off x="731836" y="6405282"/>
            <a:ext cx="5285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tint val="75000"/>
                    <a:alpha val="60000"/>
                  </a:schemeClr>
                </a:solidFill>
              </a:rPr>
              <a:t>[1] J. </a:t>
            </a:r>
            <a:r>
              <a:rPr lang="en-US" sz="1100" dirty="0" err="1">
                <a:solidFill>
                  <a:schemeClr val="tx1">
                    <a:tint val="75000"/>
                    <a:alpha val="60000"/>
                  </a:schemeClr>
                </a:solidFill>
              </a:rPr>
              <a:t>Valasek</a:t>
            </a:r>
            <a:r>
              <a:rPr lang="en-US" sz="1100" dirty="0">
                <a:solidFill>
                  <a:schemeClr val="tx1">
                    <a:tint val="75000"/>
                    <a:alpha val="60000"/>
                  </a:schemeClr>
                </a:solidFill>
              </a:rPr>
              <a:t>, </a:t>
            </a:r>
            <a:r>
              <a:rPr lang="en-US" sz="1100" i="1" dirty="0">
                <a:solidFill>
                  <a:schemeClr val="tx1">
                    <a:tint val="75000"/>
                    <a:alpha val="60000"/>
                  </a:schemeClr>
                </a:solidFill>
              </a:rPr>
              <a:t>Morphing Aerospace Vehicles and Structures</a:t>
            </a:r>
            <a:r>
              <a:rPr lang="en-US" sz="1100" dirty="0">
                <a:solidFill>
                  <a:schemeClr val="tx1">
                    <a:tint val="75000"/>
                    <a:alpha val="60000"/>
                  </a:schemeClr>
                </a:solidFill>
              </a:rPr>
              <a:t>, John Wiley &amp; Sons Ltd, 2012</a:t>
            </a:r>
            <a:endParaRPr lang="fr-FR" sz="1100" dirty="0">
              <a:solidFill>
                <a:schemeClr val="tx1">
                  <a:tint val="7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s/Undefx35.jpg">
            <a:extLst>
              <a:ext uri="{FF2B5EF4-FFF2-40B4-BE49-F238E27FC236}">
                <a16:creationId xmlns:a16="http://schemas.microsoft.com/office/drawing/2014/main" id="{0EBF5A01-A45C-4ADA-905F-E7CB88CCC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4"/>
          <a:stretch/>
        </p:blipFill>
        <p:spPr bwMode="auto">
          <a:xfrm>
            <a:off x="378502" y="1516126"/>
            <a:ext cx="4410926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of the position of Force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100" name="Picture 4" descr="images/Undefx45.jpg">
            <a:extLst>
              <a:ext uri="{FF2B5EF4-FFF2-40B4-BE49-F238E27FC236}">
                <a16:creationId xmlns:a16="http://schemas.microsoft.com/office/drawing/2014/main" id="{92C5BB34-63E3-4019-9742-490FB7A44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8"/>
          <a:stretch/>
        </p:blipFill>
        <p:spPr bwMode="auto">
          <a:xfrm>
            <a:off x="378676" y="4067360"/>
            <a:ext cx="4410752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s/Undefy0.jpg">
            <a:extLst>
              <a:ext uri="{FF2B5EF4-FFF2-40B4-BE49-F238E27FC236}">
                <a16:creationId xmlns:a16="http://schemas.microsoft.com/office/drawing/2014/main" id="{2E4BBFE9-54F4-4751-9147-8BF395816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7"/>
          <a:stretch/>
        </p:blipFill>
        <p:spPr bwMode="auto">
          <a:xfrm>
            <a:off x="6162675" y="1516126"/>
            <a:ext cx="456134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s/Undefy15.jpg">
            <a:extLst>
              <a:ext uri="{FF2B5EF4-FFF2-40B4-BE49-F238E27FC236}">
                <a16:creationId xmlns:a16="http://schemas.microsoft.com/office/drawing/2014/main" id="{DDB91F8C-F1D1-4214-9958-8A6368C39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5" r="1536"/>
          <a:stretch/>
        </p:blipFill>
        <p:spPr bwMode="auto">
          <a:xfrm>
            <a:off x="6162709" y="4067360"/>
            <a:ext cx="456033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C641823-90AD-443F-B347-7D9953AFDE7D}"/>
                  </a:ext>
                </a:extLst>
              </p:cNvPr>
              <p:cNvSpPr txBox="1"/>
              <p:nvPr/>
            </p:nvSpPr>
            <p:spPr>
              <a:xfrm>
                <a:off x="10841630" y="1721624"/>
                <a:ext cx="1364283" cy="852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=0,5200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=21 </m:t>
                      </m:r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C641823-90AD-443F-B347-7D9953AFD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630" y="1721624"/>
                <a:ext cx="1364283" cy="852413"/>
              </a:xfrm>
              <a:prstGeom prst="rect">
                <a:avLst/>
              </a:prstGeom>
              <a:blipFill>
                <a:blip r:embed="rId6"/>
                <a:stretch>
                  <a:fillRect l="-4018" r="-2232" b="-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678515E-287F-44F7-81E7-2FF17FFB51EE}"/>
                  </a:ext>
                </a:extLst>
              </p:cNvPr>
              <p:cNvSpPr txBox="1"/>
              <p:nvPr/>
            </p:nvSpPr>
            <p:spPr>
              <a:xfrm>
                <a:off x="4789428" y="4527048"/>
                <a:ext cx="1350370" cy="852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=0,45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=0,4752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=21 </m:t>
                      </m:r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678515E-287F-44F7-81E7-2FF17FFB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28" y="4527048"/>
                <a:ext cx="1350370" cy="852413"/>
              </a:xfrm>
              <a:prstGeom prst="rect">
                <a:avLst/>
              </a:prstGeom>
              <a:blipFill>
                <a:blip r:embed="rId7"/>
                <a:stretch>
                  <a:fillRect l="-2262" r="-3620" b="-4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27C66AB-70F0-4EAE-A8F7-0A658BBFA5E4}"/>
                  </a:ext>
                </a:extLst>
              </p:cNvPr>
              <p:cNvSpPr txBox="1"/>
              <p:nvPr/>
            </p:nvSpPr>
            <p:spPr>
              <a:xfrm>
                <a:off x="10723039" y="4567511"/>
                <a:ext cx="1492524" cy="852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=15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=0,5324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27C66AB-70F0-4EAE-A8F7-0A658BBFA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039" y="4567511"/>
                <a:ext cx="1492524" cy="852413"/>
              </a:xfrm>
              <a:prstGeom prst="rect">
                <a:avLst/>
              </a:prstGeom>
              <a:blipFill>
                <a:blip r:embed="rId8"/>
                <a:stretch>
                  <a:fillRect l="-3673" r="-2041" b="-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473F2B5-D09B-4360-A880-E42E5204E3EF}"/>
                  </a:ext>
                </a:extLst>
              </p:cNvPr>
              <p:cNvSpPr txBox="1"/>
              <p:nvPr/>
            </p:nvSpPr>
            <p:spPr>
              <a:xfrm>
                <a:off x="4812305" y="1853248"/>
                <a:ext cx="1350370" cy="852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=0,35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=0,5456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473F2B5-D09B-4360-A880-E42E5204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305" y="1853248"/>
                <a:ext cx="1350370" cy="852413"/>
              </a:xfrm>
              <a:prstGeom prst="rect">
                <a:avLst/>
              </a:prstGeom>
              <a:blipFill>
                <a:blip r:embed="rId9"/>
                <a:stretch>
                  <a:fillRect l="-2252" r="-3153" b="-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of </a:t>
            </a:r>
            <a:r>
              <a:rPr lang="fr-FR" dirty="0" err="1"/>
              <a:t>Boundary</a:t>
            </a:r>
            <a:r>
              <a:rPr lang="fr-FR" dirty="0"/>
              <a:t> Conditions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C:\Users\g.capasso\Downloads\Variation BC\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" t="22173" r="7178" b="13923"/>
          <a:stretch/>
        </p:blipFill>
        <p:spPr bwMode="auto">
          <a:xfrm>
            <a:off x="6180362" y="1521068"/>
            <a:ext cx="4544007" cy="256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.capasso\Downloads\Variation BC\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4" t="21715" r="7914" b="13169"/>
          <a:stretch/>
        </p:blipFill>
        <p:spPr bwMode="auto">
          <a:xfrm>
            <a:off x="364082" y="1521069"/>
            <a:ext cx="4410926" cy="256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g.capasso\Downloads\Variation BC\1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3" t="21831" r="6507" b="15062"/>
          <a:stretch/>
        </p:blipFill>
        <p:spPr bwMode="auto">
          <a:xfrm>
            <a:off x="364083" y="4098729"/>
            <a:ext cx="4410926" cy="245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g.capasso\Downloads\Variation BC\2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" t="21831" r="7543" b="15062"/>
          <a:stretch/>
        </p:blipFill>
        <p:spPr bwMode="auto">
          <a:xfrm>
            <a:off x="6180363" y="4098728"/>
            <a:ext cx="4544006" cy="24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10724369" y="4436575"/>
                <a:ext cx="1372097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17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V</m:t>
                    </m:r>
                    <m:r>
                      <a:rPr kumimoji="0" lang="fr-FR" sz="17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0,5336</m:t>
                    </m:r>
                  </m:oMath>
                </a14:m>
                <a:endParaRPr kumimoji="0" lang="it-IT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700" dirty="0">
                          <a:solidFill>
                            <a:prstClr val="white"/>
                          </a:solidFill>
                          <a:latin typeface="Cambria Math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1700" dirty="0">
                          <a:solidFill>
                            <a:prstClr val="white"/>
                          </a:solidFill>
                          <a:latin typeface="Cambria Math"/>
                        </a:rPr>
                        <m:t>: 3</m:t>
                      </m:r>
                      <m:r>
                        <m:rPr>
                          <m:nor/>
                        </m:rPr>
                        <a:rPr lang="it-IT" sz="1700" b="0" i="0" dirty="0" smtClean="0">
                          <a:solidFill>
                            <a:prstClr val="white"/>
                          </a:solidFill>
                          <a:latin typeface="Cambria Math"/>
                        </a:rPr>
                        <m:t>5</m:t>
                      </m:r>
                      <m:r>
                        <m:rPr>
                          <m:nor/>
                        </m:rPr>
                        <a:rPr lang="en-US" sz="1700" dirty="0">
                          <a:solidFill>
                            <a:prstClr val="white"/>
                          </a:solidFill>
                          <a:latin typeface="Cambria Math"/>
                        </a:rPr>
                        <m:t>−6</m:t>
                      </m:r>
                      <m:r>
                        <m:rPr>
                          <m:nor/>
                        </m:rPr>
                        <a:rPr lang="it-IT" sz="1700" b="0" i="0" dirty="0" smtClean="0">
                          <a:solidFill>
                            <a:prstClr val="white"/>
                          </a:solidFill>
                          <a:latin typeface="Cambria Math"/>
                        </a:rPr>
                        <m:t>0</m:t>
                      </m:r>
                      <m:r>
                        <m:rPr>
                          <m:nor/>
                        </m:rPr>
                        <a:rPr lang="en-US" sz="1700" dirty="0">
                          <a:solidFill>
                            <a:prstClr val="white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it-IT" sz="1700" dirty="0">
                  <a:solidFill>
                    <a:prstClr val="white"/>
                  </a:solidFill>
                  <a:latin typeface="Cambria Math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7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7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7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sz="17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=21 </m:t>
                      </m:r>
                      <m:r>
                        <a:rPr lang="it-IT" sz="17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369" y="4436575"/>
                <a:ext cx="1372097" cy="877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10724369" y="1882109"/>
                <a:ext cx="1372097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17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V</m:t>
                    </m:r>
                    <m:r>
                      <a:rPr kumimoji="0" lang="fr-FR" sz="17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0,5182</m:t>
                    </m:r>
                  </m:oMath>
                </a14:m>
                <a:endParaRPr kumimoji="0" lang="it-IT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700" dirty="0">
                          <a:solidFill>
                            <a:prstClr val="white"/>
                          </a:solidFill>
                          <a:latin typeface="Cambria Math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1700" dirty="0">
                          <a:solidFill>
                            <a:prstClr val="white"/>
                          </a:solidFill>
                          <a:latin typeface="Cambria Math"/>
                        </a:rPr>
                        <m:t>: </m:t>
                      </m:r>
                      <m:r>
                        <m:rPr>
                          <m:nor/>
                        </m:rPr>
                        <a:rPr lang="it-IT" sz="1700" b="0" i="0" dirty="0" smtClean="0">
                          <a:solidFill>
                            <a:prstClr val="white"/>
                          </a:solidFill>
                          <a:latin typeface="Cambria Math"/>
                        </a:rPr>
                        <m:t>40</m:t>
                      </m:r>
                      <m:r>
                        <m:rPr>
                          <m:nor/>
                        </m:rPr>
                        <a:rPr lang="en-US" sz="1700" dirty="0">
                          <a:solidFill>
                            <a:prstClr val="white"/>
                          </a:solidFill>
                          <a:latin typeface="Cambria Math"/>
                        </a:rPr>
                        <m:t>−65%</m:t>
                      </m:r>
                    </m:oMath>
                  </m:oMathPara>
                </a14:m>
                <a:endParaRPr lang="en-US" sz="1700" dirty="0">
                  <a:solidFill>
                    <a:prstClr val="white"/>
                  </a:solidFill>
                  <a:latin typeface="Cambria Math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7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7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7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sz="17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=21 </m:t>
                      </m:r>
                      <m:r>
                        <a:rPr lang="it-IT" sz="17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1700" dirty="0">
                  <a:solidFill>
                    <a:prstClr val="white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369" y="1882109"/>
                <a:ext cx="1372097" cy="877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758143" y="1885745"/>
                <a:ext cx="1422219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17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V</m:t>
                    </m:r>
                    <m:r>
                      <a:rPr kumimoji="0" lang="fr-FR" sz="17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0,5035</m:t>
                    </m:r>
                  </m:oMath>
                </a14:m>
                <a:endParaRPr kumimoji="0" lang="it-IT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700" dirty="0">
                          <a:solidFill>
                            <a:prstClr val="white"/>
                          </a:solidFill>
                          <a:latin typeface="Cambria Math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1700" dirty="0">
                          <a:solidFill>
                            <a:prstClr val="white"/>
                          </a:solidFill>
                          <a:latin typeface="Cambria Math"/>
                        </a:rPr>
                        <m:t>: 30−65%</m:t>
                      </m:r>
                    </m:oMath>
                  </m:oMathPara>
                </a14:m>
                <a:endParaRPr lang="en-US" sz="1700" dirty="0">
                  <a:solidFill>
                    <a:prstClr val="white"/>
                  </a:solidFill>
                  <a:latin typeface="Cambria Math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7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7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7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sz="17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=21 </m:t>
                      </m:r>
                      <m:r>
                        <a:rPr lang="it-IT" sz="17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1700" dirty="0">
                  <a:solidFill>
                    <a:prstClr val="white"/>
                  </a:solidFill>
                  <a:latin typeface="Cambria Math"/>
                </a:endParaRPr>
              </a:p>
              <a:p>
                <a:pPr algn="ctr">
                  <a:defRPr/>
                </a:pPr>
                <a:endParaRPr lang="en-US" sz="17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143" y="1885745"/>
                <a:ext cx="1422219" cy="11387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4747714" y="4442315"/>
                <a:ext cx="1443076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17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V</m:t>
                    </m:r>
                    <m:r>
                      <a:rPr kumimoji="0" lang="fr-FR" sz="17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fr-FR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0,4959</m:t>
                    </m:r>
                  </m:oMath>
                </a14:m>
                <a:endParaRPr kumimoji="0" lang="it-IT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700" dirty="0">
                          <a:solidFill>
                            <a:prstClr val="white"/>
                          </a:solidFill>
                          <a:latin typeface="Cambria Math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1700" dirty="0">
                          <a:solidFill>
                            <a:prstClr val="white"/>
                          </a:solidFill>
                          <a:latin typeface="Cambria Math"/>
                        </a:rPr>
                        <m:t>: 3</m:t>
                      </m:r>
                      <m:r>
                        <m:rPr>
                          <m:nor/>
                        </m:rPr>
                        <a:rPr lang="it-IT" sz="1700" b="0" i="0" dirty="0" smtClean="0">
                          <a:solidFill>
                            <a:prstClr val="white"/>
                          </a:solidFill>
                          <a:latin typeface="Cambria Math"/>
                        </a:rPr>
                        <m:t>5</m:t>
                      </m:r>
                      <m:r>
                        <m:rPr>
                          <m:nor/>
                        </m:rPr>
                        <a:rPr lang="en-US" sz="1700" dirty="0">
                          <a:solidFill>
                            <a:prstClr val="white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it-IT" sz="1700" b="0" i="0" dirty="0" smtClean="0">
                          <a:solidFill>
                            <a:prstClr val="white"/>
                          </a:solidFill>
                          <a:latin typeface="Cambria Math"/>
                        </a:rPr>
                        <m:t>70</m:t>
                      </m:r>
                      <m:r>
                        <m:rPr>
                          <m:nor/>
                        </m:rPr>
                        <a:rPr lang="en-US" sz="1700" dirty="0">
                          <a:solidFill>
                            <a:prstClr val="white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it-IT" sz="1700" dirty="0">
                  <a:solidFill>
                    <a:prstClr val="white"/>
                  </a:solidFill>
                  <a:latin typeface="Cambria Math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7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7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7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sz="17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=21 </m:t>
                      </m:r>
                      <m:r>
                        <a:rPr lang="it-IT" sz="17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1700" dirty="0">
                  <a:solidFill>
                    <a:prstClr val="white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4" y="4442315"/>
                <a:ext cx="1443076" cy="877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67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of Force </a:t>
            </a:r>
            <a:r>
              <a:rPr lang="fr-FR" dirty="0" err="1"/>
              <a:t>Intensity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146" name="Picture 2" descr="images/Undef5.jpg">
            <a:extLst>
              <a:ext uri="{FF2B5EF4-FFF2-40B4-BE49-F238E27FC236}">
                <a16:creationId xmlns:a16="http://schemas.microsoft.com/office/drawing/2014/main" id="{0EDCFA62-92C1-4497-99C2-F46177401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1"/>
          <a:stretch/>
        </p:blipFill>
        <p:spPr bwMode="auto">
          <a:xfrm>
            <a:off x="366635" y="1495425"/>
            <a:ext cx="4410926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s/Undef8.jpg">
            <a:extLst>
              <a:ext uri="{FF2B5EF4-FFF2-40B4-BE49-F238E27FC236}">
                <a16:creationId xmlns:a16="http://schemas.microsoft.com/office/drawing/2014/main" id="{09B33BFD-BCF6-4E22-BBCC-27F8E36B6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1"/>
          <a:stretch/>
        </p:blipFill>
        <p:spPr bwMode="auto">
          <a:xfrm>
            <a:off x="366635" y="4057650"/>
            <a:ext cx="4410926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164FD3C-4B26-466A-9A7D-7B51791ACA5E}"/>
                  </a:ext>
                </a:extLst>
              </p:cNvPr>
              <p:cNvSpPr txBox="1"/>
              <p:nvPr/>
            </p:nvSpPr>
            <p:spPr>
              <a:xfrm>
                <a:off x="5741928" y="4171950"/>
                <a:ext cx="1638462" cy="852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=0,5235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=21 </m:t>
                      </m:r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164FD3C-4B26-466A-9A7D-7B51791AC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28" y="4171950"/>
                <a:ext cx="1638462" cy="852413"/>
              </a:xfrm>
              <a:prstGeom prst="rect">
                <a:avLst/>
              </a:prstGeom>
              <a:blipFill>
                <a:blip r:embed="rId4"/>
                <a:stretch>
                  <a:fillRect l="-2974" r="-1859" b="-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1C140DF-E90A-4447-A3E7-59701A2013B2}"/>
                  </a:ext>
                </a:extLst>
              </p:cNvPr>
              <p:cNvSpPr txBox="1"/>
              <p:nvPr/>
            </p:nvSpPr>
            <p:spPr>
              <a:xfrm>
                <a:off x="5741928" y="1853248"/>
                <a:ext cx="1638462" cy="852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=0,5020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=21 </m:t>
                      </m:r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1C140DF-E90A-4447-A3E7-59701A201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28" y="1853248"/>
                <a:ext cx="1638462" cy="852413"/>
              </a:xfrm>
              <a:prstGeom prst="rect">
                <a:avLst/>
              </a:prstGeom>
              <a:blipFill>
                <a:blip r:embed="rId5"/>
                <a:stretch>
                  <a:fillRect l="-2974" r="-1859" b="-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8FCE344A-AD4B-4462-8C2B-C0D5B613DA8C}"/>
              </a:ext>
            </a:extLst>
          </p:cNvPr>
          <p:cNvSpPr txBox="1"/>
          <p:nvPr/>
        </p:nvSpPr>
        <p:spPr>
          <a:xfrm>
            <a:off x="8753475" y="3057525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Nothing</a:t>
            </a:r>
            <a:r>
              <a:rPr lang="it-IT" sz="2000" dirty="0"/>
              <a:t> special, </a:t>
            </a:r>
            <a:r>
              <a:rPr lang="it-IT" sz="2000" dirty="0" err="1"/>
              <a:t>but</a:t>
            </a:r>
            <a:r>
              <a:rPr lang="it-IT" sz="2000" dirty="0"/>
              <a:t>…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6166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56F347A0-2D67-4927-9682-E7285BB6B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" t="21729" r="8361" b="13699"/>
          <a:stretch/>
        </p:blipFill>
        <p:spPr>
          <a:xfrm>
            <a:off x="377675" y="1489198"/>
            <a:ext cx="4410926" cy="249919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BD93F3E-0CFA-406A-83F1-BFED3C2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doesn’t mean better…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68331A-AEC0-4DF1-A66B-28A3E935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23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83194EC-2E9D-4721-9132-D7FFE873E81E}"/>
                  </a:ext>
                </a:extLst>
              </p:cNvPr>
              <p:cNvSpPr txBox="1"/>
              <p:nvPr/>
            </p:nvSpPr>
            <p:spPr>
              <a:xfrm>
                <a:off x="4962024" y="3562187"/>
                <a:ext cx="1638462" cy="852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=35−75%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=0,5311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13,89</m:t>
                      </m:r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83194EC-2E9D-4721-9132-D7FFE873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24" y="3562187"/>
                <a:ext cx="1638462" cy="852413"/>
              </a:xfrm>
              <a:prstGeom prst="rect">
                <a:avLst/>
              </a:prstGeom>
              <a:blipFill>
                <a:blip r:embed="rId3"/>
                <a:stretch>
                  <a:fillRect l="-3346" r="-4089" b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0B536F0-0E3F-4209-9404-54F8C9F44995}"/>
                  </a:ext>
                </a:extLst>
              </p:cNvPr>
              <p:cNvSpPr txBox="1"/>
              <p:nvPr/>
            </p:nvSpPr>
            <p:spPr>
              <a:xfrm>
                <a:off x="8584774" y="4875665"/>
                <a:ext cx="16384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=9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0B536F0-0E3F-4209-9404-54F8C9F4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774" y="4875665"/>
                <a:ext cx="1638462" cy="298415"/>
              </a:xfrm>
              <a:prstGeom prst="rect">
                <a:avLst/>
              </a:prstGeom>
              <a:blipFill>
                <a:blip r:embed="rId4"/>
                <a:stretch>
                  <a:fillRect l="-2602" r="-1859" b="-26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1ACA6C0D-8B51-4413-82D9-648F187810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21428" r="8021" b="15333"/>
          <a:stretch/>
        </p:blipFill>
        <p:spPr>
          <a:xfrm>
            <a:off x="377676" y="4032373"/>
            <a:ext cx="4410926" cy="249919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1E0B9A8-7447-4103-BDC5-CB2D7CF8A1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21619" r="8714" b="15715"/>
          <a:stretch/>
        </p:blipFill>
        <p:spPr>
          <a:xfrm>
            <a:off x="7023251" y="1915405"/>
            <a:ext cx="4410926" cy="249919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3C9E73-C95B-40BD-855B-82E454C16920}"/>
              </a:ext>
            </a:extLst>
          </p:cNvPr>
          <p:cNvSpPr txBox="1"/>
          <p:nvPr/>
        </p:nvSpPr>
        <p:spPr>
          <a:xfrm>
            <a:off x="8082681" y="5363307"/>
            <a:ext cx="264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NUMERICAL INSTABILITIES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8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898F4-674C-4731-8717-253AF1DC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Conclusions</a:t>
            </a:r>
            <a:endParaRPr lang="fr-FR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DCF24-6B14-49E4-9A00-F1197947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16783"/>
            <a:ext cx="8946541" cy="3183817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A feasible morphing wing has been designed</a:t>
            </a:r>
          </a:p>
          <a:p>
            <a:r>
              <a:rPr lang="it-IT" dirty="0"/>
              <a:t>It presents the minimum volume fraction possible</a:t>
            </a:r>
          </a:p>
          <a:p>
            <a:r>
              <a:rPr lang="it-IT" dirty="0"/>
              <a:t>According to the resistance, performance could be penalized</a:t>
            </a:r>
          </a:p>
          <a:p>
            <a:r>
              <a:rPr lang="it-IT" dirty="0"/>
              <a:t>According to the BCs, respect of constraints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guaranteed</a:t>
            </a:r>
            <a:endParaRPr lang="it-IT" dirty="0"/>
          </a:p>
          <a:p>
            <a:r>
              <a:rPr lang="it-IT" dirty="0"/>
              <a:t>Force position </a:t>
            </a:r>
            <a:r>
              <a:rPr lang="it-IT" dirty="0" err="1"/>
              <a:t>changes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topology</a:t>
            </a:r>
            <a:endParaRPr lang="it-IT" dirty="0"/>
          </a:p>
          <a:p>
            <a:r>
              <a:rPr lang="it-IT" dirty="0"/>
              <a:t>Force </a:t>
            </a:r>
            <a:r>
              <a:rPr lang="it-IT" dirty="0" err="1"/>
              <a:t>intensity</a:t>
            </a:r>
            <a:r>
              <a:rPr lang="it-IT" dirty="0"/>
              <a:t> show </a:t>
            </a:r>
            <a:r>
              <a:rPr lang="it-IT" dirty="0" err="1"/>
              <a:t>trivial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… </a:t>
            </a:r>
            <a:r>
              <a:rPr lang="it-IT" dirty="0" err="1"/>
              <a:t>till</a:t>
            </a:r>
            <a:r>
              <a:rPr lang="it-IT" dirty="0"/>
              <a:t> the </a:t>
            </a:r>
            <a:r>
              <a:rPr lang="it-IT" dirty="0" err="1"/>
              <a:t>limits</a:t>
            </a:r>
            <a:r>
              <a:rPr lang="it-IT" dirty="0"/>
              <a:t> of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stability</a:t>
            </a:r>
            <a:endParaRPr lang="it-IT" dirty="0"/>
          </a:p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827A5C-4919-4F6E-BECC-56054191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7A61B8-CD42-4F92-B79C-3FC49AAB9BEB}"/>
              </a:ext>
            </a:extLst>
          </p:cNvPr>
          <p:cNvSpPr txBox="1"/>
          <p:nvPr/>
        </p:nvSpPr>
        <p:spPr>
          <a:xfrm>
            <a:off x="2866292" y="5530362"/>
            <a:ext cx="5269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/>
              <a:t>IT WILL ALWAYS BE AN OPEN PROBLEM!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381384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8FB06A6-9BAE-4D49-97D7-291A5510B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4E7946C7-BE81-416E-891F-F8491585A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QUESTIONS?</a:t>
            </a:r>
            <a:endParaRPr lang="fr-FR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1619CB-0572-4A07-A80B-22416FC5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698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25BE0-5DC0-4F3B-887E-EADC8188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fr-FR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9017EA-3BA5-4C66-9717-C12B6232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1069"/>
            <a:ext cx="9965741" cy="5240216"/>
          </a:xfrm>
        </p:spPr>
        <p:txBody>
          <a:bodyPr>
            <a:normAutofit fontScale="32500" lnSpcReduction="20000"/>
          </a:bodyPr>
          <a:lstStyle/>
          <a:p>
            <a:pPr marL="0" indent="0" fontAlgn="base">
              <a:buNone/>
            </a:pPr>
            <a:r>
              <a:rPr lang="en-US" sz="4000" dirty="0"/>
              <a:t>[1] J. </a:t>
            </a:r>
            <a:r>
              <a:rPr lang="en-US" sz="4000" dirty="0" err="1"/>
              <a:t>Valasek</a:t>
            </a:r>
            <a:r>
              <a:rPr lang="en-US" sz="4000" dirty="0"/>
              <a:t>, </a:t>
            </a:r>
            <a:r>
              <a:rPr lang="en-US" sz="4000" i="1" dirty="0"/>
              <a:t>Morphing Aerospace Vehicles and Structures</a:t>
            </a:r>
            <a:r>
              <a:rPr lang="en-US" sz="4000" dirty="0"/>
              <a:t>, John Wiley &amp; Sons Ltd, 2012</a:t>
            </a:r>
            <a:endParaRPr lang="fr-FR" sz="4000" dirty="0"/>
          </a:p>
          <a:p>
            <a:pPr marL="0" indent="0" fontAlgn="base">
              <a:buNone/>
            </a:pPr>
            <a:r>
              <a:rPr lang="fr-FR" dirty="0"/>
              <a:t>[</a:t>
            </a:r>
            <a:r>
              <a:rPr lang="fr-FR" sz="4000" dirty="0"/>
              <a:t>2] </a:t>
            </a:r>
            <a:r>
              <a:rPr lang="fr-FR" sz="4000" dirty="0" err="1"/>
              <a:t>Tchatchueng</a:t>
            </a:r>
            <a:r>
              <a:rPr lang="fr-FR" sz="4000" dirty="0"/>
              <a:t> </a:t>
            </a:r>
            <a:r>
              <a:rPr lang="fr-FR" sz="4000" dirty="0" err="1"/>
              <a:t>Kammegne</a:t>
            </a:r>
            <a:r>
              <a:rPr lang="fr-FR" sz="4000" dirty="0"/>
              <a:t>, M. J., </a:t>
            </a:r>
            <a:r>
              <a:rPr lang="fr-FR" sz="4000" dirty="0" err="1"/>
              <a:t>Grigorie</a:t>
            </a:r>
            <a:r>
              <a:rPr lang="fr-FR" sz="4000" dirty="0"/>
              <a:t>, L. T., </a:t>
            </a:r>
            <a:r>
              <a:rPr lang="fr-FR" sz="4000" dirty="0" err="1"/>
              <a:t>Botez</a:t>
            </a:r>
            <a:r>
              <a:rPr lang="fr-FR" sz="4000" dirty="0"/>
              <a:t>, R. M., </a:t>
            </a:r>
            <a:r>
              <a:rPr lang="en-GB" sz="4000" dirty="0"/>
              <a:t>“</a:t>
            </a:r>
            <a:r>
              <a:rPr lang="fr-FR" sz="4000" dirty="0"/>
              <a:t>Design, </a:t>
            </a:r>
            <a:r>
              <a:rPr lang="fr-FR" sz="4000" dirty="0" err="1"/>
              <a:t>Numerical</a:t>
            </a:r>
            <a:r>
              <a:rPr lang="fr-FR" sz="4000" dirty="0"/>
              <a:t> Simulation and </a:t>
            </a:r>
            <a:r>
              <a:rPr lang="fr-FR" sz="4000" dirty="0" err="1"/>
              <a:t>Experimental</a:t>
            </a:r>
            <a:r>
              <a:rPr lang="fr-FR" sz="4000" dirty="0"/>
              <a:t> </a:t>
            </a:r>
            <a:r>
              <a:rPr lang="fr-FR" sz="4000" dirty="0" err="1"/>
              <a:t>Testing</a:t>
            </a:r>
            <a:r>
              <a:rPr lang="fr-FR" sz="4000" dirty="0"/>
              <a:t> of a </a:t>
            </a:r>
            <a:r>
              <a:rPr lang="fr-FR" sz="4000" dirty="0" err="1"/>
              <a:t>Controlled</a:t>
            </a:r>
            <a:r>
              <a:rPr lang="fr-FR" sz="4000" dirty="0"/>
              <a:t> </a:t>
            </a:r>
            <a:r>
              <a:rPr lang="fr-FR" sz="4000" dirty="0" err="1"/>
              <a:t>Electrical</a:t>
            </a:r>
            <a:r>
              <a:rPr lang="fr-FR" sz="4000" dirty="0"/>
              <a:t> Actuation System in a Real Aircraft Morphing Wing Model “, </a:t>
            </a:r>
            <a:r>
              <a:rPr lang="fr-FR" sz="4000" i="1" dirty="0"/>
              <a:t>The </a:t>
            </a:r>
            <a:r>
              <a:rPr lang="fr-FR" sz="4000" i="1" dirty="0" err="1"/>
              <a:t>Aeronautical</a:t>
            </a:r>
            <a:r>
              <a:rPr lang="fr-FR" sz="4000" i="1" dirty="0"/>
              <a:t> Journal</a:t>
            </a:r>
            <a:r>
              <a:rPr lang="fr-FR" sz="4000" dirty="0"/>
              <a:t>, Vol. 119,2015</a:t>
            </a:r>
          </a:p>
          <a:p>
            <a:pPr marL="0" indent="0" fontAlgn="base">
              <a:buNone/>
            </a:pPr>
            <a:r>
              <a:rPr lang="fr-FR" sz="4000" dirty="0"/>
              <a:t>[3] N.-H. Kim, </a:t>
            </a:r>
            <a:r>
              <a:rPr lang="fr-FR" sz="4000" i="1" dirty="0"/>
              <a:t>Introduction to </a:t>
            </a:r>
            <a:r>
              <a:rPr lang="fr-FR" sz="4000" i="1" dirty="0" err="1"/>
              <a:t>Nonlinear</a:t>
            </a:r>
            <a:r>
              <a:rPr lang="fr-FR" sz="4000" i="1" dirty="0"/>
              <a:t> </a:t>
            </a:r>
            <a:r>
              <a:rPr lang="fr-FR" sz="4000" i="1" dirty="0" err="1"/>
              <a:t>Finite</a:t>
            </a:r>
            <a:r>
              <a:rPr lang="fr-FR" sz="4000" i="1" dirty="0"/>
              <a:t> </a:t>
            </a:r>
            <a:r>
              <a:rPr lang="fr-FR" sz="4000" i="1" dirty="0" err="1"/>
              <a:t>Element</a:t>
            </a:r>
            <a:r>
              <a:rPr lang="fr-FR" sz="4000" i="1" dirty="0"/>
              <a:t> </a:t>
            </a:r>
            <a:r>
              <a:rPr lang="fr-FR" sz="4000" i="1" dirty="0" err="1"/>
              <a:t>Analysis</a:t>
            </a:r>
            <a:r>
              <a:rPr lang="fr-FR" sz="4000" dirty="0"/>
              <a:t>. Springer US, 2014 .</a:t>
            </a:r>
          </a:p>
          <a:p>
            <a:pPr marL="0" indent="0" fontAlgn="base">
              <a:buNone/>
            </a:pPr>
            <a:r>
              <a:rPr lang="fr-FR" sz="4000" dirty="0"/>
              <a:t>[4] K. Suresh and A. M. </a:t>
            </a:r>
            <a:r>
              <a:rPr lang="fr-FR" sz="4000" dirty="0" err="1"/>
              <a:t>Mirzendehel</a:t>
            </a:r>
            <a:r>
              <a:rPr lang="fr-FR" sz="4000" dirty="0"/>
              <a:t>, </a:t>
            </a:r>
            <a:r>
              <a:rPr lang="fr-FR" sz="4000" i="1" dirty="0"/>
              <a:t>A Hands-on Introduction to </a:t>
            </a:r>
            <a:r>
              <a:rPr lang="fr-FR" sz="4000" i="1" dirty="0" err="1"/>
              <a:t>Topology</a:t>
            </a:r>
            <a:r>
              <a:rPr lang="fr-FR" sz="4000" i="1" dirty="0"/>
              <a:t> </a:t>
            </a:r>
            <a:r>
              <a:rPr lang="fr-FR" sz="4000" i="1" dirty="0" err="1"/>
              <a:t>Optimization</a:t>
            </a:r>
            <a:r>
              <a:rPr lang="fr-FR" sz="4000" dirty="0"/>
              <a:t>. Springer US, 2017.</a:t>
            </a:r>
          </a:p>
          <a:p>
            <a:pPr marL="0" indent="0" fontAlgn="base">
              <a:buNone/>
            </a:pPr>
            <a:r>
              <a:rPr lang="fr-FR" sz="4000" dirty="0"/>
              <a:t>[5] S. Joshi, Z. </a:t>
            </a:r>
            <a:r>
              <a:rPr lang="fr-FR" sz="4000" dirty="0" err="1"/>
              <a:t>Tidwell</a:t>
            </a:r>
            <a:r>
              <a:rPr lang="fr-FR" sz="4000" dirty="0"/>
              <a:t>, W. </a:t>
            </a:r>
            <a:r>
              <a:rPr lang="fr-FR" sz="4000" dirty="0" err="1"/>
              <a:t>Crossley</a:t>
            </a:r>
            <a:r>
              <a:rPr lang="fr-FR" sz="4000" dirty="0"/>
              <a:t>, and S. </a:t>
            </a:r>
            <a:r>
              <a:rPr lang="fr-FR" sz="4000" dirty="0" err="1"/>
              <a:t>Ramakrishnan</a:t>
            </a:r>
            <a:r>
              <a:rPr lang="fr-FR" sz="4000" dirty="0"/>
              <a:t>, “</a:t>
            </a:r>
            <a:r>
              <a:rPr lang="fr-FR" sz="4000" dirty="0" err="1"/>
              <a:t>Comparison</a:t>
            </a:r>
            <a:r>
              <a:rPr lang="fr-FR" sz="4000" dirty="0"/>
              <a:t> of morphing </a:t>
            </a:r>
            <a:r>
              <a:rPr lang="fr-FR" sz="4000" dirty="0" err="1"/>
              <a:t>wing</a:t>
            </a:r>
            <a:r>
              <a:rPr lang="fr-FR" sz="4000" dirty="0"/>
              <a:t> </a:t>
            </a:r>
            <a:r>
              <a:rPr lang="fr-FR" sz="4000" dirty="0" err="1"/>
              <a:t>stategies</a:t>
            </a:r>
            <a:r>
              <a:rPr lang="fr-FR" sz="4000" dirty="0"/>
              <a:t> </a:t>
            </a:r>
            <a:r>
              <a:rPr lang="fr-FR" sz="4000" dirty="0" err="1"/>
              <a:t>based</a:t>
            </a:r>
            <a:r>
              <a:rPr lang="fr-FR" sz="4000" dirty="0"/>
              <a:t> </a:t>
            </a:r>
            <a:r>
              <a:rPr lang="fr-FR" sz="4000" dirty="0" err="1"/>
              <a:t>upon</a:t>
            </a:r>
            <a:r>
              <a:rPr lang="fr-FR" sz="4000" dirty="0"/>
              <a:t> </a:t>
            </a:r>
            <a:r>
              <a:rPr lang="fr-FR" sz="4000" dirty="0" err="1"/>
              <a:t>aircraft</a:t>
            </a:r>
            <a:r>
              <a:rPr lang="fr-FR" sz="4000" dirty="0"/>
              <a:t> performance impacts,” in </a:t>
            </a:r>
            <a:r>
              <a:rPr lang="fr-FR" sz="4000" i="1" dirty="0"/>
              <a:t>45th AIAA/ASME/ASCE/AHS/ASC Structures, Structural Dynamics Materials </a:t>
            </a:r>
            <a:r>
              <a:rPr lang="fr-FR" sz="4000" i="1" dirty="0" err="1"/>
              <a:t>Conference</a:t>
            </a:r>
            <a:r>
              <a:rPr lang="fr-FR" sz="4000" dirty="0"/>
              <a:t>. American Institute of </a:t>
            </a:r>
            <a:r>
              <a:rPr lang="fr-FR" sz="4000" dirty="0" err="1"/>
              <a:t>Aeronautics</a:t>
            </a:r>
            <a:r>
              <a:rPr lang="fr-FR" sz="4000" dirty="0"/>
              <a:t> and </a:t>
            </a:r>
            <a:r>
              <a:rPr lang="fr-FR" sz="4000" dirty="0" err="1"/>
              <a:t>Astronautics</a:t>
            </a:r>
            <a:r>
              <a:rPr lang="fr-FR" sz="4000" dirty="0"/>
              <a:t>, </a:t>
            </a:r>
            <a:r>
              <a:rPr lang="fr-FR" sz="4000" dirty="0" err="1"/>
              <a:t>Apr</a:t>
            </a:r>
            <a:r>
              <a:rPr lang="fr-FR" sz="4000" dirty="0"/>
              <a:t> 2004.</a:t>
            </a:r>
          </a:p>
          <a:p>
            <a:pPr marL="0" lvl="0" indent="0" fontAlgn="base">
              <a:buNone/>
            </a:pPr>
            <a:r>
              <a:rPr lang="fr-FR" sz="4000" dirty="0"/>
              <a:t>[6] J. M. Martinez, D. </a:t>
            </a:r>
            <a:r>
              <a:rPr lang="fr-FR" sz="4000" dirty="0" err="1"/>
              <a:t>Scopelliti</a:t>
            </a:r>
            <a:r>
              <a:rPr lang="fr-FR" sz="4000" dirty="0"/>
              <a:t>, C. Bil, R. </a:t>
            </a:r>
            <a:r>
              <a:rPr lang="fr-FR" sz="4000" dirty="0" err="1"/>
              <a:t>Carrese</a:t>
            </a:r>
            <a:r>
              <a:rPr lang="fr-FR" sz="4000" dirty="0"/>
              <a:t>, P. </a:t>
            </a:r>
            <a:r>
              <a:rPr lang="fr-FR" sz="4000" dirty="0" err="1"/>
              <a:t>Marzocca</a:t>
            </a:r>
            <a:r>
              <a:rPr lang="fr-FR" sz="4000" dirty="0"/>
              <a:t>, E. </a:t>
            </a:r>
            <a:r>
              <a:rPr lang="fr-FR" sz="4000" dirty="0" err="1"/>
              <a:t>Cestino</a:t>
            </a:r>
            <a:r>
              <a:rPr lang="fr-FR" sz="4000" dirty="0"/>
              <a:t>, and G. </a:t>
            </a:r>
            <a:r>
              <a:rPr lang="fr-FR" sz="4000" dirty="0" err="1"/>
              <a:t>Frulla</a:t>
            </a:r>
            <a:r>
              <a:rPr lang="fr-FR" sz="4000" dirty="0"/>
              <a:t>, “Design, </a:t>
            </a:r>
            <a:r>
              <a:rPr lang="fr-FR" sz="4000" dirty="0" err="1"/>
              <a:t>analysis</a:t>
            </a:r>
            <a:r>
              <a:rPr lang="fr-FR" sz="4000" dirty="0"/>
              <a:t> and </a:t>
            </a:r>
            <a:r>
              <a:rPr lang="fr-FR" sz="4000" dirty="0" err="1"/>
              <a:t>experimental</a:t>
            </a:r>
            <a:r>
              <a:rPr lang="fr-FR" sz="4000" dirty="0"/>
              <a:t> </a:t>
            </a:r>
            <a:r>
              <a:rPr lang="fr-FR" sz="4000" dirty="0" err="1"/>
              <a:t>testing</a:t>
            </a:r>
            <a:r>
              <a:rPr lang="fr-FR" sz="4000" dirty="0"/>
              <a:t> of a morphing </a:t>
            </a:r>
            <a:r>
              <a:rPr lang="fr-FR" sz="4000" dirty="0" err="1"/>
              <a:t>wing</a:t>
            </a:r>
            <a:r>
              <a:rPr lang="fr-FR" sz="4000" dirty="0"/>
              <a:t>,” in </a:t>
            </a:r>
            <a:r>
              <a:rPr lang="fr-FR" sz="4000" i="1" dirty="0"/>
              <a:t>25th AIAA/AHS Adaptive Structures </a:t>
            </a:r>
            <a:r>
              <a:rPr lang="fr-FR" sz="4000" i="1" dirty="0" err="1"/>
              <a:t>Conference</a:t>
            </a:r>
            <a:r>
              <a:rPr lang="fr-FR" sz="4000" dirty="0"/>
              <a:t>. American Institute of </a:t>
            </a:r>
            <a:r>
              <a:rPr lang="fr-FR" sz="4000" dirty="0" err="1"/>
              <a:t>Aeronautics</a:t>
            </a:r>
            <a:r>
              <a:rPr lang="fr-FR" sz="4000" dirty="0"/>
              <a:t> and </a:t>
            </a:r>
            <a:r>
              <a:rPr lang="fr-FR" sz="4000" dirty="0" err="1"/>
              <a:t>Astronautics</a:t>
            </a:r>
            <a:r>
              <a:rPr lang="fr-FR" sz="4000" dirty="0"/>
              <a:t>, Jan 2017.</a:t>
            </a:r>
          </a:p>
          <a:p>
            <a:pPr marL="0" indent="0" fontAlgn="base">
              <a:buNone/>
            </a:pPr>
            <a:r>
              <a:rPr lang="fr-FR" sz="4000" dirty="0"/>
              <a:t>[7] E. </a:t>
            </a:r>
            <a:r>
              <a:rPr lang="fr-FR" sz="4000" dirty="0" err="1"/>
              <a:t>Andreassen</a:t>
            </a:r>
            <a:r>
              <a:rPr lang="fr-FR" sz="4000" dirty="0"/>
              <a:t>, A. </a:t>
            </a:r>
            <a:r>
              <a:rPr lang="fr-FR" sz="4000" dirty="0" err="1"/>
              <a:t>Clausen</a:t>
            </a:r>
            <a:r>
              <a:rPr lang="fr-FR" sz="4000" dirty="0"/>
              <a:t>, M. </a:t>
            </a:r>
            <a:r>
              <a:rPr lang="fr-FR" sz="4000" dirty="0" err="1"/>
              <a:t>Schevenels</a:t>
            </a:r>
            <a:r>
              <a:rPr lang="fr-FR" sz="4000" dirty="0"/>
              <a:t>, B. S. </a:t>
            </a:r>
            <a:r>
              <a:rPr lang="fr-FR" sz="4000" dirty="0" err="1"/>
              <a:t>Lazarov</a:t>
            </a:r>
            <a:r>
              <a:rPr lang="fr-FR" sz="4000" dirty="0"/>
              <a:t>, and O. Sigmund, “Efficient </a:t>
            </a:r>
            <a:r>
              <a:rPr lang="fr-FR" sz="4000" dirty="0" err="1"/>
              <a:t>topology</a:t>
            </a:r>
            <a:r>
              <a:rPr lang="fr-FR" sz="4000" dirty="0"/>
              <a:t> </a:t>
            </a:r>
            <a:r>
              <a:rPr lang="fr-FR" sz="4000" dirty="0" err="1"/>
              <a:t>optimization</a:t>
            </a:r>
            <a:r>
              <a:rPr lang="fr-FR" sz="4000" dirty="0"/>
              <a:t> in MATLAB </a:t>
            </a:r>
            <a:r>
              <a:rPr lang="fr-FR" sz="4000" dirty="0" err="1"/>
              <a:t>using</a:t>
            </a:r>
            <a:r>
              <a:rPr lang="fr-FR" sz="4000" dirty="0"/>
              <a:t> 88 </a:t>
            </a:r>
            <a:r>
              <a:rPr lang="fr-FR" sz="4000" dirty="0" err="1"/>
              <a:t>lines</a:t>
            </a:r>
            <a:r>
              <a:rPr lang="fr-FR" sz="4000" dirty="0"/>
              <a:t> of code,” </a:t>
            </a:r>
            <a:r>
              <a:rPr lang="fr-FR" sz="4000" i="1" dirty="0"/>
              <a:t>Structural and </a:t>
            </a:r>
            <a:r>
              <a:rPr lang="fr-FR" sz="4000" i="1" dirty="0" err="1"/>
              <a:t>Multidisciplinary</a:t>
            </a:r>
            <a:r>
              <a:rPr lang="fr-FR" sz="4000" i="1" dirty="0"/>
              <a:t> </a:t>
            </a:r>
            <a:r>
              <a:rPr lang="fr-FR" sz="4000" i="1" dirty="0" err="1"/>
              <a:t>Optimization</a:t>
            </a:r>
            <a:r>
              <a:rPr lang="fr-FR" sz="4000" dirty="0"/>
              <a:t>, vol. 43, no. 1, pp. 1–16, </a:t>
            </a:r>
            <a:r>
              <a:rPr lang="fr-FR" sz="4000" dirty="0" err="1"/>
              <a:t>Nov</a:t>
            </a:r>
            <a:r>
              <a:rPr lang="fr-FR" sz="4000" dirty="0"/>
              <a:t> 2010. </a:t>
            </a:r>
          </a:p>
          <a:p>
            <a:pPr marL="0" indent="0" fontAlgn="base">
              <a:buNone/>
            </a:pPr>
            <a:r>
              <a:rPr lang="fr-FR" sz="4000" dirty="0"/>
              <a:t>[8]C. B. W. Pedersen, T. Buhl, and O. Sigmund, “</a:t>
            </a:r>
            <a:r>
              <a:rPr lang="fr-FR" sz="4000" dirty="0" err="1"/>
              <a:t>Topology</a:t>
            </a:r>
            <a:r>
              <a:rPr lang="fr-FR" sz="4000" dirty="0"/>
              <a:t> </a:t>
            </a:r>
            <a:r>
              <a:rPr lang="fr-FR" sz="4000" dirty="0" err="1"/>
              <a:t>synthesis</a:t>
            </a:r>
            <a:r>
              <a:rPr lang="fr-FR" sz="4000" dirty="0"/>
              <a:t> of large-</a:t>
            </a:r>
            <a:r>
              <a:rPr lang="fr-FR" sz="4000" dirty="0" err="1"/>
              <a:t>displacement</a:t>
            </a:r>
            <a:r>
              <a:rPr lang="fr-FR" sz="4000" dirty="0"/>
              <a:t> compliant </a:t>
            </a:r>
            <a:r>
              <a:rPr lang="fr-FR" sz="4000" dirty="0" err="1"/>
              <a:t>mechanisms</a:t>
            </a:r>
            <a:r>
              <a:rPr lang="fr-FR" sz="4000" dirty="0"/>
              <a:t>,” </a:t>
            </a:r>
            <a:r>
              <a:rPr lang="fr-FR" sz="4000" i="1" dirty="0"/>
              <a:t>International Journal for </a:t>
            </a:r>
            <a:r>
              <a:rPr lang="fr-FR" sz="4000" i="1" dirty="0" err="1"/>
              <a:t>Numerical</a:t>
            </a:r>
            <a:r>
              <a:rPr lang="fr-FR" sz="4000" i="1" dirty="0"/>
              <a:t> Methods in Engineering</a:t>
            </a:r>
            <a:r>
              <a:rPr lang="fr-FR" sz="4000" dirty="0"/>
              <a:t>, vol. 50, no. 12, pp. 2683–2705, 2001.</a:t>
            </a:r>
          </a:p>
          <a:p>
            <a:pPr marL="0" lvl="0" indent="0" fontAlgn="base">
              <a:buNone/>
            </a:pPr>
            <a:r>
              <a:rPr lang="fr-FR" sz="4000" dirty="0"/>
              <a:t>[9] A. </a:t>
            </a:r>
            <a:r>
              <a:rPr lang="fr-FR" sz="4000" dirty="0" err="1"/>
              <a:t>Bhattacharyya</a:t>
            </a:r>
            <a:r>
              <a:rPr lang="fr-FR" sz="4000" dirty="0"/>
              <a:t>, C. </a:t>
            </a:r>
            <a:r>
              <a:rPr lang="fr-FR" sz="4000" dirty="0" err="1"/>
              <a:t>Conlan</a:t>
            </a:r>
            <a:r>
              <a:rPr lang="fr-FR" sz="4000" dirty="0"/>
              <a:t>-Smith, and K. A. James, “</a:t>
            </a:r>
            <a:r>
              <a:rPr lang="fr-FR" sz="4000" dirty="0" err="1"/>
              <a:t>Topology</a:t>
            </a:r>
            <a:r>
              <a:rPr lang="fr-FR" sz="4000" dirty="0"/>
              <a:t> </a:t>
            </a:r>
            <a:r>
              <a:rPr lang="fr-FR" sz="4000" dirty="0" err="1"/>
              <a:t>optimization</a:t>
            </a:r>
            <a:r>
              <a:rPr lang="fr-FR" sz="4000" dirty="0"/>
              <a:t> of a </a:t>
            </a:r>
            <a:r>
              <a:rPr lang="fr-FR" sz="4000" dirty="0" err="1"/>
              <a:t>bi-stable</a:t>
            </a:r>
            <a:r>
              <a:rPr lang="fr-FR" sz="4000" dirty="0"/>
              <a:t> </a:t>
            </a:r>
            <a:r>
              <a:rPr lang="fr-FR" sz="4000" dirty="0" err="1"/>
              <a:t>airfoil</a:t>
            </a:r>
            <a:r>
              <a:rPr lang="fr-FR" sz="4000" dirty="0"/>
              <a:t> </a:t>
            </a:r>
            <a:r>
              <a:rPr lang="fr-FR" sz="4000" dirty="0" err="1"/>
              <a:t>using</a:t>
            </a:r>
            <a:r>
              <a:rPr lang="fr-FR" sz="4000" dirty="0"/>
              <a:t> </a:t>
            </a:r>
            <a:r>
              <a:rPr lang="fr-FR" sz="4000" dirty="0" err="1"/>
              <a:t>nonlinear</a:t>
            </a:r>
            <a:r>
              <a:rPr lang="fr-FR" sz="4000" dirty="0"/>
              <a:t> </a:t>
            </a:r>
            <a:r>
              <a:rPr lang="fr-FR" sz="4000" dirty="0" err="1"/>
              <a:t>elasticity</a:t>
            </a:r>
            <a:r>
              <a:rPr lang="fr-FR" sz="4000" dirty="0"/>
              <a:t>,” in </a:t>
            </a:r>
            <a:r>
              <a:rPr lang="fr-FR" sz="4000" i="1" dirty="0"/>
              <a:t>18th AIAA/ISSMO </a:t>
            </a:r>
            <a:r>
              <a:rPr lang="fr-FR" sz="4000" i="1" dirty="0" err="1"/>
              <a:t>Multidisciplinary</a:t>
            </a:r>
            <a:r>
              <a:rPr lang="fr-FR" sz="4000" i="1" dirty="0"/>
              <a:t> </a:t>
            </a:r>
            <a:r>
              <a:rPr lang="fr-FR" sz="4000" i="1" dirty="0" err="1"/>
              <a:t>Analysis</a:t>
            </a:r>
            <a:r>
              <a:rPr lang="fr-FR" sz="4000" i="1" dirty="0"/>
              <a:t> and </a:t>
            </a:r>
            <a:r>
              <a:rPr lang="fr-FR" sz="4000" i="1" dirty="0" err="1"/>
              <a:t>Optimization</a:t>
            </a:r>
            <a:r>
              <a:rPr lang="fr-FR" sz="4000" i="1" dirty="0"/>
              <a:t> </a:t>
            </a:r>
            <a:r>
              <a:rPr lang="fr-FR" sz="4000" i="1" dirty="0" err="1"/>
              <a:t>Conference</a:t>
            </a:r>
            <a:r>
              <a:rPr lang="fr-FR" sz="4000" dirty="0"/>
              <a:t>. American Institute of </a:t>
            </a:r>
            <a:r>
              <a:rPr lang="fr-FR" sz="4000" dirty="0" err="1"/>
              <a:t>Aeronautics</a:t>
            </a:r>
            <a:r>
              <a:rPr lang="fr-FR" sz="4000" dirty="0"/>
              <a:t> and </a:t>
            </a:r>
            <a:r>
              <a:rPr lang="fr-FR" sz="4000" dirty="0" err="1"/>
              <a:t>Astronautics</a:t>
            </a:r>
            <a:r>
              <a:rPr lang="fr-FR" sz="4000" dirty="0"/>
              <a:t>, Jun 2017.</a:t>
            </a:r>
          </a:p>
          <a:p>
            <a:pPr marL="0" lvl="0" indent="0" fontAlgn="base">
              <a:buNone/>
            </a:pPr>
            <a:r>
              <a:rPr lang="fr-FR" sz="4000" dirty="0"/>
              <a:t>[10] </a:t>
            </a:r>
            <a:r>
              <a:rPr lang="fr-FR" sz="4000" dirty="0" err="1"/>
              <a:t>Verbart</a:t>
            </a:r>
            <a:r>
              <a:rPr lang="fr-FR" sz="4000" dirty="0"/>
              <a:t>, Alexander, </a:t>
            </a:r>
            <a:r>
              <a:rPr lang="fr-FR" sz="4000" dirty="0" err="1"/>
              <a:t>Matthijs</a:t>
            </a:r>
            <a:r>
              <a:rPr lang="fr-FR" sz="4000" dirty="0"/>
              <a:t> </a:t>
            </a:r>
            <a:r>
              <a:rPr lang="fr-FR" sz="4000" dirty="0" err="1"/>
              <a:t>Langelaar</a:t>
            </a:r>
            <a:r>
              <a:rPr lang="fr-FR" sz="4000" dirty="0"/>
              <a:t>, and Fred Van </a:t>
            </a:r>
            <a:r>
              <a:rPr lang="fr-FR" sz="4000" dirty="0" err="1"/>
              <a:t>Keulen</a:t>
            </a:r>
            <a:r>
              <a:rPr lang="fr-FR" sz="4000" dirty="0"/>
              <a:t>. "A </a:t>
            </a:r>
            <a:r>
              <a:rPr lang="fr-FR" sz="4000" dirty="0" err="1"/>
              <a:t>unified</a:t>
            </a:r>
            <a:r>
              <a:rPr lang="fr-FR" sz="4000" dirty="0"/>
              <a:t> </a:t>
            </a:r>
            <a:r>
              <a:rPr lang="fr-FR" sz="4000" dirty="0" err="1"/>
              <a:t>aggregation</a:t>
            </a:r>
            <a:r>
              <a:rPr lang="fr-FR" sz="4000" dirty="0"/>
              <a:t> and relaxation </a:t>
            </a:r>
            <a:r>
              <a:rPr lang="fr-FR" sz="4000" dirty="0" err="1"/>
              <a:t>approach</a:t>
            </a:r>
            <a:r>
              <a:rPr lang="fr-FR" sz="4000" dirty="0"/>
              <a:t> for stress-</a:t>
            </a:r>
            <a:r>
              <a:rPr lang="fr-FR" sz="4000" dirty="0" err="1"/>
              <a:t>constrained</a:t>
            </a:r>
            <a:r>
              <a:rPr lang="fr-FR" sz="4000" dirty="0"/>
              <a:t> </a:t>
            </a:r>
            <a:r>
              <a:rPr lang="fr-FR" sz="4000" dirty="0" err="1"/>
              <a:t>topology</a:t>
            </a:r>
            <a:r>
              <a:rPr lang="fr-FR" sz="4000" dirty="0"/>
              <a:t> </a:t>
            </a:r>
            <a:r>
              <a:rPr lang="fr-FR" sz="4000" dirty="0" err="1"/>
              <a:t>optimization</a:t>
            </a:r>
            <a:r>
              <a:rPr lang="fr-FR" sz="4000" dirty="0"/>
              <a:t>." </a:t>
            </a:r>
            <a:r>
              <a:rPr lang="fr-FR" sz="4000" i="1" dirty="0"/>
              <a:t>Structural and </a:t>
            </a:r>
            <a:r>
              <a:rPr lang="fr-FR" sz="4000" i="1" dirty="0" err="1"/>
              <a:t>Multidisciplinary</a:t>
            </a:r>
            <a:r>
              <a:rPr lang="fr-FR" sz="4000" i="1" dirty="0"/>
              <a:t> </a:t>
            </a:r>
            <a:r>
              <a:rPr lang="fr-FR" sz="4000" i="1" dirty="0" err="1"/>
              <a:t>Optimization</a:t>
            </a:r>
            <a:r>
              <a:rPr lang="fr-FR" sz="4000" dirty="0"/>
              <a:t> 55.2 (2017): 663-679.</a:t>
            </a:r>
          </a:p>
          <a:p>
            <a:pPr marL="0" indent="0" fontAlgn="base">
              <a:buNone/>
            </a:pPr>
            <a:r>
              <a:rPr lang="fr-FR" sz="4000" dirty="0"/>
              <a:t>[11] O. Sigmund, “A 99 line </a:t>
            </a:r>
            <a:r>
              <a:rPr lang="fr-FR" sz="4000" dirty="0" err="1"/>
              <a:t>topology</a:t>
            </a:r>
            <a:r>
              <a:rPr lang="fr-FR" sz="4000" dirty="0"/>
              <a:t> </a:t>
            </a:r>
            <a:r>
              <a:rPr lang="fr-FR" sz="4000" dirty="0" err="1"/>
              <a:t>optimization</a:t>
            </a:r>
            <a:r>
              <a:rPr lang="fr-FR" sz="4000" dirty="0"/>
              <a:t> code </a:t>
            </a:r>
            <a:r>
              <a:rPr lang="fr-FR" sz="4000" dirty="0" err="1"/>
              <a:t>written</a:t>
            </a:r>
            <a:r>
              <a:rPr lang="fr-FR" sz="4000" dirty="0"/>
              <a:t> in </a:t>
            </a:r>
            <a:r>
              <a:rPr lang="fr-FR" sz="4000" dirty="0" err="1"/>
              <a:t>matlab</a:t>
            </a:r>
            <a:r>
              <a:rPr lang="fr-FR" sz="4000" dirty="0"/>
              <a:t>,” </a:t>
            </a:r>
            <a:r>
              <a:rPr lang="fr-FR" sz="4000" i="1" dirty="0"/>
              <a:t>Structural and </a:t>
            </a:r>
            <a:r>
              <a:rPr lang="fr-FR" sz="4000" i="1" dirty="0" err="1"/>
              <a:t>Multidisciplinary</a:t>
            </a:r>
            <a:r>
              <a:rPr lang="fr-FR" sz="4000" i="1" dirty="0"/>
              <a:t> </a:t>
            </a:r>
            <a:r>
              <a:rPr lang="fr-FR" sz="4000" i="1" dirty="0" err="1"/>
              <a:t>Optimization</a:t>
            </a:r>
            <a:r>
              <a:rPr lang="fr-FR" sz="4000" dirty="0"/>
              <a:t>, vol. 21, no. 2, pp. 120– 127, </a:t>
            </a:r>
            <a:r>
              <a:rPr lang="fr-FR" sz="4000" dirty="0" err="1"/>
              <a:t>Apr</a:t>
            </a:r>
            <a:r>
              <a:rPr lang="fr-FR" sz="4000" dirty="0"/>
              <a:t> 2001.</a:t>
            </a:r>
          </a:p>
          <a:p>
            <a:pPr marL="0" indent="0" fontAlgn="base">
              <a:buNone/>
            </a:pPr>
            <a:r>
              <a:rPr lang="fr-FR" sz="4000" dirty="0"/>
              <a:t>[12] K. </a:t>
            </a:r>
            <a:r>
              <a:rPr lang="fr-FR" sz="4000" dirty="0" err="1"/>
              <a:t>Svanberg</a:t>
            </a:r>
            <a:r>
              <a:rPr lang="fr-FR" sz="4000" dirty="0"/>
              <a:t>, “The </a:t>
            </a:r>
            <a:r>
              <a:rPr lang="fr-FR" sz="4000" dirty="0" err="1"/>
              <a:t>method</a:t>
            </a:r>
            <a:r>
              <a:rPr lang="fr-FR" sz="4000" dirty="0"/>
              <a:t> of </a:t>
            </a:r>
            <a:r>
              <a:rPr lang="fr-FR" sz="4000" dirty="0" err="1"/>
              <a:t>moving</a:t>
            </a:r>
            <a:r>
              <a:rPr lang="fr-FR" sz="4000" dirty="0"/>
              <a:t> asymptotes—a new </a:t>
            </a:r>
            <a:r>
              <a:rPr lang="fr-FR" sz="4000" dirty="0" err="1"/>
              <a:t>method</a:t>
            </a:r>
            <a:r>
              <a:rPr lang="fr-FR" sz="4000" dirty="0"/>
              <a:t> for structural </a:t>
            </a:r>
            <a:r>
              <a:rPr lang="fr-FR" sz="4000" dirty="0" err="1"/>
              <a:t>optimization</a:t>
            </a:r>
            <a:r>
              <a:rPr lang="fr-FR" sz="4000" dirty="0"/>
              <a:t>,” </a:t>
            </a:r>
            <a:r>
              <a:rPr lang="fr-FR" sz="4000" i="1" dirty="0"/>
              <a:t>International Journal for </a:t>
            </a:r>
            <a:r>
              <a:rPr lang="fr-FR" sz="4000" i="1" dirty="0" err="1"/>
              <a:t>Numerical</a:t>
            </a:r>
            <a:r>
              <a:rPr lang="fr-FR" sz="4000" i="1" dirty="0"/>
              <a:t> Methods in Engineering</a:t>
            </a:r>
            <a:r>
              <a:rPr lang="fr-FR" sz="4000" dirty="0"/>
              <a:t>, vol. 24, no. 2, pp. 359–373, </a:t>
            </a:r>
            <a:r>
              <a:rPr lang="fr-FR" sz="4000" dirty="0" err="1"/>
              <a:t>Feb</a:t>
            </a:r>
            <a:r>
              <a:rPr lang="fr-FR" sz="4000" dirty="0"/>
              <a:t> 1987.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F9BC68-1FE6-44F5-8020-95D2612A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3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B2FDC8CD-7230-4747-AFC6-D218FABE3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34"/>
          <a:stretch/>
        </p:blipFill>
        <p:spPr>
          <a:xfrm>
            <a:off x="753791" y="3458784"/>
            <a:ext cx="2663146" cy="2517470"/>
          </a:xfrm>
          <a:prstGeom prst="rect">
            <a:avLst/>
          </a:prstGeom>
        </p:spPr>
      </p:pic>
      <p:pic>
        <p:nvPicPr>
          <p:cNvPr id="2050" name="Picture 2" descr="Risultati immagini per shape morphing airfoil">
            <a:extLst>
              <a:ext uri="{FF2B5EF4-FFF2-40B4-BE49-F238E27FC236}">
                <a16:creationId xmlns:a16="http://schemas.microsoft.com/office/drawing/2014/main" id="{59C69D69-E345-42C9-AD62-6BA93B51EA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94" y="995363"/>
            <a:ext cx="4214812" cy="164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9A468D00-95C5-4AF5-89A8-81516DB2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Context</a:t>
            </a:r>
            <a:endParaRPr lang="fr-FR" dirty="0"/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496EEF37-98E4-47E5-82F2-14E71D80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158672"/>
            <a:ext cx="10544628" cy="646331"/>
          </a:xfrm>
        </p:spPr>
        <p:txBody>
          <a:bodyPr/>
          <a:lstStyle/>
          <a:p>
            <a:pPr fontAlgn="base"/>
            <a:r>
              <a:rPr lang="fr-FR" dirty="0"/>
              <a:t>[2]</a:t>
            </a:r>
            <a:r>
              <a:rPr lang="fr-FR" dirty="0" err="1"/>
              <a:t>Tchatchueng</a:t>
            </a:r>
            <a:r>
              <a:rPr lang="fr-FR" dirty="0"/>
              <a:t> </a:t>
            </a:r>
            <a:r>
              <a:rPr lang="fr-FR" dirty="0" err="1"/>
              <a:t>Kammegne</a:t>
            </a:r>
            <a:r>
              <a:rPr lang="fr-FR" dirty="0"/>
              <a:t>, M. J., </a:t>
            </a:r>
            <a:r>
              <a:rPr lang="fr-FR" dirty="0" err="1"/>
              <a:t>Grigorie</a:t>
            </a:r>
            <a:r>
              <a:rPr lang="fr-FR" dirty="0"/>
              <a:t>, L. T., </a:t>
            </a:r>
            <a:r>
              <a:rPr lang="fr-FR" dirty="0" err="1"/>
              <a:t>Botez</a:t>
            </a:r>
            <a:r>
              <a:rPr lang="fr-FR" dirty="0"/>
              <a:t>, R. M., </a:t>
            </a:r>
            <a:r>
              <a:rPr lang="en-GB" dirty="0"/>
              <a:t>“</a:t>
            </a:r>
            <a:r>
              <a:rPr lang="fr-FR" dirty="0"/>
              <a:t>Design, </a:t>
            </a:r>
            <a:r>
              <a:rPr lang="fr-FR" dirty="0" err="1"/>
              <a:t>Numerical</a:t>
            </a:r>
            <a:r>
              <a:rPr lang="fr-FR" dirty="0"/>
              <a:t> Simulation and </a:t>
            </a:r>
            <a:r>
              <a:rPr lang="fr-FR" dirty="0" err="1"/>
              <a:t>Experimental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of a </a:t>
            </a:r>
            <a:r>
              <a:rPr lang="fr-FR" dirty="0" err="1"/>
              <a:t>Controlled</a:t>
            </a:r>
            <a:r>
              <a:rPr lang="fr-FR" dirty="0"/>
              <a:t> </a:t>
            </a:r>
            <a:r>
              <a:rPr lang="fr-FR" dirty="0" err="1"/>
              <a:t>Electrical</a:t>
            </a:r>
            <a:r>
              <a:rPr lang="fr-FR" dirty="0"/>
              <a:t> Actuation System in a Real Aircraft Morphing Wing Model “, </a:t>
            </a:r>
            <a:r>
              <a:rPr lang="fr-FR" i="1" dirty="0"/>
              <a:t>The </a:t>
            </a:r>
            <a:r>
              <a:rPr lang="fr-FR" i="1" dirty="0" err="1"/>
              <a:t>Aeronautical</a:t>
            </a:r>
            <a:r>
              <a:rPr lang="fr-FR" i="1" dirty="0"/>
              <a:t> Journal</a:t>
            </a:r>
            <a:r>
              <a:rPr lang="fr-FR" dirty="0"/>
              <a:t>, Vol. 119,2015</a:t>
            </a:r>
          </a:p>
          <a:p>
            <a:pPr fontAlgn="base"/>
            <a:r>
              <a:rPr lang="fr-FR" dirty="0"/>
              <a:t>[3] N.-H. Kim, </a:t>
            </a:r>
            <a:r>
              <a:rPr lang="fr-FR" i="1" dirty="0"/>
              <a:t>Introduction to </a:t>
            </a:r>
            <a:r>
              <a:rPr lang="fr-FR" i="1" dirty="0" err="1"/>
              <a:t>Nonlinear</a:t>
            </a:r>
            <a:r>
              <a:rPr lang="fr-FR" i="1" dirty="0"/>
              <a:t> </a:t>
            </a:r>
            <a:r>
              <a:rPr lang="fr-FR" i="1" dirty="0" err="1"/>
              <a:t>Finite</a:t>
            </a:r>
            <a:r>
              <a:rPr lang="fr-FR" i="1" dirty="0"/>
              <a:t> </a:t>
            </a:r>
            <a:r>
              <a:rPr lang="fr-FR" i="1" dirty="0" err="1"/>
              <a:t>Element</a:t>
            </a:r>
            <a:r>
              <a:rPr lang="fr-FR" i="1" dirty="0"/>
              <a:t> </a:t>
            </a:r>
            <a:r>
              <a:rPr lang="fr-FR" i="1" dirty="0" err="1"/>
              <a:t>Analysis</a:t>
            </a:r>
            <a:r>
              <a:rPr lang="fr-FR" dirty="0"/>
              <a:t>. Springer US, 2014 .</a:t>
            </a:r>
          </a:p>
          <a:p>
            <a:pPr fontAlgn="base"/>
            <a:r>
              <a:rPr lang="fr-FR" dirty="0"/>
              <a:t>[4] K. Suresh and A. M. </a:t>
            </a:r>
            <a:r>
              <a:rPr lang="fr-FR" dirty="0" err="1"/>
              <a:t>Mirzendehel</a:t>
            </a:r>
            <a:r>
              <a:rPr lang="fr-FR" dirty="0"/>
              <a:t>, </a:t>
            </a:r>
            <a:r>
              <a:rPr lang="fr-FR" i="1" dirty="0"/>
              <a:t>A Hands-on Introduction to </a:t>
            </a:r>
            <a:r>
              <a:rPr lang="fr-FR" i="1" dirty="0" err="1"/>
              <a:t>Topology</a:t>
            </a:r>
            <a:r>
              <a:rPr lang="fr-FR" i="1" dirty="0"/>
              <a:t> </a:t>
            </a:r>
            <a:r>
              <a:rPr lang="fr-FR" i="1" dirty="0" err="1"/>
              <a:t>Optimization</a:t>
            </a:r>
            <a:r>
              <a:rPr lang="fr-FR" dirty="0"/>
              <a:t>. Springer US, 2017.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5BE4BB94-FAFC-467B-9C6C-AC3EF77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3</a:t>
            </a:fld>
            <a:endParaRPr lang="fr-FR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8A51F9E-2406-4AA9-9776-334673F4E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406" y="3469746"/>
            <a:ext cx="2858201" cy="21595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95CA4F-D424-45D4-B250-B51B2DD4241D}"/>
              </a:ext>
            </a:extLst>
          </p:cNvPr>
          <p:cNvSpPr txBox="1"/>
          <p:nvPr/>
        </p:nvSpPr>
        <p:spPr>
          <a:xfrm>
            <a:off x="4943475" y="2790825"/>
            <a:ext cx="15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Morphing</a:t>
            </a:r>
            <a:r>
              <a:rPr lang="it-IT" dirty="0"/>
              <a:t> </a:t>
            </a:r>
            <a:r>
              <a:rPr lang="it-IT" dirty="0" err="1"/>
              <a:t>wing</a:t>
            </a:r>
            <a:endParaRPr lang="fr-FR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50F5A8B-E0F0-49B3-B025-BEB9F0087524}"/>
              </a:ext>
            </a:extLst>
          </p:cNvPr>
          <p:cNvSpPr txBox="1"/>
          <p:nvPr/>
        </p:nvSpPr>
        <p:spPr>
          <a:xfrm>
            <a:off x="3533042" y="4226344"/>
            <a:ext cx="141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Nonlinear</a:t>
            </a:r>
            <a:r>
              <a:rPr lang="it-IT" dirty="0"/>
              <a:t> </a:t>
            </a:r>
            <a:r>
              <a:rPr lang="it-IT" dirty="0" err="1"/>
              <a:t>Mechanics</a:t>
            </a:r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A3AB2C-E263-4E2B-BC66-962CAA957D4A}"/>
              </a:ext>
            </a:extLst>
          </p:cNvPr>
          <p:cNvSpPr txBox="1"/>
          <p:nvPr/>
        </p:nvSpPr>
        <p:spPr>
          <a:xfrm>
            <a:off x="6594232" y="4260836"/>
            <a:ext cx="1688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Topology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endParaRPr lang="it-IT" dirty="0"/>
          </a:p>
          <a:p>
            <a:pPr algn="ctr"/>
            <a:r>
              <a:rPr lang="it-IT" dirty="0"/>
              <a:t>(TO)</a:t>
            </a:r>
            <a:endParaRPr lang="fr-FR" dirty="0"/>
          </a:p>
        </p:txBody>
      </p:sp>
      <p:sp>
        <p:nvSpPr>
          <p:cNvPr id="10" name="Freccia bidirezionale orizzontale 9">
            <a:extLst>
              <a:ext uri="{FF2B5EF4-FFF2-40B4-BE49-F238E27FC236}">
                <a16:creationId xmlns:a16="http://schemas.microsoft.com/office/drawing/2014/main" id="{A6811329-90DE-464A-857F-D7BE79977FF1}"/>
              </a:ext>
            </a:extLst>
          </p:cNvPr>
          <p:cNvSpPr/>
          <p:nvPr/>
        </p:nvSpPr>
        <p:spPr>
          <a:xfrm>
            <a:off x="5142216" y="4493286"/>
            <a:ext cx="1410433" cy="1814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ccia bidirezionale orizzontale 11">
            <a:extLst>
              <a:ext uri="{FF2B5EF4-FFF2-40B4-BE49-F238E27FC236}">
                <a16:creationId xmlns:a16="http://schemas.microsoft.com/office/drawing/2014/main" id="{342E244D-3C46-4E87-B8D1-5443121DD79F}"/>
              </a:ext>
            </a:extLst>
          </p:cNvPr>
          <p:cNvSpPr/>
          <p:nvPr/>
        </p:nvSpPr>
        <p:spPr>
          <a:xfrm rot="2700000">
            <a:off x="6130794" y="3656091"/>
            <a:ext cx="1410433" cy="1814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1A1B6AA-FAA2-4BE3-A78E-C7D7766786C0}"/>
              </a:ext>
            </a:extLst>
          </p:cNvPr>
          <p:cNvSpPr/>
          <p:nvPr/>
        </p:nvSpPr>
        <p:spPr>
          <a:xfrm rot="8076936">
            <a:off x="4076188" y="3653187"/>
            <a:ext cx="1410433" cy="1814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40BB6EA-F2BC-4BCF-9D46-DCE0A4A8ECB0}"/>
              </a:ext>
            </a:extLst>
          </p:cNvPr>
          <p:cNvSpPr/>
          <p:nvPr/>
        </p:nvSpPr>
        <p:spPr>
          <a:xfrm>
            <a:off x="8282355" y="1208942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it-IT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[2]</a:t>
            </a:r>
            <a:endParaRPr lang="fr-FR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37D58FA-457B-4D1C-A69F-5F7846F60E26}"/>
              </a:ext>
            </a:extLst>
          </p:cNvPr>
          <p:cNvSpPr/>
          <p:nvPr/>
        </p:nvSpPr>
        <p:spPr>
          <a:xfrm>
            <a:off x="1237717" y="3018922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it-IT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[3]</a:t>
            </a:r>
            <a:endParaRPr lang="fr-FR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36D90FF-B365-4E62-8DC9-E9B480042215}"/>
              </a:ext>
            </a:extLst>
          </p:cNvPr>
          <p:cNvSpPr/>
          <p:nvPr/>
        </p:nvSpPr>
        <p:spPr>
          <a:xfrm>
            <a:off x="9653930" y="3018922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it-IT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[4]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37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2" grpId="0" animBg="1"/>
      <p:bldP spid="13" grpId="0" animBg="1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6A8A2-79B0-43A5-AC36-88A6917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fr-FR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63854-82EC-41BF-809D-5A2D7FE6E5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1900" dirty="0"/>
              <a:t>TO: </a:t>
            </a:r>
            <a:r>
              <a:rPr lang="it-IT" sz="1900" dirty="0" err="1"/>
              <a:t>how</a:t>
            </a:r>
            <a:r>
              <a:rPr lang="it-IT" sz="1900" dirty="0"/>
              <a:t> </a:t>
            </a:r>
            <a:r>
              <a:rPr lang="it-IT" sz="1900" dirty="0" err="1"/>
              <a:t>does</a:t>
            </a:r>
            <a:r>
              <a:rPr lang="it-IT" sz="1900" dirty="0"/>
              <a:t> </a:t>
            </a:r>
            <a:r>
              <a:rPr lang="it-IT" sz="1900" dirty="0" err="1"/>
              <a:t>it</a:t>
            </a:r>
            <a:r>
              <a:rPr lang="it-IT" sz="1900" dirty="0"/>
              <a:t> work?</a:t>
            </a:r>
          </a:p>
          <a:p>
            <a:r>
              <a:rPr lang="it-IT" sz="1900" dirty="0" err="1"/>
              <a:t>Problem</a:t>
            </a:r>
            <a:r>
              <a:rPr lang="it-IT" sz="1900" dirty="0"/>
              <a:t> Statement</a:t>
            </a:r>
          </a:p>
          <a:p>
            <a:r>
              <a:rPr lang="it-IT" sz="1900" dirty="0" err="1"/>
              <a:t>Procedures</a:t>
            </a:r>
            <a:r>
              <a:rPr lang="it-IT" sz="1900" dirty="0"/>
              <a:t>: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1900" dirty="0" err="1"/>
              <a:t>Boundary</a:t>
            </a:r>
            <a:r>
              <a:rPr lang="it-IT" sz="1900" dirty="0"/>
              <a:t> </a:t>
            </a:r>
            <a:r>
              <a:rPr lang="it-IT" sz="1900" dirty="0" err="1"/>
              <a:t>Conditions</a:t>
            </a:r>
            <a:r>
              <a:rPr lang="it-IT" sz="1900" dirty="0"/>
              <a:t> and </a:t>
            </a:r>
            <a:r>
              <a:rPr lang="it-IT" sz="1900" dirty="0" err="1"/>
              <a:t>Parameters</a:t>
            </a:r>
            <a:endParaRPr lang="it-IT" sz="1900" dirty="0"/>
          </a:p>
          <a:p>
            <a:pPr marL="857250" lvl="1" indent="-400050">
              <a:buFont typeface="+mj-lt"/>
              <a:buAutoNum type="romanLcPeriod"/>
            </a:pPr>
            <a:r>
              <a:rPr lang="it-IT" sz="1900" dirty="0"/>
              <a:t>FE – Analysis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1900" dirty="0"/>
              <a:t>Stress Evaluation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1900" dirty="0" err="1"/>
              <a:t>Adjoint</a:t>
            </a:r>
            <a:r>
              <a:rPr lang="it-IT" sz="1900" dirty="0"/>
              <a:t> </a:t>
            </a:r>
            <a:r>
              <a:rPr lang="it-IT" sz="1900" dirty="0" err="1"/>
              <a:t>Sensitivity</a:t>
            </a:r>
            <a:r>
              <a:rPr lang="it-IT" sz="1900" dirty="0"/>
              <a:t> Analysis</a:t>
            </a:r>
          </a:p>
          <a:p>
            <a:r>
              <a:rPr lang="it-IT" sz="1900" dirty="0" err="1"/>
              <a:t>Results</a:t>
            </a:r>
            <a:r>
              <a:rPr lang="it-IT" sz="1900" dirty="0"/>
              <a:t>: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1900" dirty="0"/>
              <a:t>First </a:t>
            </a:r>
            <a:r>
              <a:rPr lang="it-IT" sz="1900" dirty="0" err="1"/>
              <a:t>results</a:t>
            </a:r>
            <a:endParaRPr lang="it-IT" sz="1900" dirty="0"/>
          </a:p>
          <a:p>
            <a:pPr marL="857250" lvl="1" indent="-400050">
              <a:buFont typeface="+mj-lt"/>
              <a:buAutoNum type="romanLcPeriod"/>
            </a:pPr>
            <a:r>
              <a:rPr lang="it-IT" sz="1900" dirty="0" err="1"/>
              <a:t>Influence</a:t>
            </a:r>
            <a:r>
              <a:rPr lang="it-IT" sz="1900" dirty="0"/>
              <a:t> of </a:t>
            </a:r>
            <a:r>
              <a:rPr lang="it-IT" sz="1900" dirty="0" err="1"/>
              <a:t>Constraints</a:t>
            </a:r>
            <a:r>
              <a:rPr lang="it-IT" sz="1900" dirty="0"/>
              <a:t>, </a:t>
            </a:r>
            <a:r>
              <a:rPr lang="it-IT" sz="1900" dirty="0" err="1"/>
              <a:t>BCs</a:t>
            </a:r>
            <a:r>
              <a:rPr lang="it-IT" sz="1900" dirty="0"/>
              <a:t>, Force</a:t>
            </a:r>
          </a:p>
          <a:p>
            <a:r>
              <a:rPr lang="it-IT" sz="1900" dirty="0" err="1"/>
              <a:t>Conclusions</a:t>
            </a:r>
            <a:endParaRPr lang="it-IT" sz="19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B93D24-EC50-4560-89B1-6A99ED60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21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C4E72-3F15-4B5B-879A-94D9060A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dirty="0"/>
              <a:t>TO: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work?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F0CA4DD-327A-49A3-A44B-6BE40EF8A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4" y="1617785"/>
                <a:ext cx="3555630" cy="4151185"/>
              </a:xfrm>
            </p:spPr>
            <p:txBody>
              <a:bodyPr>
                <a:normAutofit/>
              </a:bodyPr>
              <a:lstStyle/>
              <a:p>
                <a:r>
                  <a:rPr lang="it-IT" dirty="0" err="1"/>
                  <a:t>Arranging</a:t>
                </a:r>
                <a:r>
                  <a:rPr lang="it-IT" dirty="0"/>
                  <a:t> </a:t>
                </a:r>
                <a:r>
                  <a:rPr lang="it-IT" dirty="0" err="1"/>
                  <a:t>masses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:r>
                  <a:rPr lang="it-IT" dirty="0" err="1"/>
                  <a:t>necessary</a:t>
                </a:r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SIMP </a:t>
                </a:r>
                <a:r>
                  <a:rPr lang="it-IT" dirty="0" err="1"/>
                  <a:t>approach</a:t>
                </a:r>
                <a:r>
                  <a:rPr lang="it-IT" dirty="0"/>
                  <a:t>: </a:t>
                </a:r>
                <a:r>
                  <a:rPr lang="it-IT" dirty="0" err="1"/>
                  <a:t>each</a:t>
                </a:r>
                <a:r>
                  <a:rPr lang="it-IT" dirty="0"/>
                  <a:t> FE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associated</a:t>
                </a:r>
                <a:r>
                  <a:rPr lang="it-IT" dirty="0"/>
                  <a:t> with a </a:t>
                </a:r>
                <a:r>
                  <a:rPr lang="it-IT" dirty="0" err="1"/>
                  <a:t>fictitious</a:t>
                </a:r>
                <a:r>
                  <a:rPr lang="it-IT" dirty="0"/>
                  <a:t> pseudo-</a:t>
                </a:r>
                <a:r>
                  <a:rPr lang="it-IT" dirty="0" err="1"/>
                  <a:t>density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Iterative </a:t>
                </a:r>
                <a:r>
                  <a:rPr lang="it-IT" dirty="0" err="1"/>
                  <a:t>process</a:t>
                </a: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Top88: </a:t>
                </a:r>
                <a:r>
                  <a:rPr lang="it-IT" dirty="0" err="1"/>
                  <a:t>our</a:t>
                </a:r>
                <a:r>
                  <a:rPr lang="it-IT" dirty="0"/>
                  <a:t> </a:t>
                </a:r>
                <a:r>
                  <a:rPr lang="it-IT" dirty="0" err="1"/>
                  <a:t>reference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F0CA4DD-327A-49A3-A44B-6BE40EF8A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4" y="1617785"/>
                <a:ext cx="3555630" cy="4151185"/>
              </a:xfrm>
              <a:blipFill>
                <a:blip r:embed="rId2"/>
                <a:stretch>
                  <a:fillRect l="-686" t="-7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9AFB187-DB32-4E14-AD50-4B29D4E2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5</a:t>
            </a:fld>
            <a:endParaRPr lang="fr-FR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AE72FF78-38C0-46C7-9768-01CD190D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01" y="1282223"/>
            <a:ext cx="3564263" cy="1685924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20201A67-7751-4625-9A6E-DFB9B6FA7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634" y="3429000"/>
            <a:ext cx="4096600" cy="2002253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14042199-68CC-4EA7-A2E7-E78161BF9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634" y="4767843"/>
            <a:ext cx="4096600" cy="2002254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6A69EF7-F7C6-45D0-BD79-1B38FBC4C027}"/>
              </a:ext>
            </a:extLst>
          </p:cNvPr>
          <p:cNvSpPr txBox="1"/>
          <p:nvPr/>
        </p:nvSpPr>
        <p:spPr>
          <a:xfrm>
            <a:off x="6794215" y="3017045"/>
            <a:ext cx="2754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it-IT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SIMP </a:t>
            </a:r>
            <a:r>
              <a:rPr lang="it-IT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it-IT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it-IT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it-IT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it-IT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0.5 in (a) and 0.3 in (b). </a:t>
            </a:r>
            <a:r>
              <a:rPr lang="it-IT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it-IT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[7]</a:t>
            </a:r>
            <a:endParaRPr lang="fr-FR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E2B6606-10C3-4EFA-9147-FEADE49E1480}"/>
              </a:ext>
            </a:extLst>
          </p:cNvPr>
          <p:cNvSpPr/>
          <p:nvPr/>
        </p:nvSpPr>
        <p:spPr>
          <a:xfrm>
            <a:off x="10288064" y="4177603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endParaRPr lang="fr-FR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C06BB5EA-24D1-426D-A1B1-138FD7C19E79}"/>
              </a:ext>
            </a:extLst>
          </p:cNvPr>
          <p:cNvSpPr/>
          <p:nvPr/>
        </p:nvSpPr>
        <p:spPr>
          <a:xfrm>
            <a:off x="10280803" y="534602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fr-FR" dirty="0"/>
          </a:p>
        </p:txBody>
      </p:sp>
      <p:sp>
        <p:nvSpPr>
          <p:cNvPr id="35" name="Segnaposto piè di pagina 9">
            <a:extLst>
              <a:ext uri="{FF2B5EF4-FFF2-40B4-BE49-F238E27FC236}">
                <a16:creationId xmlns:a16="http://schemas.microsoft.com/office/drawing/2014/main" id="{0ACA13CD-C9C2-48AF-85AC-90BD00EC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405282"/>
            <a:ext cx="7848072" cy="304801"/>
          </a:xfrm>
        </p:spPr>
        <p:txBody>
          <a:bodyPr/>
          <a:lstStyle/>
          <a:p>
            <a:r>
              <a:rPr lang="fr-FR" dirty="0"/>
              <a:t>[7] E. </a:t>
            </a:r>
            <a:r>
              <a:rPr lang="fr-FR" dirty="0" err="1"/>
              <a:t>Andreassen</a:t>
            </a:r>
            <a:r>
              <a:rPr lang="fr-FR" dirty="0"/>
              <a:t>, A. </a:t>
            </a:r>
            <a:r>
              <a:rPr lang="fr-FR" dirty="0" err="1"/>
              <a:t>Clausen</a:t>
            </a:r>
            <a:r>
              <a:rPr lang="fr-FR" dirty="0"/>
              <a:t>, M. </a:t>
            </a:r>
            <a:r>
              <a:rPr lang="fr-FR" dirty="0" err="1"/>
              <a:t>Schevenels</a:t>
            </a:r>
            <a:r>
              <a:rPr lang="fr-FR" dirty="0"/>
              <a:t>, B. S. </a:t>
            </a:r>
            <a:r>
              <a:rPr lang="fr-FR" dirty="0" err="1"/>
              <a:t>Lazarov</a:t>
            </a:r>
            <a:r>
              <a:rPr lang="fr-FR" dirty="0"/>
              <a:t>, and O. Sigmund, “Efficient </a:t>
            </a:r>
            <a:r>
              <a:rPr lang="fr-FR" dirty="0" err="1"/>
              <a:t>topology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 in MATLAB </a:t>
            </a:r>
            <a:r>
              <a:rPr lang="fr-FR" dirty="0" err="1"/>
              <a:t>using</a:t>
            </a:r>
            <a:r>
              <a:rPr lang="fr-FR" dirty="0"/>
              <a:t> 88 </a:t>
            </a:r>
            <a:r>
              <a:rPr lang="fr-FR" dirty="0" err="1"/>
              <a:t>lines</a:t>
            </a:r>
            <a:r>
              <a:rPr lang="fr-FR" dirty="0"/>
              <a:t> of code,” </a:t>
            </a:r>
            <a:r>
              <a:rPr lang="fr-FR" i="1" dirty="0"/>
              <a:t>Structural and </a:t>
            </a:r>
            <a:r>
              <a:rPr lang="fr-FR" i="1" dirty="0" err="1"/>
              <a:t>Multidisciplinary</a:t>
            </a:r>
            <a:r>
              <a:rPr lang="fr-FR" i="1" dirty="0"/>
              <a:t> </a:t>
            </a:r>
            <a:r>
              <a:rPr lang="fr-FR" i="1" dirty="0" err="1"/>
              <a:t>Optimization</a:t>
            </a:r>
            <a:r>
              <a:rPr lang="fr-FR" dirty="0"/>
              <a:t>, vol. 43, no. 1, pp. 1–16, </a:t>
            </a:r>
            <a:r>
              <a:rPr lang="fr-FR" dirty="0" err="1"/>
              <a:t>Nov</a:t>
            </a:r>
            <a:r>
              <a:rPr lang="fr-FR" dirty="0"/>
              <a:t> 2010.</a:t>
            </a:r>
          </a:p>
        </p:txBody>
      </p:sp>
    </p:spTree>
    <p:extLst>
      <p:ext uri="{BB962C8B-B14F-4D97-AF65-F5344CB8AC3E}">
        <p14:creationId xmlns:p14="http://schemas.microsoft.com/office/powerpoint/2010/main" val="16973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1" grpId="0"/>
      <p:bldP spid="32" grpId="0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9AFB187-DB32-4E14-AD50-4B29D4E2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C416-3AB3-4696-87DD-B7E7716B0613}" type="slidenum">
              <a:rPr lang="fr-FR" smtClean="0"/>
              <a:t>6</a:t>
            </a:fld>
            <a:endParaRPr lang="fr-FR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AE72FF78-38C0-46C7-9768-01CD190DA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01" y="1282223"/>
            <a:ext cx="3564263" cy="1685924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20201A67-7751-4625-9A6E-DFB9B6FA7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634" y="3429000"/>
            <a:ext cx="4096600" cy="2002253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14042199-68CC-4EA7-A2E7-E78161BF9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634" y="4767843"/>
            <a:ext cx="4096600" cy="2002254"/>
          </a:xfrm>
          <a:prstGeom prst="rect">
            <a:avLst/>
          </a:prstGeom>
        </p:spPr>
      </p:pic>
      <p:sp>
        <p:nvSpPr>
          <p:cNvPr id="10" name="Elaborazione 9">
            <a:extLst>
              <a:ext uri="{FF2B5EF4-FFF2-40B4-BE49-F238E27FC236}">
                <a16:creationId xmlns:a16="http://schemas.microsoft.com/office/drawing/2014/main" id="{1EF66D8E-8F82-4271-9C81-23530DAB93E5}"/>
              </a:ext>
            </a:extLst>
          </p:cNvPr>
          <p:cNvSpPr/>
          <p:nvPr/>
        </p:nvSpPr>
        <p:spPr>
          <a:xfrm>
            <a:off x="1206882" y="1486329"/>
            <a:ext cx="2769575" cy="3165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Static force </a:t>
            </a:r>
            <a:r>
              <a:rPr lang="it-IT" dirty="0" err="1"/>
              <a:t>equilibrium</a:t>
            </a:r>
            <a:endParaRPr lang="fr-FR" dirty="0"/>
          </a:p>
        </p:txBody>
      </p:sp>
      <p:sp>
        <p:nvSpPr>
          <p:cNvPr id="11" name="Elaborazione 10">
            <a:extLst>
              <a:ext uri="{FF2B5EF4-FFF2-40B4-BE49-F238E27FC236}">
                <a16:creationId xmlns:a16="http://schemas.microsoft.com/office/drawing/2014/main" id="{0F48A545-FDED-4385-96BE-9C7038789327}"/>
              </a:ext>
            </a:extLst>
          </p:cNvPr>
          <p:cNvSpPr/>
          <p:nvPr/>
        </p:nvSpPr>
        <p:spPr>
          <a:xfrm>
            <a:off x="1206883" y="3861110"/>
            <a:ext cx="2769576" cy="3165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Update </a:t>
            </a:r>
            <a:r>
              <a:rPr lang="it-IT" dirty="0" err="1"/>
              <a:t>densities</a:t>
            </a:r>
            <a:endParaRPr lang="fr-FR" dirty="0"/>
          </a:p>
        </p:txBody>
      </p:sp>
      <p:sp>
        <p:nvSpPr>
          <p:cNvPr id="12" name="Elaborazione 11">
            <a:extLst>
              <a:ext uri="{FF2B5EF4-FFF2-40B4-BE49-F238E27FC236}">
                <a16:creationId xmlns:a16="http://schemas.microsoft.com/office/drawing/2014/main" id="{B17BDA73-9B28-4088-9913-C2083A672796}"/>
              </a:ext>
            </a:extLst>
          </p:cNvPr>
          <p:cNvSpPr/>
          <p:nvPr/>
        </p:nvSpPr>
        <p:spPr>
          <a:xfrm>
            <a:off x="1206883" y="2199363"/>
            <a:ext cx="2769576" cy="3165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evaluation</a:t>
            </a:r>
            <a:endParaRPr lang="fr-FR" dirty="0"/>
          </a:p>
        </p:txBody>
      </p:sp>
      <p:sp>
        <p:nvSpPr>
          <p:cNvPr id="13" name="Elaborazione 12">
            <a:extLst>
              <a:ext uri="{FF2B5EF4-FFF2-40B4-BE49-F238E27FC236}">
                <a16:creationId xmlns:a16="http://schemas.microsoft.com/office/drawing/2014/main" id="{1D87D70D-E06B-414C-9871-D8F7C21EB327}"/>
              </a:ext>
            </a:extLst>
          </p:cNvPr>
          <p:cNvSpPr/>
          <p:nvPr/>
        </p:nvSpPr>
        <p:spPr>
          <a:xfrm>
            <a:off x="1206882" y="4621730"/>
            <a:ext cx="2769577" cy="3165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Mesh-</a:t>
            </a:r>
            <a:r>
              <a:rPr lang="it-IT" dirty="0" err="1"/>
              <a:t>independency</a:t>
            </a:r>
            <a:r>
              <a:rPr lang="it-IT" dirty="0"/>
              <a:t> </a:t>
            </a:r>
            <a:r>
              <a:rPr lang="it-IT" dirty="0" err="1"/>
              <a:t>filter</a:t>
            </a:r>
            <a:endParaRPr lang="fr-FR" dirty="0"/>
          </a:p>
        </p:txBody>
      </p:sp>
      <p:sp>
        <p:nvSpPr>
          <p:cNvPr id="14" name="Decisione 13">
            <a:extLst>
              <a:ext uri="{FF2B5EF4-FFF2-40B4-BE49-F238E27FC236}">
                <a16:creationId xmlns:a16="http://schemas.microsoft.com/office/drawing/2014/main" id="{4EED7976-917C-4C34-9373-40C755117364}"/>
              </a:ext>
            </a:extLst>
          </p:cNvPr>
          <p:cNvSpPr/>
          <p:nvPr/>
        </p:nvSpPr>
        <p:spPr>
          <a:xfrm>
            <a:off x="1009054" y="5267811"/>
            <a:ext cx="3165229" cy="7483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Converged</a:t>
            </a:r>
            <a:r>
              <a:rPr lang="it-IT" dirty="0"/>
              <a:t>?</a:t>
            </a:r>
            <a:endParaRPr lang="fr-FR" dirty="0"/>
          </a:p>
        </p:txBody>
      </p:sp>
      <p:sp>
        <p:nvSpPr>
          <p:cNvPr id="15" name="Terminatore 14">
            <a:extLst>
              <a:ext uri="{FF2B5EF4-FFF2-40B4-BE49-F238E27FC236}">
                <a16:creationId xmlns:a16="http://schemas.microsoft.com/office/drawing/2014/main" id="{DE962D2A-9392-4A75-98AB-4B23105E545C}"/>
              </a:ext>
            </a:extLst>
          </p:cNvPr>
          <p:cNvSpPr/>
          <p:nvPr/>
        </p:nvSpPr>
        <p:spPr>
          <a:xfrm>
            <a:off x="1910264" y="362641"/>
            <a:ext cx="1362808" cy="35169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START</a:t>
            </a:r>
            <a:endParaRPr lang="fr-FR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3DAE170-8D2E-49A2-9005-38ED6E8E3B3D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2591668" y="714333"/>
            <a:ext cx="2" cy="77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971F9E9-DAC5-4BC2-8BA0-AC1B2D269DB0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591670" y="1802852"/>
            <a:ext cx="1" cy="39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55A35D6-CC76-4E63-B9BA-F7CE7C877D9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591671" y="4177633"/>
            <a:ext cx="0" cy="44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60049E5-A086-49CC-A49C-B170C4064D4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591669" y="4938253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rminatore 19">
            <a:extLst>
              <a:ext uri="{FF2B5EF4-FFF2-40B4-BE49-F238E27FC236}">
                <a16:creationId xmlns:a16="http://schemas.microsoft.com/office/drawing/2014/main" id="{CB81FE59-B04A-4FA1-93D0-F25CF347F240}"/>
              </a:ext>
            </a:extLst>
          </p:cNvPr>
          <p:cNvSpPr/>
          <p:nvPr/>
        </p:nvSpPr>
        <p:spPr>
          <a:xfrm>
            <a:off x="5231434" y="5451234"/>
            <a:ext cx="958362" cy="3780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fr-FR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CE709C5-D948-4FD7-ACBC-5A376626DD8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174283" y="5628296"/>
            <a:ext cx="1057151" cy="1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C891472F-E3EC-4652-88C4-720EC7D9D9E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>
            <a:off x="1009054" y="1169806"/>
            <a:ext cx="1582614" cy="4472192"/>
          </a:xfrm>
          <a:prstGeom prst="bentConnector4">
            <a:avLst>
              <a:gd name="adj1" fmla="val -14444"/>
              <a:gd name="adj2" fmla="val 999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aborazione 22">
            <a:extLst>
              <a:ext uri="{FF2B5EF4-FFF2-40B4-BE49-F238E27FC236}">
                <a16:creationId xmlns:a16="http://schemas.microsoft.com/office/drawing/2014/main" id="{AF682F6C-28FB-4436-9B65-96F1215B209E}"/>
              </a:ext>
            </a:extLst>
          </p:cNvPr>
          <p:cNvSpPr/>
          <p:nvPr/>
        </p:nvSpPr>
        <p:spPr>
          <a:xfrm>
            <a:off x="1206883" y="3046637"/>
            <a:ext cx="2769576" cy="3165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Derivatives</a:t>
            </a:r>
            <a:r>
              <a:rPr lang="it-IT" dirty="0"/>
              <a:t> </a:t>
            </a:r>
            <a:r>
              <a:rPr lang="it-IT" dirty="0" err="1"/>
              <a:t>evaluation</a:t>
            </a:r>
            <a:endParaRPr lang="fr-FR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59CB3A5-52F9-4A7C-8378-347AFF9BCE6A}"/>
              </a:ext>
            </a:extLst>
          </p:cNvPr>
          <p:cNvCxnSpPr>
            <a:stCxn id="23" idx="2"/>
            <a:endCxn id="11" idx="0"/>
          </p:cNvCxnSpPr>
          <p:nvPr/>
        </p:nvCxnSpPr>
        <p:spPr>
          <a:xfrm>
            <a:off x="2591671" y="3363160"/>
            <a:ext cx="0" cy="49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2497CB5-6A71-4043-9657-4212339B48DE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>
            <a:off x="2591671" y="2515886"/>
            <a:ext cx="0" cy="5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3449B77-AABE-48AB-B6A0-4AA90D5CA365}"/>
              </a:ext>
            </a:extLst>
          </p:cNvPr>
          <p:cNvSpPr txBox="1"/>
          <p:nvPr/>
        </p:nvSpPr>
        <p:spPr>
          <a:xfrm>
            <a:off x="4288564" y="1486329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FE Analysis</a:t>
            </a:r>
            <a:endParaRPr lang="fr-FR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D95D3B5-ECEE-411E-9FBC-A8E4115515F2}"/>
              </a:ext>
            </a:extLst>
          </p:cNvPr>
          <p:cNvSpPr txBox="1"/>
          <p:nvPr/>
        </p:nvSpPr>
        <p:spPr>
          <a:xfrm>
            <a:off x="3989526" y="2173839"/>
            <a:ext cx="252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Depends</a:t>
            </a:r>
            <a:r>
              <a:rPr lang="it-IT" dirty="0"/>
              <a:t> on the </a:t>
            </a:r>
            <a:r>
              <a:rPr lang="it-IT" dirty="0" err="1"/>
              <a:t>problem</a:t>
            </a:r>
            <a:endParaRPr lang="fr-FR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36F99A1-8903-4386-9851-85F3EB3EC063}"/>
              </a:ext>
            </a:extLst>
          </p:cNvPr>
          <p:cNvSpPr txBox="1"/>
          <p:nvPr/>
        </p:nvSpPr>
        <p:spPr>
          <a:xfrm>
            <a:off x="4174283" y="2881349"/>
            <a:ext cx="18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Adjoint</a:t>
            </a:r>
            <a:r>
              <a:rPr lang="it-IT" dirty="0"/>
              <a:t> </a:t>
            </a:r>
            <a:r>
              <a:rPr lang="it-IT" dirty="0" err="1"/>
              <a:t>Sensitivity</a:t>
            </a:r>
            <a:endParaRPr lang="it-IT" dirty="0"/>
          </a:p>
          <a:p>
            <a:pPr algn="ctr"/>
            <a:r>
              <a:rPr lang="it-IT" dirty="0"/>
              <a:t>Analysis</a:t>
            </a:r>
            <a:endParaRPr lang="fr-FR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0DDF1F5-0862-45F6-8DBD-205A5D1A330F}"/>
              </a:ext>
            </a:extLst>
          </p:cNvPr>
          <p:cNvSpPr txBox="1"/>
          <p:nvPr/>
        </p:nvSpPr>
        <p:spPr>
          <a:xfrm>
            <a:off x="4063356" y="3834705"/>
            <a:ext cx="213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Optimizer</a:t>
            </a:r>
            <a:r>
              <a:rPr lang="it-IT" dirty="0"/>
              <a:t>: MMA, OC</a:t>
            </a:r>
            <a:endParaRPr lang="fr-FR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B8C7E30-7038-449E-AB90-9B74EAE0AF1E}"/>
              </a:ext>
            </a:extLst>
          </p:cNvPr>
          <p:cNvSpPr txBox="1"/>
          <p:nvPr/>
        </p:nvSpPr>
        <p:spPr>
          <a:xfrm>
            <a:off x="894753" y="517512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  <a:endParaRPr lang="fr-FR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C64515B-8487-4233-ADFC-479AB1E34858}"/>
              </a:ext>
            </a:extLst>
          </p:cNvPr>
          <p:cNvSpPr txBox="1"/>
          <p:nvPr/>
        </p:nvSpPr>
        <p:spPr>
          <a:xfrm>
            <a:off x="3917962" y="518078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  <a:endParaRPr lang="fr-FR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A7ED05B-4F66-49E3-825B-CB6351580050}"/>
              </a:ext>
            </a:extLst>
          </p:cNvPr>
          <p:cNvSpPr txBox="1"/>
          <p:nvPr/>
        </p:nvSpPr>
        <p:spPr>
          <a:xfrm>
            <a:off x="6794215" y="3017045"/>
            <a:ext cx="2754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it-IT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SIMP </a:t>
            </a:r>
            <a:r>
              <a:rPr lang="it-IT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it-IT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it-IT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it-IT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it-IT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0.5 in (a) and 0.3 in (b). </a:t>
            </a:r>
            <a:r>
              <a:rPr lang="it-IT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it-IT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[7]</a:t>
            </a:r>
            <a:endParaRPr lang="fr-FR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8F8F6E11-A61E-4C97-B2EE-F972923035B9}"/>
              </a:ext>
            </a:extLst>
          </p:cNvPr>
          <p:cNvSpPr/>
          <p:nvPr/>
        </p:nvSpPr>
        <p:spPr>
          <a:xfrm>
            <a:off x="10288064" y="4177603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endParaRPr lang="fr-FR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61A6E9E-AA95-4670-B3AA-7396FA41EC26}"/>
              </a:ext>
            </a:extLst>
          </p:cNvPr>
          <p:cNvSpPr/>
          <p:nvPr/>
        </p:nvSpPr>
        <p:spPr>
          <a:xfrm>
            <a:off x="10280803" y="534602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fr-FR" dirty="0"/>
          </a:p>
        </p:txBody>
      </p:sp>
      <p:sp>
        <p:nvSpPr>
          <p:cNvPr id="38" name="Segnaposto piè di pagina 9">
            <a:extLst>
              <a:ext uri="{FF2B5EF4-FFF2-40B4-BE49-F238E27FC236}">
                <a16:creationId xmlns:a16="http://schemas.microsoft.com/office/drawing/2014/main" id="{D6A5B1E5-1A52-4AFA-88A7-E1F9D088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405282"/>
            <a:ext cx="7848072" cy="304801"/>
          </a:xfrm>
        </p:spPr>
        <p:txBody>
          <a:bodyPr/>
          <a:lstStyle/>
          <a:p>
            <a:r>
              <a:rPr lang="fr-FR" dirty="0"/>
              <a:t>[7] E. </a:t>
            </a:r>
            <a:r>
              <a:rPr lang="fr-FR" dirty="0" err="1"/>
              <a:t>Andreassen</a:t>
            </a:r>
            <a:r>
              <a:rPr lang="fr-FR" dirty="0"/>
              <a:t>, A. </a:t>
            </a:r>
            <a:r>
              <a:rPr lang="fr-FR" dirty="0" err="1"/>
              <a:t>Clausen</a:t>
            </a:r>
            <a:r>
              <a:rPr lang="fr-FR" dirty="0"/>
              <a:t>, M. </a:t>
            </a:r>
            <a:r>
              <a:rPr lang="fr-FR" dirty="0" err="1"/>
              <a:t>Schevenels</a:t>
            </a:r>
            <a:r>
              <a:rPr lang="fr-FR" dirty="0"/>
              <a:t>, B. S. </a:t>
            </a:r>
            <a:r>
              <a:rPr lang="fr-FR" dirty="0" err="1"/>
              <a:t>Lazarov</a:t>
            </a:r>
            <a:r>
              <a:rPr lang="fr-FR" dirty="0"/>
              <a:t>, and O. Sigmund, “Efficient </a:t>
            </a:r>
            <a:r>
              <a:rPr lang="fr-FR" dirty="0" err="1"/>
              <a:t>topology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 in MATLAB </a:t>
            </a:r>
            <a:r>
              <a:rPr lang="fr-FR" dirty="0" err="1"/>
              <a:t>using</a:t>
            </a:r>
            <a:r>
              <a:rPr lang="fr-FR" dirty="0"/>
              <a:t> 88 </a:t>
            </a:r>
            <a:r>
              <a:rPr lang="fr-FR" dirty="0" err="1"/>
              <a:t>lines</a:t>
            </a:r>
            <a:r>
              <a:rPr lang="fr-FR" dirty="0"/>
              <a:t> of code,” </a:t>
            </a:r>
            <a:r>
              <a:rPr lang="fr-FR" i="1" dirty="0"/>
              <a:t>Structural and </a:t>
            </a:r>
            <a:r>
              <a:rPr lang="fr-FR" i="1" dirty="0" err="1"/>
              <a:t>Multidisciplinary</a:t>
            </a:r>
            <a:r>
              <a:rPr lang="fr-FR" i="1" dirty="0"/>
              <a:t> </a:t>
            </a:r>
            <a:r>
              <a:rPr lang="fr-FR" i="1" dirty="0" err="1"/>
              <a:t>Optimization</a:t>
            </a:r>
            <a:r>
              <a:rPr lang="fr-FR" dirty="0"/>
              <a:t>, vol. 43, no. 1, pp. 1–16, </a:t>
            </a:r>
            <a:r>
              <a:rPr lang="fr-FR" dirty="0" err="1"/>
              <a:t>Nov</a:t>
            </a:r>
            <a:r>
              <a:rPr lang="fr-FR" dirty="0"/>
              <a:t> 2010.</a:t>
            </a:r>
          </a:p>
        </p:txBody>
      </p:sp>
    </p:spTree>
    <p:extLst>
      <p:ext uri="{BB962C8B-B14F-4D97-AF65-F5344CB8AC3E}">
        <p14:creationId xmlns:p14="http://schemas.microsoft.com/office/powerpoint/2010/main" val="8598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3" grpId="0" animBg="1"/>
      <p:bldP spid="26" grpId="0"/>
      <p:bldP spid="28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81A2E-3A8A-4620-830D-3D07C6DE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statement</a:t>
            </a:r>
            <a:endParaRPr lang="fr-FR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FF3130-2B11-4577-B96D-B3D662B4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C107E8C-3FC7-4750-93F2-76EBDE17CC12}"/>
                  </a:ext>
                </a:extLst>
              </p:cNvPr>
              <p:cNvSpPr txBox="1"/>
              <p:nvPr/>
            </p:nvSpPr>
            <p:spPr>
              <a:xfrm>
                <a:off x="848954" y="1925756"/>
                <a:ext cx="2448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𝑚𝑖𝑛𝑖𝑚𝑖𝑧𝑒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𝜌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C107E8C-3FC7-4750-93F2-76EBDE17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54" y="1925756"/>
                <a:ext cx="2448683" cy="307777"/>
              </a:xfrm>
              <a:prstGeom prst="rect">
                <a:avLst/>
              </a:prstGeom>
              <a:blipFill>
                <a:blip r:embed="rId2"/>
                <a:stretch>
                  <a:fillRect l="-1741" t="-2000" r="-3234" b="-3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F7A593E-9AAE-435F-B78F-C02A38D31484}"/>
                  </a:ext>
                </a:extLst>
              </p:cNvPr>
              <p:cNvSpPr txBox="1"/>
              <p:nvPr/>
            </p:nvSpPr>
            <p:spPr>
              <a:xfrm>
                <a:off x="811265" y="2373918"/>
                <a:ext cx="1100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𝑠𝑢𝑏𝑗𝑒𝑐𝑡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F7A593E-9AAE-435F-B78F-C02A38D31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5" y="2373918"/>
                <a:ext cx="1100751" cy="276999"/>
              </a:xfrm>
              <a:prstGeom prst="rect">
                <a:avLst/>
              </a:prstGeom>
              <a:blipFill>
                <a:blip r:embed="rId3"/>
                <a:stretch>
                  <a:fillRect l="-6630" r="-3315" b="-3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4C0771A1-385C-4D78-A519-B7B0BC59E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648" y="1404907"/>
            <a:ext cx="3914445" cy="2754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4C60239-95BD-441E-A785-57A426E6DF3C}"/>
                  </a:ext>
                </a:extLst>
              </p:cNvPr>
              <p:cNvSpPr txBox="1"/>
              <p:nvPr/>
            </p:nvSpPr>
            <p:spPr>
              <a:xfrm>
                <a:off x="1179699" y="4777921"/>
                <a:ext cx="4478405" cy="1044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Φ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it-IT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it-IT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</m:d>
                        </m:e>
                      </m:func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𝑡𝑟</m:t>
                          </m:r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𝑪</m:t>
                              </m:r>
                            </m:e>
                          </m:d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𝑤𝑖𝑡h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𝑭</m:t>
                              </m:r>
                            </m:e>
                          </m:d>
                        </m:e>
                      </m:func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den>
                      </m:f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</m:oMath>
                  </m:oMathPara>
                </a14:m>
                <a:endPara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4C60239-95BD-441E-A785-57A426E6D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99" y="4777921"/>
                <a:ext cx="4478405" cy="1044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B6A21FE-C5E0-4118-A8E1-99BCAF0B0E02}"/>
              </a:ext>
            </a:extLst>
          </p:cNvPr>
          <p:cNvSpPr txBox="1"/>
          <p:nvPr/>
        </p:nvSpPr>
        <p:spPr>
          <a:xfrm>
            <a:off x="1272907" y="4066989"/>
            <a:ext cx="2904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Nonlinear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potential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density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CE96852-BB2C-4A44-9071-31B2634BA85B}"/>
              </a:ext>
            </a:extLst>
          </p:cNvPr>
          <p:cNvSpPr/>
          <p:nvPr/>
        </p:nvSpPr>
        <p:spPr>
          <a:xfrm>
            <a:off x="328474" y="6205429"/>
            <a:ext cx="100240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[9] A.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Bhattacharyya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C.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Conlan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-Smith, and K. A. James, “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Topology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optimization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bi-stable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airfoil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nonlinear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elasticity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,” in 18th AIAA/ISSMO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Multidisciplinary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Optimization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Conference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American Institute of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Aeronautics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Astronautics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Jun 2017.</a:t>
            </a:r>
          </a:p>
          <a:p>
            <a:pPr fontAlgn="base">
              <a:defRPr/>
            </a:pPr>
            <a:r>
              <a:rPr lang="fr-FR" sz="1100" dirty="0">
                <a:solidFill>
                  <a:schemeClr val="tx1">
                    <a:tint val="75000"/>
                    <a:alpha val="60000"/>
                  </a:schemeClr>
                </a:solidFill>
              </a:rPr>
              <a:t>[3] N.-H. Kim, Introduction to </a:t>
            </a:r>
            <a:r>
              <a:rPr lang="fr-FR" sz="1100" dirty="0" err="1">
                <a:solidFill>
                  <a:schemeClr val="tx1">
                    <a:tint val="75000"/>
                    <a:alpha val="60000"/>
                  </a:schemeClr>
                </a:solidFill>
              </a:rPr>
              <a:t>Nonlinear</a:t>
            </a:r>
            <a:r>
              <a:rPr lang="fr-FR" sz="1100" dirty="0">
                <a:solidFill>
                  <a:schemeClr val="tx1">
                    <a:tint val="75000"/>
                    <a:alpha val="6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tint val="75000"/>
                    <a:alpha val="60000"/>
                  </a:schemeClr>
                </a:solidFill>
              </a:rPr>
              <a:t>Finite</a:t>
            </a:r>
            <a:r>
              <a:rPr lang="fr-FR" sz="1100" dirty="0">
                <a:solidFill>
                  <a:schemeClr val="tx1">
                    <a:tint val="75000"/>
                    <a:alpha val="6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tint val="75000"/>
                    <a:alpha val="60000"/>
                  </a:schemeClr>
                </a:solidFill>
              </a:rPr>
              <a:t>Element</a:t>
            </a:r>
            <a:r>
              <a:rPr lang="fr-FR" sz="1100" dirty="0">
                <a:solidFill>
                  <a:schemeClr val="tx1">
                    <a:tint val="75000"/>
                    <a:alpha val="6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tint val="75000"/>
                    <a:alpha val="60000"/>
                  </a:schemeClr>
                </a:solidFill>
              </a:rPr>
              <a:t>Analysis</a:t>
            </a:r>
            <a:r>
              <a:rPr lang="fr-FR" sz="1100" dirty="0">
                <a:solidFill>
                  <a:schemeClr val="tx1">
                    <a:tint val="75000"/>
                    <a:alpha val="60000"/>
                  </a:schemeClr>
                </a:solidFill>
              </a:rPr>
              <a:t>. Springer US, 2014 .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11F7B288-4F25-45C0-90BE-FBFCFBDA06DC}"/>
              </a:ext>
            </a:extLst>
          </p:cNvPr>
          <p:cNvSpPr/>
          <p:nvPr/>
        </p:nvSpPr>
        <p:spPr>
          <a:xfrm>
            <a:off x="6251328" y="5107612"/>
            <a:ext cx="1055079" cy="205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964F94-A139-46A9-B4AF-70C8DB17328B}"/>
              </a:ext>
            </a:extLst>
          </p:cNvPr>
          <p:cNvSpPr txBox="1"/>
          <p:nvPr/>
        </p:nvSpPr>
        <p:spPr>
          <a:xfrm>
            <a:off x="4695091" y="1897534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Light (volume </a:t>
            </a:r>
            <a:r>
              <a:rPr lang="it-IT" dirty="0" err="1"/>
              <a:t>fraction</a:t>
            </a:r>
            <a:r>
              <a:rPr lang="it-IT" dirty="0"/>
              <a:t>) </a:t>
            </a:r>
            <a:endParaRPr lang="fr-FR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FA89D90-7B53-4072-89DA-D663EA4DA290}"/>
              </a:ext>
            </a:extLst>
          </p:cNvPr>
          <p:cNvSpPr txBox="1"/>
          <p:nvPr/>
        </p:nvSpPr>
        <p:spPr>
          <a:xfrm>
            <a:off x="4709828" y="229673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Morphing</a:t>
            </a:r>
            <a:r>
              <a:rPr lang="it-IT" dirty="0"/>
              <a:t> </a:t>
            </a:r>
            <a:endParaRPr lang="fr-FR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0F9317A-D59E-4FF5-A4A3-D0A9E49A3E6A}"/>
              </a:ext>
            </a:extLst>
          </p:cNvPr>
          <p:cNvSpPr txBox="1"/>
          <p:nvPr/>
        </p:nvSpPr>
        <p:spPr>
          <a:xfrm>
            <a:off x="4713942" y="2691903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Feasible</a:t>
            </a:r>
            <a:endParaRPr lang="fr-FR" dirty="0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357006D0-2CE0-4D71-BFAA-85640686EFCD}"/>
              </a:ext>
            </a:extLst>
          </p:cNvPr>
          <p:cNvSpPr/>
          <p:nvPr/>
        </p:nvSpPr>
        <p:spPr>
          <a:xfrm>
            <a:off x="4177548" y="280352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3EAC32A7-8201-40A5-B021-6260645F0B94}"/>
              </a:ext>
            </a:extLst>
          </p:cNvPr>
          <p:cNvSpPr/>
          <p:nvPr/>
        </p:nvSpPr>
        <p:spPr>
          <a:xfrm>
            <a:off x="4179800" y="2427990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E8736455-EA6D-4085-9AF1-4C4D36A0C3DE}"/>
              </a:ext>
            </a:extLst>
          </p:cNvPr>
          <p:cNvSpPr/>
          <p:nvPr/>
        </p:nvSpPr>
        <p:spPr>
          <a:xfrm>
            <a:off x="4179800" y="199521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0F0D3C-8366-426E-8243-1F4E3ACF3CF4}"/>
              </a:ext>
            </a:extLst>
          </p:cNvPr>
          <p:cNvSpPr txBox="1"/>
          <p:nvPr/>
        </p:nvSpPr>
        <p:spPr>
          <a:xfrm>
            <a:off x="11145619" y="1765241"/>
            <a:ext cx="80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Ref</a:t>
            </a:r>
            <a:r>
              <a:rPr lang="it-IT" dirty="0"/>
              <a:t> [8]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7C343F15-6407-441D-BF7D-521FF3AAAC73}"/>
                  </a:ext>
                </a:extLst>
              </p:cNvPr>
              <p:cNvSpPr/>
              <p:nvPr/>
            </p:nvSpPr>
            <p:spPr>
              <a:xfrm>
                <a:off x="2015719" y="2669653"/>
                <a:ext cx="212179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))≤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7C343F15-6407-441D-BF7D-521FF3AAA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9" y="2669653"/>
                <a:ext cx="2121798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D30C6164-5BE7-4E22-9952-74F6D6D06187}"/>
                  </a:ext>
                </a:extLst>
              </p:cNvPr>
              <p:cNvSpPr/>
              <p:nvPr/>
            </p:nvSpPr>
            <p:spPr>
              <a:xfrm>
                <a:off x="2334838" y="2312840"/>
                <a:ext cx="1366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sSub>
                        <m:sSubPr>
                          <m:ctrlP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D30C6164-5BE7-4E22-9952-74F6D6D06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38" y="2312840"/>
                <a:ext cx="136646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>
            <a:extLst>
              <a:ext uri="{FF2B5EF4-FFF2-40B4-BE49-F238E27FC236}">
                <a16:creationId xmlns:a16="http://schemas.microsoft.com/office/drawing/2014/main" id="{19D50D97-2972-4620-88E4-2C75CC0928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9234"/>
          <a:stretch/>
        </p:blipFill>
        <p:spPr>
          <a:xfrm>
            <a:off x="7803919" y="4450235"/>
            <a:ext cx="1748081" cy="165246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0CE0C3-F98B-4DCA-BFB5-5831C8264534}"/>
              </a:ext>
            </a:extLst>
          </p:cNvPr>
          <p:cNvSpPr txBox="1"/>
          <p:nvPr/>
        </p:nvSpPr>
        <p:spPr>
          <a:xfrm>
            <a:off x="9552000" y="4944168"/>
            <a:ext cx="80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Ref</a:t>
            </a:r>
            <a:r>
              <a:rPr lang="it-IT" dirty="0"/>
              <a:t> [2]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327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7" grpId="0"/>
      <p:bldP spid="18" grpId="0"/>
      <p:bldP spid="20" grpId="0" animBg="1"/>
      <p:bldP spid="3" grpId="0"/>
      <p:bldP spid="16" grpId="0"/>
      <p:bldP spid="21" grpId="0"/>
      <p:bldP spid="24" grpId="0" animBg="1"/>
      <p:bldP spid="25" grpId="0" animBg="1"/>
      <p:bldP spid="26" grpId="0" animBg="1"/>
      <p:bldP spid="6" grpId="0"/>
      <p:bldP spid="7" grpId="0"/>
      <p:bldP spid="1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Boundary</a:t>
            </a:r>
            <a:r>
              <a:rPr lang="fr-FR" dirty="0"/>
              <a:t> Conditions and </a:t>
            </a:r>
            <a:r>
              <a:rPr lang="fr-FR" dirty="0" err="1"/>
              <a:t>Parameters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64600760"/>
                  </p:ext>
                </p:extLst>
              </p:nvPr>
            </p:nvGraphicFramePr>
            <p:xfrm>
              <a:off x="333633" y="1949431"/>
              <a:ext cx="6040695" cy="416199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6200000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2754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652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40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Young</a:t>
                          </a:r>
                          <a:r>
                            <a:rPr lang="fr-FR" baseline="0" dirty="0"/>
                            <a:t> </a:t>
                          </a:r>
                          <a:r>
                            <a:rPr lang="fr-FR" baseline="0" dirty="0" err="1"/>
                            <a:t>Modulus</a:t>
                          </a:r>
                          <a:r>
                            <a:rPr lang="fr-FR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baseline="0" smtClean="0"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fr-FR" b="1" i="1" baseline="0" smtClean="0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fr-FR" b="1" i="1" baseline="0" smtClean="0">
                                  <a:latin typeface="Cambria Math"/>
                                </a:rPr>
                                <m:t> [</m:t>
                              </m:r>
                              <m:r>
                                <a:rPr lang="fr-FR" b="1" i="1" baseline="0" smtClean="0">
                                  <a:latin typeface="Cambria Math"/>
                                </a:rPr>
                                <m:t>𝑴𝑷𝒂</m:t>
                              </m:r>
                              <m:r>
                                <a:rPr lang="fr-FR" b="1" i="1" baseline="0" smtClean="0">
                                  <a:latin typeface="Cambria Math"/>
                                </a:rPr>
                                <m:t>]</m:t>
                              </m:r>
                            </m:oMath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Poisson ratio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𝝂</m:t>
                              </m:r>
                            </m:oMath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Lamé’s first </a:t>
                          </a:r>
                          <a:r>
                            <a:rPr lang="it-IT" sz="18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parameter</a:t>
                          </a:r>
                          <a:r>
                            <a:rPr lang="it-IT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it-IT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it-IT" sz="1800" b="1" i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[</m:t>
                              </m:r>
                              <m:r>
                                <a:rPr lang="it-IT" sz="1800" b="1" i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𝑴𝑷𝒂</m:t>
                              </m:r>
                              <m:r>
                                <a:rPr lang="it-IT" sz="1800" b="1" i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𝟖</m:t>
                                </m:r>
                                <m:r>
                                  <a:rPr lang="it-IT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it-IT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𝟔𝟓</m:t>
                                </m:r>
                              </m:oMath>
                            </m:oMathPara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1487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Lamé’s second </a:t>
                          </a:r>
                          <a:r>
                            <a:rPr lang="it-IT" sz="18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parameter</a:t>
                          </a:r>
                          <a:r>
                            <a:rPr lang="it-IT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it-IT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it-IT" sz="1800" b="1" i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[</m:t>
                              </m:r>
                              <m:r>
                                <a:rPr lang="it-IT" sz="1800" b="1" i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𝑴𝑷𝒂</m:t>
                              </m:r>
                              <m:r>
                                <a:rPr lang="it-IT" sz="1800" b="1" i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</m:t>
                                </m:r>
                                <m:r>
                                  <a:rPr lang="it-IT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it-IT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𝟕𝟕</m:t>
                                </m:r>
                              </m:oMath>
                            </m:oMathPara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4728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Displacement </a:t>
                          </a:r>
                          <a:r>
                            <a:rPr lang="fr-FR" sz="18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constraint</a:t>
                          </a:r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[</m:t>
                              </m:r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𝒎𝒎</m:t>
                              </m:r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𝟐𝟏</m:t>
                                </m:r>
                              </m:oMath>
                            </m:oMathPara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Stress </a:t>
                          </a:r>
                          <a:r>
                            <a:rPr lang="fr-FR" sz="18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constraint</a:t>
                          </a:r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𝒎𝒂𝒙</m:t>
                                  </m:r>
                                </m:sub>
                              </m:sSub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 [</m:t>
                              </m:r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𝑴𝑷𝒂</m:t>
                              </m:r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Abscissa </a:t>
                          </a:r>
                          <a:r>
                            <a:rPr lang="fr-FR" sz="18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force’s</a:t>
                          </a:r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application point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𝒂𝒑𝒑</m:t>
                                  </m:r>
                                </m:sub>
                              </m:sSub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𝒄</m:t>
                              </m:r>
                            </m:oMath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Ordinate </a:t>
                          </a:r>
                          <a:r>
                            <a:rPr lang="fr-FR" sz="18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force’s</a:t>
                          </a:r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application point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𝒚</m:t>
                              </m:r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[</m:t>
                              </m:r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𝒎𝒎</m:t>
                              </m:r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Intensity </a:t>
                          </a:r>
                          <a:r>
                            <a:rPr lang="fr-FR" sz="18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applied</a:t>
                          </a:r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force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𝒆𝒙𝒕</m:t>
                                  </m:r>
                                </m:sub>
                              </m:sSub>
                              <m:r>
                                <a:rPr lang="fr-FR" sz="1800" b="1" i="1" kern="120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it-IT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𝑵</m:t>
                                  </m:r>
                                  <m:r>
                                    <a:rPr lang="it-IT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r>
                                    <a:rPr lang="it-IT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𝒎𝒎</m:t>
                                  </m:r>
                                </m:e>
                              </m:d>
                            </m:oMath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Limits of </a:t>
                          </a:r>
                          <a:r>
                            <a:rPr lang="fr-FR" sz="18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Boundary</a:t>
                          </a:r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Conditions</a:t>
                          </a:r>
                          <a:r>
                            <a:rPr lang="fr-FR" sz="1800" b="1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b="1" i="1" kern="1200" baseline="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𝒙</m:t>
                              </m:r>
                              <m:r>
                                <a:rPr lang="fr-FR" sz="1800" b="1" i="1" kern="1200" baseline="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r>
                                <a:rPr lang="fr-FR" sz="1800" b="1" i="1" kern="1200" baseline="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𝒄</m:t>
                              </m:r>
                            </m:oMath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𝟑𝟓</m:t>
                                </m:r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𝟔𝟓</m:t>
                                </m:r>
                              </m:oMath>
                            </m:oMathPara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Penalization</a:t>
                          </a:r>
                          <a:r>
                            <a:rPr lang="fr-FR" sz="1800" b="1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factor 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b="1" i="1" kern="1200" baseline="0" smtClean="0">
                                  <a:solidFill>
                                    <a:schemeClr val="lt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oMath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𝟑</m:t>
                                </m:r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fr-FR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FR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64600760"/>
                  </p:ext>
                </p:extLst>
              </p:nvPr>
            </p:nvGraphicFramePr>
            <p:xfrm>
              <a:off x="333633" y="1949431"/>
              <a:ext cx="6040695" cy="416199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6200000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42754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652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40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2" t="-21127" r="-42877" b="-8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5172" t="-21127" r="-3793" b="-884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2" t="-140984" r="-42877" b="-9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5172" t="-140984" r="-3793" b="-9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2" t="-240984" r="-42877" b="-8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5172" t="-240984" r="-3793" b="-8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1487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2" t="-340984" r="-42877" b="-7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5172" t="-340984" r="-3793" b="-7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4728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2" t="-440984" r="-42877" b="-6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5172" t="-440984" r="-3793" b="-6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2" t="-540984" r="-42877" b="-5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5172" t="-540984" r="-3793" b="-5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2" t="-610938" r="-42877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5172" t="-610938" r="-3793" b="-4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2" t="-745902" r="-4287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5172" t="-745902" r="-379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2" t="-845902" r="-4287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5172" t="-845902" r="-37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2" t="-945902" r="-4287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5172" t="-945902" r="-379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2" t="-1045902" r="-4287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5172" t="-1045902" r="-379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734" y="5350719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Initial domain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398A2BA-6880-4B14-964D-BAFA7926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286" y="2063696"/>
            <a:ext cx="5791200" cy="307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432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 - </a:t>
            </a:r>
            <a:r>
              <a:rPr lang="fr-FR" dirty="0" err="1"/>
              <a:t>Analysis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936555" y="1681231"/>
                <a:ext cx="8946541" cy="11845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Sub-optimization problem</a:t>
                </a:r>
              </a:p>
              <a:p>
                <a:r>
                  <a:rPr lang="en-US" dirty="0"/>
                  <a:t>Objective function: total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Variables: nodal displacement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6555" y="1681231"/>
                <a:ext cx="8946541" cy="1184552"/>
              </a:xfrm>
              <a:blipFill>
                <a:blip r:embed="rId2"/>
                <a:stretch>
                  <a:fillRect l="-341" t="-5670" b="-82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0C416-3AB3-4696-87DD-B7E7716B0613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822095" y="3397504"/>
                <a:ext cx="4587731" cy="658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𝑇</m:t>
                          </m:r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𝑖𝑛𝑡</m:t>
                          </m:r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𝑎𝑝𝑝</m:t>
                          </m:r>
                        </m:sub>
                      </m:sSub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𝑎𝑝𝑝</m:t>
                          </m:r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Φ</m:t>
                          </m:r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Ω</m:t>
                          </m:r>
                        </m:e>
                      </m:nary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𝑎𝑝𝑝</m:t>
                          </m:r>
                        </m:sub>
                      </m:sSub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95" y="3397504"/>
                <a:ext cx="4587731" cy="6587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66107" y="5324782"/>
                <a:ext cx="4511555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𝐼𝑛𝑡𝑒𝑟𝑛𝑎𝑙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𝐹𝑜𝑟𝑐𝑒𝑠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: </m:t>
                      </m:r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𝑖𝑛𝑡</m:t>
                          </m:r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0" lang="fr-F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fr-F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kumimoji="0" lang="fr-FR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Φ</m:t>
                              </m:r>
                            </m:num>
                            <m:den>
                              <m:r>
                                <a:rPr kumimoji="0" lang="fr-F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0" lang="fr-F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fr-F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kumimoji="0" lang="fr-F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7" y="5324782"/>
                <a:ext cx="4511555" cy="6805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766108" y="4659856"/>
                <a:ext cx="4675254" cy="664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𝑅𝑒𝑠𝑖𝑑𝑢𝑎𝑙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(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𝑔𝑟𝑎𝑑𝑖𝑒𝑛𝑡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): 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𝑅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𝑖𝑛𝑡</m:t>
                          </m:r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8" y="4659856"/>
                <a:ext cx="4675254" cy="6649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766108" y="6030097"/>
                <a:ext cx="7772897" cy="710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𝑇𝑎𝑛𝑔𝑒𝑛𝑡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𝑆𝑡𝑖𝑓𝑓𝑛𝑒𝑠𝑠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𝑀𝑎𝑡𝑟𝑖𝑥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(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𝐻𝑒𝑠𝑠𝑖𝑎𝑛</m:t>
                      </m:r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): </m:t>
                      </m:r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𝑇</m:t>
                          </m:r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𝑑𝑞</m:t>
                          </m:r>
                        </m:den>
                      </m:f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0" lang="fr-F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0" lang="fr-F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fr-F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fr-F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0" lang="fr-FR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kumimoji="0" lang="fr-FR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Φ</m:t>
                              </m:r>
                            </m:num>
                            <m:den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𝑑𝑞</m:t>
                              </m:r>
                              <m:r>
                                <a:rPr kumimoji="0" lang="fr-F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0" lang="fr-F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fr-F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kumimoji="0" lang="fr-F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fr-F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Ω</m:t>
                          </m:r>
                        </m:e>
                      </m:nary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𝑑𝑞𝑑</m:t>
                          </m:r>
                          <m:sSup>
                            <m:sSupPr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8" y="6030097"/>
                <a:ext cx="7772897" cy="7103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14">
                <a:extLst>
                  <a:ext uri="{FF2B5EF4-FFF2-40B4-BE49-F238E27FC236}">
                    <a16:creationId xmlns:a16="http://schemas.microsoft.com/office/drawing/2014/main" id="{64C60239-95BD-441E-A785-57A426E6DF3C}"/>
                  </a:ext>
                </a:extLst>
              </p:cNvPr>
              <p:cNvSpPr txBox="1"/>
              <p:nvPr/>
            </p:nvSpPr>
            <p:spPr>
              <a:xfrm>
                <a:off x="822095" y="4133943"/>
                <a:ext cx="447840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Φ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it-IT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it-IT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</m:d>
                        </m:e>
                      </m:func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𝑡𝑟</m:t>
                          </m:r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𝑪</m:t>
                              </m:r>
                            </m:e>
                          </m:d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asellaDiTesto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C60239-95BD-441E-A785-57A426E6D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95" y="4133943"/>
                <a:ext cx="4478405" cy="5186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6549081" y="1767017"/>
            <a:ext cx="289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objective function, gradient, hessian and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9446740" y="2004629"/>
            <a:ext cx="1025611" cy="220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676238" y="190551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fmincon</a:t>
            </a:r>
            <a:endParaRPr kumimoji="0" lang="fr-FR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51568" y="5383766"/>
            <a:ext cx="2920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of nonlinear FEM (horizontal force of 7 N/mm)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EBE2D9D-0DF8-4476-9207-ABE1677826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5471" y="2827471"/>
            <a:ext cx="47529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6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lievo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3205</TotalTime>
  <Words>1901</Words>
  <Application>Microsoft Office PowerPoint</Application>
  <PresentationFormat>Widescreen</PresentationFormat>
  <Paragraphs>286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Wingdings 3</vt:lpstr>
      <vt:lpstr>1_Ione</vt:lpstr>
      <vt:lpstr>Topology Optimization of a Feasible Morphing Wing using Nonlinear Elasticity</vt:lpstr>
      <vt:lpstr>How do insepts fly?</vt:lpstr>
      <vt:lpstr>Context</vt:lpstr>
      <vt:lpstr>Summary</vt:lpstr>
      <vt:lpstr>TO: how does it work?</vt:lpstr>
      <vt:lpstr>Presentazione standard di PowerPoint</vt:lpstr>
      <vt:lpstr>Problem statement</vt:lpstr>
      <vt:lpstr>Boundary Conditions and Parameters </vt:lpstr>
      <vt:lpstr>FE - Analysis</vt:lpstr>
      <vt:lpstr>Stress Evaluation: relaxation</vt:lpstr>
      <vt:lpstr>Stress Evaluation: aggregation</vt:lpstr>
      <vt:lpstr>Adjoint Sensitivity Analysis</vt:lpstr>
      <vt:lpstr>Results’ quality</vt:lpstr>
      <vt:lpstr>First results</vt:lpstr>
      <vt:lpstr>First results</vt:lpstr>
      <vt:lpstr>First results</vt:lpstr>
      <vt:lpstr>First results</vt:lpstr>
      <vt:lpstr>First results</vt:lpstr>
      <vt:lpstr>Influence of Constraints</vt:lpstr>
      <vt:lpstr>Influence of the position of Force</vt:lpstr>
      <vt:lpstr>Influence of Boundary Conditions</vt:lpstr>
      <vt:lpstr>Influence of Force Intensity</vt:lpstr>
      <vt:lpstr>More doesn’t mean better…</vt:lpstr>
      <vt:lpstr>Conclusions</vt:lpstr>
      <vt:lpstr>Thank you for your attention!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 Optimization of a morphing wing using non-linear elasticity</dc:title>
  <dc:creator>Gabriele</dc:creator>
  <cp:lastModifiedBy>Gabriele</cp:lastModifiedBy>
  <cp:revision>112</cp:revision>
  <cp:lastPrinted>2018-05-03T10:45:20Z</cp:lastPrinted>
  <dcterms:created xsi:type="dcterms:W3CDTF">2018-05-03T06:02:12Z</dcterms:created>
  <dcterms:modified xsi:type="dcterms:W3CDTF">2018-06-28T22:22:38Z</dcterms:modified>
</cp:coreProperties>
</file>