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3" r:id="rId5"/>
    <p:sldId id="275" r:id="rId6"/>
    <p:sldId id="260" r:id="rId7"/>
    <p:sldId id="265" r:id="rId8"/>
    <p:sldId id="276" r:id="rId9"/>
    <p:sldId id="277" r:id="rId10"/>
    <p:sldId id="278" r:id="rId11"/>
    <p:sldId id="279" r:id="rId12"/>
    <p:sldId id="280" r:id="rId13"/>
    <p:sldId id="281" r:id="rId14"/>
    <p:sldId id="282" r:id="rId15"/>
    <p:sldId id="284" r:id="rId16"/>
    <p:sldId id="285" r:id="rId17"/>
    <p:sldId id="290" r:id="rId18"/>
    <p:sldId id="288" r:id="rId19"/>
    <p:sldId id="286" r:id="rId20"/>
    <p:sldId id="289" r:id="rId21"/>
    <p:sldId id="283"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1E48A-7ECA-767D-640B-0B4FE1DC1C1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1F8673E-1034-AA5B-CD2A-1E1F3CE0E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94BD9D9-0878-62DF-45CD-6C3C348D0AD3}"/>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5" name="Segnaposto piè di pagina 4">
            <a:extLst>
              <a:ext uri="{FF2B5EF4-FFF2-40B4-BE49-F238E27FC236}">
                <a16:creationId xmlns:a16="http://schemas.microsoft.com/office/drawing/2014/main" id="{CC2F5168-3460-EA63-794B-6EDE376D06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6267D0-7139-FF37-C2EE-C4F3FE7E6E10}"/>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192413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3CFAA4-0210-96A3-527F-D208998C707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67A686-C4EA-E55C-A6C2-04D2E80FDBB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29CA636-7609-75D7-42BC-CCC364FA6B3C}"/>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5" name="Segnaposto piè di pagina 4">
            <a:extLst>
              <a:ext uri="{FF2B5EF4-FFF2-40B4-BE49-F238E27FC236}">
                <a16:creationId xmlns:a16="http://schemas.microsoft.com/office/drawing/2014/main" id="{2E99109B-3100-F511-6231-F94AF51F93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1CDAF9-89F4-E737-F1FF-A2D2BE92F4F9}"/>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198373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4444AC3-F8C8-091C-AF54-F81F6034CA9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9840CFC-01D0-DB4A-64F8-40A8F3103F4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054807-28D3-C163-C164-74252036F677}"/>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5" name="Segnaposto piè di pagina 4">
            <a:extLst>
              <a:ext uri="{FF2B5EF4-FFF2-40B4-BE49-F238E27FC236}">
                <a16:creationId xmlns:a16="http://schemas.microsoft.com/office/drawing/2014/main" id="{ACAFF245-86B5-A417-A2AC-6BD1DF6A06F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E4217B-C706-5758-0B71-0070AFAD68C2}"/>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370127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83BBD-6385-CCDF-0E2F-8F76D3D9AAB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1996C6-3C71-4DC7-A0D0-06A6313AF43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F44235-B0F9-169F-9259-6B856283B52F}"/>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5" name="Segnaposto piè di pagina 4">
            <a:extLst>
              <a:ext uri="{FF2B5EF4-FFF2-40B4-BE49-F238E27FC236}">
                <a16:creationId xmlns:a16="http://schemas.microsoft.com/office/drawing/2014/main" id="{D06DC989-668E-DFDA-6F0D-BA32D3294AE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7AE94B0-2064-430F-4A21-9AEA64DDA105}"/>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223298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DA7BB3-52E1-B391-AA90-5E91B885ACD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0BBEC3C-E2CC-FC64-EDE9-995DCA1305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94A45F5-B354-3154-FFF3-1AA17C3893C7}"/>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5" name="Segnaposto piè di pagina 4">
            <a:extLst>
              <a:ext uri="{FF2B5EF4-FFF2-40B4-BE49-F238E27FC236}">
                <a16:creationId xmlns:a16="http://schemas.microsoft.com/office/drawing/2014/main" id="{522AB2BE-2EC5-D83D-BFBD-FE07D4BE079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126076-4941-DD7A-43AB-479DE4CDF509}"/>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211912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BD42C3-5E46-0C4F-77D0-B6C3057265E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2CB27C3-CE7E-CD84-0DDB-14A1FE43838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B2F45E6-5E75-4496-2836-C460488E300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5044E10-75D2-DACB-55A5-A156DC5A625E}"/>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6" name="Segnaposto piè di pagina 5">
            <a:extLst>
              <a:ext uri="{FF2B5EF4-FFF2-40B4-BE49-F238E27FC236}">
                <a16:creationId xmlns:a16="http://schemas.microsoft.com/office/drawing/2014/main" id="{DF31AAA7-CC4F-E041-F51E-F6CE68940D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3054DB-0C8C-D394-8A37-991811F6A211}"/>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20258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07164-9EEF-5D5C-3194-EE1D782D35F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DE8834E-6B47-0F0A-DF43-F9AC4C3AF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EBF1A5E-68A2-C297-4017-56DD9106B4C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0954CC2-FF99-8239-2D63-F826CFADB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909113D-36E9-B1BF-C6AE-A7945DD465A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1C45E75-8A6B-3A8C-F4ED-276FA388C191}"/>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8" name="Segnaposto piè di pagina 7">
            <a:extLst>
              <a:ext uri="{FF2B5EF4-FFF2-40B4-BE49-F238E27FC236}">
                <a16:creationId xmlns:a16="http://schemas.microsoft.com/office/drawing/2014/main" id="{A974948E-9F55-75CC-9639-61B929DCCDF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12DC73F-ED65-880A-F999-8D2E280FD741}"/>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293596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46AA3D-09EE-C3A4-F4AB-1858AD0E034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050150E-739D-10E5-D9A2-47A93000CC00}"/>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4" name="Segnaposto piè di pagina 3">
            <a:extLst>
              <a:ext uri="{FF2B5EF4-FFF2-40B4-BE49-F238E27FC236}">
                <a16:creationId xmlns:a16="http://schemas.microsoft.com/office/drawing/2014/main" id="{3109B866-44C3-0A3E-E084-60BCD4DE5B2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7D2BDEC-877C-76F7-62EB-98C4F504814C}"/>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52546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31EABCC-0149-A344-D799-923F9781E187}"/>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3" name="Segnaposto piè di pagina 2">
            <a:extLst>
              <a:ext uri="{FF2B5EF4-FFF2-40B4-BE49-F238E27FC236}">
                <a16:creationId xmlns:a16="http://schemas.microsoft.com/office/drawing/2014/main" id="{3EB39B46-266E-F2CD-15E7-B457E9F589E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5F34A7E-1609-5E3F-10BE-83B5AC7B2AD8}"/>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170565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1C91A7-5518-85A5-3FE0-2CB8C5E1328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0C4D12-8F03-3214-1923-28060A1CD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6D6156E-DF96-BFA4-2BCF-6027A11CD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03E30E9-6D6F-7205-5E3E-D2FD39583591}"/>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6" name="Segnaposto piè di pagina 5">
            <a:extLst>
              <a:ext uri="{FF2B5EF4-FFF2-40B4-BE49-F238E27FC236}">
                <a16:creationId xmlns:a16="http://schemas.microsoft.com/office/drawing/2014/main" id="{AB12F0A1-0845-BFE6-A02B-E667B2C03F1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18E65F-730C-401F-32B5-6A43AE584BFF}"/>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241546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32C022-555C-6BEE-7654-7D5613E0FD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56570F3-0A74-B909-05C2-B88B13296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0669FE2-67E0-16C4-0EDD-E603FEB6D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8B6946D-971F-E4DF-36E7-27AE0420AF17}"/>
              </a:ext>
            </a:extLst>
          </p:cNvPr>
          <p:cNvSpPr>
            <a:spLocks noGrp="1"/>
          </p:cNvSpPr>
          <p:nvPr>
            <p:ph type="dt" sz="half" idx="10"/>
          </p:nvPr>
        </p:nvSpPr>
        <p:spPr/>
        <p:txBody>
          <a:bodyPr/>
          <a:lstStyle/>
          <a:p>
            <a:fld id="{2968890A-2F0E-422D-BB3B-7FCF46DB9378}" type="datetimeFigureOut">
              <a:rPr lang="it-IT" smtClean="0"/>
              <a:t>21/01/2023</a:t>
            </a:fld>
            <a:endParaRPr lang="it-IT"/>
          </a:p>
        </p:txBody>
      </p:sp>
      <p:sp>
        <p:nvSpPr>
          <p:cNvPr id="6" name="Segnaposto piè di pagina 5">
            <a:extLst>
              <a:ext uri="{FF2B5EF4-FFF2-40B4-BE49-F238E27FC236}">
                <a16:creationId xmlns:a16="http://schemas.microsoft.com/office/drawing/2014/main" id="{6E787013-2276-3208-8472-9B06AF33314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AE7B556-3BB7-5836-9352-71ACB0A53843}"/>
              </a:ext>
            </a:extLst>
          </p:cNvPr>
          <p:cNvSpPr>
            <a:spLocks noGrp="1"/>
          </p:cNvSpPr>
          <p:nvPr>
            <p:ph type="sldNum" sz="quarter" idx="12"/>
          </p:nvPr>
        </p:nvSpPr>
        <p:spPr/>
        <p:txBody>
          <a:bodyPr/>
          <a:lstStyle/>
          <a:p>
            <a:fld id="{0E6EF512-25A1-4061-ACB2-EE19DA9AE21B}" type="slidenum">
              <a:rPr lang="it-IT" smtClean="0"/>
              <a:t>‹N›</a:t>
            </a:fld>
            <a:endParaRPr lang="it-IT"/>
          </a:p>
        </p:txBody>
      </p:sp>
    </p:spTree>
    <p:extLst>
      <p:ext uri="{BB962C8B-B14F-4D97-AF65-F5344CB8AC3E}">
        <p14:creationId xmlns:p14="http://schemas.microsoft.com/office/powerpoint/2010/main" val="342581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3132A09-56B7-0174-5D73-D3559A077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42457C-BAE7-F30D-6A8B-89F909CD2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67DFF94-B34E-317B-97DA-C9CAFBF6F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8890A-2F0E-422D-BB3B-7FCF46DB9378}" type="datetimeFigureOut">
              <a:rPr lang="it-IT" smtClean="0"/>
              <a:t>21/01/2023</a:t>
            </a:fld>
            <a:endParaRPr lang="it-IT"/>
          </a:p>
        </p:txBody>
      </p:sp>
      <p:sp>
        <p:nvSpPr>
          <p:cNvPr id="5" name="Segnaposto piè di pagina 4">
            <a:extLst>
              <a:ext uri="{FF2B5EF4-FFF2-40B4-BE49-F238E27FC236}">
                <a16:creationId xmlns:a16="http://schemas.microsoft.com/office/drawing/2014/main" id="{1026F2FB-5266-CB99-5B8C-A83CF56E9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47CB286-5175-A268-08D5-AC5520859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EF512-25A1-4061-ACB2-EE19DA9AE21B}" type="slidenum">
              <a:rPr lang="it-IT" smtClean="0"/>
              <a:t>‹N›</a:t>
            </a:fld>
            <a:endParaRPr lang="it-IT"/>
          </a:p>
        </p:txBody>
      </p:sp>
    </p:spTree>
    <p:extLst>
      <p:ext uri="{BB962C8B-B14F-4D97-AF65-F5344CB8AC3E}">
        <p14:creationId xmlns:p14="http://schemas.microsoft.com/office/powerpoint/2010/main" val="2015313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CD91E-CC32-DACD-A624-C06CC021083F}"/>
              </a:ext>
            </a:extLst>
          </p:cNvPr>
          <p:cNvSpPr>
            <a:spLocks noGrp="1"/>
          </p:cNvSpPr>
          <p:nvPr>
            <p:ph type="ctrTitle"/>
          </p:nvPr>
        </p:nvSpPr>
        <p:spPr/>
        <p:txBody>
          <a:bodyPr/>
          <a:lstStyle/>
          <a:p>
            <a:r>
              <a:rPr lang="it-IT" dirty="0"/>
              <a:t>Documentazione Progetto TIW 2021/2022</a:t>
            </a:r>
          </a:p>
        </p:txBody>
      </p:sp>
      <p:sp>
        <p:nvSpPr>
          <p:cNvPr id="3" name="Sottotitolo 2">
            <a:extLst>
              <a:ext uri="{FF2B5EF4-FFF2-40B4-BE49-F238E27FC236}">
                <a16:creationId xmlns:a16="http://schemas.microsoft.com/office/drawing/2014/main" id="{EEC4DF26-657A-F8A6-56BF-C68EE9CE47DB}"/>
              </a:ext>
            </a:extLst>
          </p:cNvPr>
          <p:cNvSpPr>
            <a:spLocks noGrp="1"/>
          </p:cNvSpPr>
          <p:nvPr>
            <p:ph type="subTitle" idx="1"/>
          </p:nvPr>
        </p:nvSpPr>
        <p:spPr>
          <a:xfrm>
            <a:off x="1524000" y="3779019"/>
            <a:ext cx="9144000" cy="1655762"/>
          </a:xfrm>
        </p:spPr>
        <p:txBody>
          <a:bodyPr/>
          <a:lstStyle/>
          <a:p>
            <a:r>
              <a:rPr lang="it-IT" sz="2400" dirty="0"/>
              <a:t>Traccia 2: gestione preventivi</a:t>
            </a:r>
          </a:p>
          <a:p>
            <a:r>
              <a:rPr lang="it-IT" sz="2400" dirty="0"/>
              <a:t>Versione con </a:t>
            </a:r>
            <a:r>
              <a:rPr lang="it-IT" sz="2400" dirty="0" err="1"/>
              <a:t>Javascript</a:t>
            </a:r>
            <a:endParaRPr lang="it-IT" sz="2400" dirty="0"/>
          </a:p>
          <a:p>
            <a:r>
              <a:rPr lang="it-IT" sz="2400" dirty="0"/>
              <a:t>Gabriele Marchetti</a:t>
            </a:r>
          </a:p>
          <a:p>
            <a:endParaRPr lang="it-IT" dirty="0"/>
          </a:p>
        </p:txBody>
      </p:sp>
    </p:spTree>
    <p:extLst>
      <p:ext uri="{BB962C8B-B14F-4D97-AF65-F5344CB8AC3E}">
        <p14:creationId xmlns:p14="http://schemas.microsoft.com/office/powerpoint/2010/main" val="2636999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1EA627-D064-DDB5-D920-881DE11235DF}"/>
              </a:ext>
            </a:extLst>
          </p:cNvPr>
          <p:cNvSpPr>
            <a:spLocks noGrp="1"/>
          </p:cNvSpPr>
          <p:nvPr>
            <p:ph type="title"/>
          </p:nvPr>
        </p:nvSpPr>
        <p:spPr/>
        <p:txBody>
          <a:bodyPr/>
          <a:lstStyle/>
          <a:p>
            <a:pPr algn="ctr"/>
            <a:r>
              <a:rPr lang="it-IT" dirty="0"/>
              <a:t>Application design (</a:t>
            </a:r>
            <a:r>
              <a:rPr lang="it-IT" dirty="0" err="1"/>
              <a:t>ClientHomePage</a:t>
            </a:r>
            <a:r>
              <a:rPr lang="it-IT" dirty="0"/>
              <a:t>)</a:t>
            </a:r>
          </a:p>
        </p:txBody>
      </p:sp>
      <p:pic>
        <p:nvPicPr>
          <p:cNvPr id="5" name="Segnaposto contenuto 4">
            <a:extLst>
              <a:ext uri="{FF2B5EF4-FFF2-40B4-BE49-F238E27FC236}">
                <a16:creationId xmlns:a16="http://schemas.microsoft.com/office/drawing/2014/main" id="{320EF063-7194-D3FB-AC78-9429C19C2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387" y="1361854"/>
            <a:ext cx="10321413" cy="5808168"/>
          </a:xfrm>
        </p:spPr>
      </p:pic>
    </p:spTree>
    <p:extLst>
      <p:ext uri="{BB962C8B-B14F-4D97-AF65-F5344CB8AC3E}">
        <p14:creationId xmlns:p14="http://schemas.microsoft.com/office/powerpoint/2010/main" val="36505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50F34-88F4-7842-C91A-6BD39BEBA4A0}"/>
              </a:ext>
            </a:extLst>
          </p:cNvPr>
          <p:cNvSpPr>
            <a:spLocks noGrp="1"/>
          </p:cNvSpPr>
          <p:nvPr>
            <p:ph type="title"/>
          </p:nvPr>
        </p:nvSpPr>
        <p:spPr/>
        <p:txBody>
          <a:bodyPr/>
          <a:lstStyle/>
          <a:p>
            <a:pPr algn="ctr"/>
            <a:r>
              <a:rPr lang="it-IT" dirty="0"/>
              <a:t>Application design (</a:t>
            </a:r>
            <a:r>
              <a:rPr lang="it-IT" dirty="0" err="1"/>
              <a:t>WorkerHomePage</a:t>
            </a:r>
            <a:r>
              <a:rPr lang="it-IT" dirty="0"/>
              <a:t>)</a:t>
            </a:r>
          </a:p>
        </p:txBody>
      </p:sp>
      <p:pic>
        <p:nvPicPr>
          <p:cNvPr id="5" name="Segnaposto contenuto 4">
            <a:extLst>
              <a:ext uri="{FF2B5EF4-FFF2-40B4-BE49-F238E27FC236}">
                <a16:creationId xmlns:a16="http://schemas.microsoft.com/office/drawing/2014/main" id="{080A7F0E-764E-3F5D-73CB-8CC897F44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504" y="1401318"/>
            <a:ext cx="9696804" cy="5456682"/>
          </a:xfrm>
        </p:spPr>
      </p:pic>
    </p:spTree>
    <p:extLst>
      <p:ext uri="{BB962C8B-B14F-4D97-AF65-F5344CB8AC3E}">
        <p14:creationId xmlns:p14="http://schemas.microsoft.com/office/powerpoint/2010/main" val="348535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4798C2-7290-7D7A-3DAB-5B2F4AA24248}"/>
              </a:ext>
            </a:extLst>
          </p:cNvPr>
          <p:cNvSpPr>
            <a:spLocks noGrp="1"/>
          </p:cNvSpPr>
          <p:nvPr>
            <p:ph type="title"/>
          </p:nvPr>
        </p:nvSpPr>
        <p:spPr>
          <a:xfrm>
            <a:off x="267028" y="-60075"/>
            <a:ext cx="5758292" cy="1325563"/>
          </a:xfrm>
        </p:spPr>
        <p:txBody>
          <a:bodyPr/>
          <a:lstStyle/>
          <a:p>
            <a:r>
              <a:rPr lang="it-IT" dirty="0"/>
              <a:t>Server side </a:t>
            </a:r>
            <a:r>
              <a:rPr lang="it-IT" dirty="0" err="1"/>
              <a:t>components</a:t>
            </a:r>
            <a:endParaRPr lang="it-IT" dirty="0"/>
          </a:p>
        </p:txBody>
      </p:sp>
      <p:sp>
        <p:nvSpPr>
          <p:cNvPr id="4" name="CasellaDiTesto 3">
            <a:extLst>
              <a:ext uri="{FF2B5EF4-FFF2-40B4-BE49-F238E27FC236}">
                <a16:creationId xmlns:a16="http://schemas.microsoft.com/office/drawing/2014/main" id="{423E77F4-75DC-DA28-D0E8-A71BC4F3B7B4}"/>
              </a:ext>
            </a:extLst>
          </p:cNvPr>
          <p:cNvSpPr txBox="1"/>
          <p:nvPr/>
        </p:nvSpPr>
        <p:spPr>
          <a:xfrm>
            <a:off x="3364338" y="1109613"/>
            <a:ext cx="4613137" cy="5909310"/>
          </a:xfrm>
          <a:prstGeom prst="rect">
            <a:avLst/>
          </a:prstGeom>
          <a:noFill/>
        </p:spPr>
        <p:txBody>
          <a:bodyPr wrap="square" rtlCol="0">
            <a:spAutoFit/>
          </a:bodyPr>
          <a:lstStyle/>
          <a:p>
            <a:pPr marL="285750" indent="-285750">
              <a:buFont typeface="Arial" panose="020B0604020202020204" pitchFamily="34" charset="0"/>
              <a:buChar char="•"/>
            </a:pPr>
            <a:r>
              <a:rPr lang="it-IT" sz="2000" dirty="0"/>
              <a:t>Model </a:t>
            </a:r>
            <a:r>
              <a:rPr lang="it-IT" sz="2000" dirty="0" err="1"/>
              <a:t>objects</a:t>
            </a:r>
            <a:r>
              <a:rPr lang="it-IT" sz="2000" dirty="0"/>
              <a:t> (</a:t>
            </a:r>
            <a:r>
              <a:rPr lang="it-IT" sz="2000" dirty="0" err="1"/>
              <a:t>Beans</a:t>
            </a:r>
            <a:r>
              <a:rPr lang="it-IT" sz="2000" dirty="0"/>
              <a:t>)</a:t>
            </a:r>
          </a:p>
          <a:p>
            <a:pPr marL="742950" lvl="1" indent="-285750">
              <a:buFontTx/>
              <a:buChar char="-"/>
            </a:pPr>
            <a:r>
              <a:rPr lang="it-IT" sz="2000" dirty="0"/>
              <a:t>User</a:t>
            </a:r>
          </a:p>
          <a:p>
            <a:pPr marL="742950" lvl="1" indent="-285750">
              <a:buFontTx/>
              <a:buChar char="-"/>
            </a:pPr>
            <a:r>
              <a:rPr lang="it-IT" sz="2000" dirty="0"/>
              <a:t>Estimate</a:t>
            </a:r>
          </a:p>
          <a:p>
            <a:pPr marL="742950" lvl="1" indent="-285750">
              <a:buFontTx/>
              <a:buChar char="-"/>
            </a:pPr>
            <a:r>
              <a:rPr lang="it-IT" sz="2000" dirty="0"/>
              <a:t>Product</a:t>
            </a:r>
          </a:p>
          <a:p>
            <a:pPr marL="742950" lvl="1" indent="-285750">
              <a:buFontTx/>
              <a:buChar char="-"/>
            </a:pPr>
            <a:r>
              <a:rPr lang="it-IT" sz="2000" dirty="0"/>
              <a:t>Option</a:t>
            </a:r>
          </a:p>
          <a:p>
            <a:pPr marL="742950" lvl="1" indent="-285750">
              <a:buFontTx/>
              <a:buChar char="-"/>
            </a:pPr>
            <a:r>
              <a:rPr lang="it-IT" sz="2000" dirty="0" err="1"/>
              <a:t>Estopts</a:t>
            </a:r>
            <a:endParaRPr lang="it-IT" sz="2000" dirty="0"/>
          </a:p>
          <a:p>
            <a:pPr marL="285750" indent="-285750">
              <a:buFont typeface="Arial" panose="020B0604020202020204" pitchFamily="34" charset="0"/>
              <a:buChar char="•"/>
            </a:pPr>
            <a:r>
              <a:rPr lang="it-IT" sz="2000" dirty="0"/>
              <a:t>Data Access Objects (Classes)</a:t>
            </a:r>
          </a:p>
          <a:p>
            <a:pPr marL="742950" lvl="1" indent="-285750">
              <a:buFontTx/>
              <a:buChar char="-"/>
            </a:pPr>
            <a:r>
              <a:rPr lang="it-IT" sz="2000" dirty="0" err="1"/>
              <a:t>UserDAO</a:t>
            </a:r>
            <a:endParaRPr lang="it-IT" sz="2000" dirty="0"/>
          </a:p>
          <a:p>
            <a:pPr marL="1200150" lvl="2" indent="-285750">
              <a:buFont typeface="Arial" panose="020B0604020202020204" pitchFamily="34" charset="0"/>
              <a:buChar char="•"/>
            </a:pPr>
            <a:r>
              <a:rPr lang="it-IT" sz="2000" dirty="0" err="1"/>
              <a:t>checkCredentials</a:t>
            </a:r>
            <a:r>
              <a:rPr lang="it-IT" sz="2000" dirty="0"/>
              <a:t>(</a:t>
            </a:r>
            <a:r>
              <a:rPr lang="it-IT" sz="2000" dirty="0" err="1"/>
              <a:t>usrn</a:t>
            </a:r>
            <a:r>
              <a:rPr lang="it-IT" sz="2000" dirty="0"/>
              <a:t>, </a:t>
            </a:r>
            <a:r>
              <a:rPr lang="it-IT" sz="2000" dirty="0" err="1"/>
              <a:t>pwd</a:t>
            </a:r>
            <a:r>
              <a:rPr lang="it-IT" sz="2000" dirty="0"/>
              <a:t>)</a:t>
            </a:r>
          </a:p>
          <a:p>
            <a:pPr marL="1200150" lvl="2" indent="-285750">
              <a:buFont typeface="Arial" panose="020B0604020202020204" pitchFamily="34" charset="0"/>
              <a:buChar char="•"/>
            </a:pPr>
            <a:r>
              <a:rPr lang="it-IT" sz="2000" dirty="0" err="1"/>
              <a:t>signUpUser</a:t>
            </a:r>
            <a:r>
              <a:rPr lang="it-IT" sz="2000" dirty="0"/>
              <a:t>(</a:t>
            </a:r>
            <a:r>
              <a:rPr lang="it-IT" sz="2000" dirty="0" err="1"/>
              <a:t>usrn</a:t>
            </a:r>
            <a:r>
              <a:rPr lang="it-IT" sz="2000" dirty="0"/>
              <a:t>, email, </a:t>
            </a:r>
            <a:r>
              <a:rPr lang="it-IT" sz="2000" dirty="0" err="1"/>
              <a:t>pwd</a:t>
            </a:r>
            <a:r>
              <a:rPr lang="it-IT" sz="2000" dirty="0"/>
              <a:t>, </a:t>
            </a:r>
            <a:r>
              <a:rPr lang="it-IT" sz="2000" dirty="0" err="1"/>
              <a:t>role</a:t>
            </a:r>
            <a:r>
              <a:rPr lang="it-IT" sz="2000" dirty="0"/>
              <a:t>)</a:t>
            </a:r>
          </a:p>
          <a:p>
            <a:pPr marL="1200150" lvl="2" indent="-285750">
              <a:buFont typeface="Arial" panose="020B0604020202020204" pitchFamily="34" charset="0"/>
              <a:buChar char="•"/>
            </a:pPr>
            <a:r>
              <a:rPr lang="it-IT" sz="2000" dirty="0" err="1"/>
              <a:t>findClientByEstimate</a:t>
            </a:r>
            <a:r>
              <a:rPr lang="it-IT" sz="2000" dirty="0"/>
              <a:t>(</a:t>
            </a:r>
            <a:r>
              <a:rPr lang="it-IT" sz="2000" dirty="0" err="1"/>
              <a:t>estid</a:t>
            </a:r>
            <a:r>
              <a:rPr lang="it-IT" sz="2000" dirty="0"/>
              <a:t>)</a:t>
            </a:r>
          </a:p>
          <a:p>
            <a:pPr marL="1200150" lvl="2" indent="-285750">
              <a:buFont typeface="Arial" panose="020B0604020202020204" pitchFamily="34" charset="0"/>
              <a:buChar char="•"/>
            </a:pPr>
            <a:r>
              <a:rPr lang="it-IT" sz="2000" dirty="0" err="1"/>
              <a:t>findWorkerByEstimate</a:t>
            </a:r>
            <a:r>
              <a:rPr lang="it-IT" sz="2000" dirty="0"/>
              <a:t>(</a:t>
            </a:r>
            <a:r>
              <a:rPr lang="it-IT" sz="2000" dirty="0" err="1"/>
              <a:t>estid</a:t>
            </a:r>
            <a:r>
              <a:rPr lang="it-IT" sz="2000" dirty="0"/>
              <a:t>)</a:t>
            </a:r>
          </a:p>
          <a:p>
            <a:pPr marL="1200150" lvl="2" indent="-285750">
              <a:buFont typeface="Arial" panose="020B0604020202020204" pitchFamily="34" charset="0"/>
              <a:buChar char="•"/>
            </a:pPr>
            <a:r>
              <a:rPr lang="it-IT" sz="2000" dirty="0" err="1"/>
              <a:t>findAllUsernames</a:t>
            </a:r>
            <a:r>
              <a:rPr lang="it-IT" sz="2000" dirty="0"/>
              <a:t>()</a:t>
            </a:r>
          </a:p>
          <a:p>
            <a:pPr marL="742950" lvl="1" indent="-285750">
              <a:buFontTx/>
              <a:buChar char="-"/>
            </a:pPr>
            <a:r>
              <a:rPr lang="it-IT" sz="2000" dirty="0" err="1"/>
              <a:t>ProductDAO</a:t>
            </a:r>
            <a:endParaRPr lang="it-IT" sz="2000" dirty="0"/>
          </a:p>
          <a:p>
            <a:pPr marL="1200150" lvl="2" indent="-285750">
              <a:buFont typeface="Arial" panose="020B0604020202020204" pitchFamily="34" charset="0"/>
              <a:buChar char="•"/>
            </a:pPr>
            <a:r>
              <a:rPr lang="it-IT" sz="2000" dirty="0" err="1"/>
              <a:t>findAllProducts</a:t>
            </a:r>
            <a:r>
              <a:rPr lang="it-IT" sz="2000" dirty="0"/>
              <a:t>()</a:t>
            </a:r>
          </a:p>
          <a:p>
            <a:pPr marL="1200150" lvl="2" indent="-285750">
              <a:buFont typeface="Arial" panose="020B0604020202020204" pitchFamily="34" charset="0"/>
              <a:buChar char="•"/>
            </a:pPr>
            <a:r>
              <a:rPr lang="it-IT" sz="2000" dirty="0" err="1"/>
              <a:t>findProductById</a:t>
            </a:r>
            <a:r>
              <a:rPr lang="it-IT" sz="2000" dirty="0"/>
              <a:t>(</a:t>
            </a:r>
            <a:r>
              <a:rPr lang="it-IT" sz="2000" dirty="0" err="1"/>
              <a:t>prodid</a:t>
            </a:r>
            <a:r>
              <a:rPr lang="it-IT" sz="2000" dirty="0"/>
              <a:t>)</a:t>
            </a:r>
          </a:p>
          <a:p>
            <a:pPr marL="1200150" lvl="2" indent="-285750">
              <a:buFont typeface="Arial" panose="020B0604020202020204" pitchFamily="34" charset="0"/>
              <a:buChar char="•"/>
            </a:pPr>
            <a:r>
              <a:rPr lang="it-IT" sz="2000" dirty="0" err="1"/>
              <a:t>findProductByEstimate</a:t>
            </a:r>
            <a:r>
              <a:rPr lang="it-IT" sz="2000" dirty="0"/>
              <a:t>(</a:t>
            </a:r>
            <a:r>
              <a:rPr lang="it-IT" sz="2000" dirty="0" err="1"/>
              <a:t>estid</a:t>
            </a:r>
            <a:r>
              <a:rPr lang="it-IT" sz="2000" dirty="0"/>
              <a:t>)</a:t>
            </a:r>
          </a:p>
          <a:p>
            <a:pPr lvl="2"/>
            <a:endParaRPr lang="it-IT" dirty="0"/>
          </a:p>
        </p:txBody>
      </p:sp>
      <p:sp>
        <p:nvSpPr>
          <p:cNvPr id="5" name="CasellaDiTesto 4">
            <a:extLst>
              <a:ext uri="{FF2B5EF4-FFF2-40B4-BE49-F238E27FC236}">
                <a16:creationId xmlns:a16="http://schemas.microsoft.com/office/drawing/2014/main" id="{B635D1CF-A08D-D112-5D51-1C63C60D8C85}"/>
              </a:ext>
            </a:extLst>
          </p:cNvPr>
          <p:cNvSpPr txBox="1"/>
          <p:nvPr/>
        </p:nvSpPr>
        <p:spPr>
          <a:xfrm>
            <a:off x="7315650" y="791932"/>
            <a:ext cx="4904792" cy="6155531"/>
          </a:xfrm>
          <a:prstGeom prst="rect">
            <a:avLst/>
          </a:prstGeom>
          <a:noFill/>
        </p:spPr>
        <p:txBody>
          <a:bodyPr wrap="square" rtlCol="0">
            <a:spAutoFit/>
          </a:bodyPr>
          <a:lstStyle/>
          <a:p>
            <a:pPr marL="742950" lvl="1" indent="-285750">
              <a:buFontTx/>
              <a:buChar char="-"/>
            </a:pPr>
            <a:r>
              <a:rPr lang="it-IT" sz="2000" dirty="0" err="1"/>
              <a:t>OptionDAO</a:t>
            </a:r>
            <a:endParaRPr lang="it-IT" sz="2000" dirty="0"/>
          </a:p>
          <a:p>
            <a:pPr marL="1200150" lvl="2" indent="-285750">
              <a:buFont typeface="Arial" panose="020B0604020202020204" pitchFamily="34" charset="0"/>
              <a:buChar char="•"/>
            </a:pPr>
            <a:r>
              <a:rPr lang="it-IT" sz="2000" dirty="0" err="1"/>
              <a:t>findOptionsByProduct</a:t>
            </a:r>
            <a:r>
              <a:rPr lang="it-IT" sz="2000" dirty="0"/>
              <a:t>(</a:t>
            </a:r>
            <a:r>
              <a:rPr lang="it-IT" sz="2000" dirty="0" err="1"/>
              <a:t>prodid</a:t>
            </a:r>
            <a:r>
              <a:rPr lang="it-IT" sz="2000" dirty="0"/>
              <a:t>)</a:t>
            </a:r>
          </a:p>
          <a:p>
            <a:pPr marL="1200150" lvl="2" indent="-285750">
              <a:buFont typeface="Arial" panose="020B0604020202020204" pitchFamily="34" charset="0"/>
              <a:buChar char="•"/>
            </a:pPr>
            <a:r>
              <a:rPr lang="it-IT" sz="2000" dirty="0" err="1"/>
              <a:t>findOptionsByEstimate</a:t>
            </a:r>
            <a:r>
              <a:rPr lang="it-IT" sz="2000" dirty="0"/>
              <a:t>(</a:t>
            </a:r>
            <a:r>
              <a:rPr lang="it-IT" sz="2000" dirty="0" err="1"/>
              <a:t>estid</a:t>
            </a:r>
            <a:r>
              <a:rPr lang="it-IT" sz="2000" dirty="0"/>
              <a:t>)</a:t>
            </a:r>
          </a:p>
          <a:p>
            <a:pPr marL="742950" lvl="1" indent="-285750">
              <a:buFontTx/>
              <a:buChar char="-"/>
            </a:pPr>
            <a:r>
              <a:rPr lang="it-IT" sz="2000" dirty="0" err="1"/>
              <a:t>EstimateDAO</a:t>
            </a:r>
            <a:endParaRPr lang="it-IT" sz="2000" dirty="0"/>
          </a:p>
          <a:p>
            <a:pPr marL="1200150" lvl="2" indent="-285750">
              <a:buFont typeface="Arial" panose="020B0604020202020204" pitchFamily="34" charset="0"/>
              <a:buChar char="•"/>
            </a:pPr>
            <a:r>
              <a:rPr lang="it-IT" sz="2000" dirty="0" err="1"/>
              <a:t>findEstimatesByClient</a:t>
            </a:r>
            <a:r>
              <a:rPr lang="it-IT" sz="2000" dirty="0"/>
              <a:t>(userid)</a:t>
            </a:r>
          </a:p>
          <a:p>
            <a:pPr marL="1200150" lvl="2" indent="-285750">
              <a:buFont typeface="Arial" panose="020B0604020202020204" pitchFamily="34" charset="0"/>
              <a:buChar char="•"/>
            </a:pPr>
            <a:r>
              <a:rPr lang="it-IT" sz="2000" dirty="0" err="1"/>
              <a:t>createEstimate</a:t>
            </a:r>
            <a:r>
              <a:rPr lang="it-IT" sz="2000" dirty="0"/>
              <a:t>(userid, </a:t>
            </a:r>
            <a:r>
              <a:rPr lang="it-IT" sz="2000" dirty="0" err="1"/>
              <a:t>prodid</a:t>
            </a:r>
            <a:r>
              <a:rPr lang="it-IT" sz="2000" dirty="0"/>
              <a:t>, </a:t>
            </a:r>
            <a:r>
              <a:rPr lang="it-IT" sz="2000" dirty="0" err="1"/>
              <a:t>estid</a:t>
            </a:r>
            <a:r>
              <a:rPr lang="it-IT" sz="2000" dirty="0"/>
              <a:t>)</a:t>
            </a:r>
          </a:p>
          <a:p>
            <a:pPr marL="1200150" lvl="2" indent="-285750">
              <a:buFont typeface="Arial" panose="020B0604020202020204" pitchFamily="34" charset="0"/>
              <a:buChar char="•"/>
            </a:pPr>
            <a:r>
              <a:rPr lang="it-IT" sz="2000" dirty="0" err="1"/>
              <a:t>findEstimatesById</a:t>
            </a:r>
            <a:r>
              <a:rPr lang="it-IT" sz="2000" dirty="0"/>
              <a:t>(</a:t>
            </a:r>
            <a:r>
              <a:rPr lang="it-IT" sz="2000" dirty="0" err="1"/>
              <a:t>estid</a:t>
            </a:r>
            <a:r>
              <a:rPr lang="it-IT" sz="2000" dirty="0"/>
              <a:t>)</a:t>
            </a:r>
          </a:p>
          <a:p>
            <a:pPr marL="1200150" lvl="2" indent="-285750">
              <a:buFont typeface="Arial" panose="020B0604020202020204" pitchFamily="34" charset="0"/>
              <a:buChar char="•"/>
            </a:pPr>
            <a:r>
              <a:rPr lang="it-IT" sz="2000" dirty="0" err="1"/>
              <a:t>findAllEstimates</a:t>
            </a:r>
            <a:r>
              <a:rPr lang="it-IT" sz="2000" dirty="0"/>
              <a:t>()</a:t>
            </a:r>
          </a:p>
          <a:p>
            <a:pPr marL="1200150" lvl="2" indent="-285750">
              <a:buFont typeface="Arial" panose="020B0604020202020204" pitchFamily="34" charset="0"/>
              <a:buChar char="•"/>
            </a:pPr>
            <a:r>
              <a:rPr lang="it-IT" sz="2000" dirty="0" err="1"/>
              <a:t>findNotAssignedEstimates</a:t>
            </a:r>
            <a:r>
              <a:rPr lang="it-IT" sz="2000" dirty="0"/>
              <a:t>()</a:t>
            </a:r>
          </a:p>
          <a:p>
            <a:pPr marL="1200150" lvl="2" indent="-285750">
              <a:buFont typeface="Arial" panose="020B0604020202020204" pitchFamily="34" charset="0"/>
              <a:buChar char="•"/>
            </a:pPr>
            <a:r>
              <a:rPr lang="it-IT" sz="2000" dirty="0" err="1"/>
              <a:t>findEstimatesByWorker</a:t>
            </a:r>
            <a:r>
              <a:rPr lang="it-IT" sz="2000" dirty="0"/>
              <a:t>(userid)</a:t>
            </a:r>
          </a:p>
          <a:p>
            <a:pPr marL="1200150" lvl="2" indent="-285750">
              <a:buFont typeface="Arial" panose="020B0604020202020204" pitchFamily="34" charset="0"/>
              <a:buChar char="•"/>
            </a:pPr>
            <a:r>
              <a:rPr lang="it-IT" sz="2000" dirty="0" err="1"/>
              <a:t>insertPrice</a:t>
            </a:r>
            <a:r>
              <a:rPr lang="it-IT" sz="2000" dirty="0"/>
              <a:t>(price, </a:t>
            </a:r>
            <a:r>
              <a:rPr lang="it-IT" sz="2000" dirty="0" err="1"/>
              <a:t>estid</a:t>
            </a:r>
            <a:r>
              <a:rPr lang="it-IT" sz="2000" dirty="0"/>
              <a:t>)</a:t>
            </a:r>
          </a:p>
          <a:p>
            <a:pPr marL="1200150" lvl="2" indent="-285750">
              <a:buFont typeface="Arial" panose="020B0604020202020204" pitchFamily="34" charset="0"/>
              <a:buChar char="•"/>
            </a:pPr>
            <a:r>
              <a:rPr lang="it-IT" sz="2000" dirty="0" err="1"/>
              <a:t>setAssigned</a:t>
            </a:r>
            <a:r>
              <a:rPr lang="it-IT" sz="2000" dirty="0"/>
              <a:t>(</a:t>
            </a:r>
            <a:r>
              <a:rPr lang="it-IT" sz="2000" dirty="0" err="1"/>
              <a:t>estid</a:t>
            </a:r>
            <a:r>
              <a:rPr lang="it-IT" sz="2000" dirty="0"/>
              <a:t>)</a:t>
            </a:r>
          </a:p>
          <a:p>
            <a:pPr marL="1200150" lvl="2" indent="-285750">
              <a:buFont typeface="Arial" panose="020B0604020202020204" pitchFamily="34" charset="0"/>
              <a:buChar char="•"/>
            </a:pPr>
            <a:r>
              <a:rPr lang="it-IT" sz="2000" dirty="0" err="1"/>
              <a:t>assignWorker</a:t>
            </a:r>
            <a:r>
              <a:rPr lang="it-IT" sz="2000" dirty="0"/>
              <a:t>(</a:t>
            </a:r>
            <a:r>
              <a:rPr lang="it-IT" sz="2000" dirty="0" err="1"/>
              <a:t>workerid</a:t>
            </a:r>
            <a:r>
              <a:rPr lang="it-IT" sz="2000" dirty="0"/>
              <a:t>, </a:t>
            </a:r>
            <a:r>
              <a:rPr lang="it-IT" sz="2000" dirty="0" err="1"/>
              <a:t>estid</a:t>
            </a:r>
            <a:r>
              <a:rPr lang="it-IT" sz="2000" dirty="0"/>
              <a:t>)</a:t>
            </a:r>
          </a:p>
          <a:p>
            <a:pPr marL="742950" lvl="1" indent="-285750">
              <a:buFontTx/>
              <a:buChar char="-"/>
            </a:pPr>
            <a:r>
              <a:rPr lang="it-IT" sz="2000" dirty="0" err="1"/>
              <a:t>EstoptsDAO</a:t>
            </a:r>
            <a:endParaRPr lang="it-IT" sz="2000" dirty="0"/>
          </a:p>
          <a:p>
            <a:pPr marL="1200150" lvl="2" indent="-285750">
              <a:buFont typeface="Arial" panose="020B0604020202020204" pitchFamily="34" charset="0"/>
              <a:buChar char="•"/>
            </a:pPr>
            <a:r>
              <a:rPr lang="it-IT" sz="2000" dirty="0" err="1"/>
              <a:t>createEstopts</a:t>
            </a:r>
            <a:r>
              <a:rPr lang="it-IT" sz="2000" dirty="0"/>
              <a:t>(</a:t>
            </a:r>
            <a:r>
              <a:rPr lang="it-IT" sz="2000" dirty="0" err="1"/>
              <a:t>estid</a:t>
            </a:r>
            <a:r>
              <a:rPr lang="it-IT" sz="2000" dirty="0"/>
              <a:t>, </a:t>
            </a:r>
            <a:r>
              <a:rPr lang="it-IT" sz="2000" dirty="0" err="1"/>
              <a:t>optid</a:t>
            </a:r>
            <a:r>
              <a:rPr lang="it-IT" sz="2000" dirty="0"/>
              <a:t>)</a:t>
            </a:r>
          </a:p>
          <a:p>
            <a:pPr marL="1200150" lvl="2" indent="-285750">
              <a:buFont typeface="Arial" panose="020B0604020202020204" pitchFamily="34" charset="0"/>
              <a:buChar char="•"/>
            </a:pPr>
            <a:r>
              <a:rPr lang="it-IT" sz="2000" dirty="0" err="1"/>
              <a:t>findEstoptsByEstimate</a:t>
            </a:r>
            <a:r>
              <a:rPr lang="it-IT" sz="2000" dirty="0"/>
              <a:t>(</a:t>
            </a:r>
            <a:r>
              <a:rPr lang="it-IT" sz="2000" dirty="0" err="1"/>
              <a:t>estid</a:t>
            </a:r>
            <a:r>
              <a:rPr lang="it-IT" sz="2000" dirty="0"/>
              <a:t>)</a:t>
            </a:r>
          </a:p>
          <a:p>
            <a:pPr marL="1200150" lvl="2" indent="-285750">
              <a:buFont typeface="Arial" panose="020B0604020202020204" pitchFamily="34" charset="0"/>
              <a:buChar char="•"/>
            </a:pPr>
            <a:endParaRPr lang="it-IT" sz="2000" dirty="0"/>
          </a:p>
          <a:p>
            <a:pPr marL="1200150" lvl="2" indent="-285750">
              <a:buFont typeface="Arial" panose="020B0604020202020204" pitchFamily="34" charset="0"/>
              <a:buChar char="•"/>
            </a:pPr>
            <a:endParaRPr lang="it-IT" dirty="0"/>
          </a:p>
          <a:p>
            <a:pPr marL="1200150" lvl="2"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1D6B6323-3791-3606-E5FB-4A6754C55149}"/>
              </a:ext>
            </a:extLst>
          </p:cNvPr>
          <p:cNvSpPr txBox="1"/>
          <p:nvPr/>
        </p:nvSpPr>
        <p:spPr>
          <a:xfrm>
            <a:off x="267028" y="1826916"/>
            <a:ext cx="4609323" cy="4093428"/>
          </a:xfrm>
          <a:prstGeom prst="rect">
            <a:avLst/>
          </a:prstGeom>
          <a:noFill/>
        </p:spPr>
        <p:txBody>
          <a:bodyPr wrap="square" rtlCol="0">
            <a:spAutoFit/>
          </a:bodyPr>
          <a:lstStyle/>
          <a:p>
            <a:pPr marL="285750" indent="-285750">
              <a:buFont typeface="Arial" panose="020B0604020202020204" pitchFamily="34" charset="0"/>
              <a:buChar char="•"/>
            </a:pPr>
            <a:r>
              <a:rPr lang="it-IT" sz="2000" dirty="0"/>
              <a:t>Controllers (</a:t>
            </a:r>
            <a:r>
              <a:rPr lang="it-IT" sz="2000" dirty="0" err="1"/>
              <a:t>Servlets</a:t>
            </a:r>
            <a:r>
              <a:rPr lang="it-IT" sz="2000" dirty="0"/>
              <a:t>)</a:t>
            </a:r>
          </a:p>
          <a:p>
            <a:pPr marL="742950" lvl="1" indent="-285750">
              <a:buFontTx/>
              <a:buChar char="-"/>
            </a:pPr>
            <a:r>
              <a:rPr lang="it-IT" sz="2000" dirty="0" err="1"/>
              <a:t>CheckLogin</a:t>
            </a:r>
            <a:endParaRPr lang="it-IT" sz="2000" dirty="0"/>
          </a:p>
          <a:p>
            <a:pPr marL="742950" lvl="1" indent="-285750">
              <a:buFontTx/>
              <a:buChar char="-"/>
            </a:pPr>
            <a:r>
              <a:rPr lang="it-IT" sz="2000" dirty="0" err="1"/>
              <a:t>CheckSignUp</a:t>
            </a:r>
            <a:endParaRPr lang="it-IT" sz="2000" dirty="0"/>
          </a:p>
          <a:p>
            <a:pPr marL="742950" lvl="1" indent="-285750">
              <a:buFontTx/>
              <a:buChar char="-"/>
            </a:pPr>
            <a:r>
              <a:rPr lang="it-IT" sz="2000" dirty="0" err="1"/>
              <a:t>GetClientEstimates</a:t>
            </a:r>
            <a:endParaRPr lang="it-IT" sz="2000" dirty="0"/>
          </a:p>
          <a:p>
            <a:pPr marL="742950" lvl="1" indent="-285750">
              <a:buFontTx/>
              <a:buChar char="-"/>
            </a:pPr>
            <a:r>
              <a:rPr lang="it-IT" sz="2000" dirty="0" err="1"/>
              <a:t>GetWorkerEstimates</a:t>
            </a:r>
            <a:endParaRPr lang="it-IT" sz="2000" dirty="0"/>
          </a:p>
          <a:p>
            <a:pPr marL="742950" lvl="1" indent="-285750">
              <a:buFontTx/>
              <a:buChar char="-"/>
            </a:pPr>
            <a:r>
              <a:rPr lang="it-IT" sz="2000" dirty="0" err="1"/>
              <a:t>GetClientData</a:t>
            </a:r>
            <a:endParaRPr lang="it-IT" sz="2000" dirty="0"/>
          </a:p>
          <a:p>
            <a:pPr marL="742950" lvl="1" indent="-285750">
              <a:buFontTx/>
              <a:buChar char="-"/>
            </a:pPr>
            <a:r>
              <a:rPr lang="it-IT" sz="2000" dirty="0" err="1"/>
              <a:t>NewEstimate</a:t>
            </a:r>
            <a:endParaRPr lang="it-IT" sz="2000" dirty="0"/>
          </a:p>
          <a:p>
            <a:pPr marL="742950" lvl="1" indent="-285750">
              <a:buFontTx/>
              <a:buChar char="-"/>
            </a:pPr>
            <a:r>
              <a:rPr lang="it-IT" sz="2000" dirty="0" err="1"/>
              <a:t>InsertPrice</a:t>
            </a:r>
            <a:endParaRPr lang="it-IT" sz="2000" dirty="0"/>
          </a:p>
          <a:p>
            <a:pPr marL="742950" lvl="1" indent="-285750">
              <a:buFontTx/>
              <a:buChar char="-"/>
            </a:pPr>
            <a:r>
              <a:rPr lang="it-IT" sz="2000" dirty="0" err="1"/>
              <a:t>GetEstimateDetails</a:t>
            </a:r>
            <a:endParaRPr lang="it-IT" sz="2000" dirty="0"/>
          </a:p>
          <a:p>
            <a:pPr marL="742950" lvl="1" indent="-285750">
              <a:buFontTx/>
              <a:buChar char="-"/>
            </a:pPr>
            <a:r>
              <a:rPr lang="it-IT" sz="2000" dirty="0" err="1"/>
              <a:t>GetEstimateOptions</a:t>
            </a:r>
            <a:endParaRPr lang="it-IT" sz="2000" dirty="0"/>
          </a:p>
          <a:p>
            <a:pPr marL="742950" lvl="1" indent="-285750">
              <a:buFontTx/>
              <a:buChar char="-"/>
            </a:pPr>
            <a:r>
              <a:rPr lang="it-IT" sz="2000" dirty="0" err="1"/>
              <a:t>GetNaEstimates</a:t>
            </a:r>
            <a:endParaRPr lang="it-IT" sz="2000" dirty="0"/>
          </a:p>
          <a:p>
            <a:pPr marL="742950" lvl="1" indent="-285750">
              <a:buFontTx/>
              <a:buChar char="-"/>
            </a:pPr>
            <a:r>
              <a:rPr lang="it-IT" sz="2000" dirty="0" err="1"/>
              <a:t>GetProductAndOptions</a:t>
            </a:r>
            <a:endParaRPr lang="it-IT" sz="2000" dirty="0"/>
          </a:p>
          <a:p>
            <a:pPr marL="742950" lvl="1" indent="-285750">
              <a:buFontTx/>
              <a:buChar char="-"/>
            </a:pPr>
            <a:r>
              <a:rPr lang="it-IT" sz="2000" dirty="0"/>
              <a:t>Logout</a:t>
            </a:r>
          </a:p>
        </p:txBody>
      </p:sp>
    </p:spTree>
    <p:extLst>
      <p:ext uri="{BB962C8B-B14F-4D97-AF65-F5344CB8AC3E}">
        <p14:creationId xmlns:p14="http://schemas.microsoft.com/office/powerpoint/2010/main" val="22639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1845A-1562-DEC4-BF17-9DA937149827}"/>
              </a:ext>
            </a:extLst>
          </p:cNvPr>
          <p:cNvSpPr>
            <a:spLocks noGrp="1"/>
          </p:cNvSpPr>
          <p:nvPr>
            <p:ph type="title"/>
          </p:nvPr>
        </p:nvSpPr>
        <p:spPr>
          <a:xfrm>
            <a:off x="322006" y="302360"/>
            <a:ext cx="8428703" cy="946338"/>
          </a:xfrm>
        </p:spPr>
        <p:txBody>
          <a:bodyPr/>
          <a:lstStyle/>
          <a:p>
            <a:r>
              <a:rPr lang="it-IT" dirty="0"/>
              <a:t>Client side </a:t>
            </a:r>
            <a:r>
              <a:rPr lang="it-IT" dirty="0" err="1"/>
              <a:t>components</a:t>
            </a:r>
            <a:endParaRPr lang="it-IT" dirty="0"/>
          </a:p>
        </p:txBody>
      </p:sp>
      <p:sp>
        <p:nvSpPr>
          <p:cNvPr id="6" name="CasellaDiTesto 5">
            <a:extLst>
              <a:ext uri="{FF2B5EF4-FFF2-40B4-BE49-F238E27FC236}">
                <a16:creationId xmlns:a16="http://schemas.microsoft.com/office/drawing/2014/main" id="{826C6BC9-6AFC-524E-9384-D37BF6FB7E71}"/>
              </a:ext>
            </a:extLst>
          </p:cNvPr>
          <p:cNvSpPr txBox="1"/>
          <p:nvPr/>
        </p:nvSpPr>
        <p:spPr>
          <a:xfrm>
            <a:off x="8682661" y="775529"/>
            <a:ext cx="2801417" cy="2246769"/>
          </a:xfrm>
          <a:prstGeom prst="rect">
            <a:avLst/>
          </a:prstGeom>
          <a:noFill/>
        </p:spPr>
        <p:txBody>
          <a:bodyPr wrap="square" rtlCol="0">
            <a:spAutoFit/>
          </a:bodyPr>
          <a:lstStyle/>
          <a:p>
            <a:pPr marL="285750" indent="-285750">
              <a:buFont typeface="Arial" panose="020B0604020202020204" pitchFamily="34" charset="0"/>
              <a:buChar char="•"/>
            </a:pPr>
            <a:r>
              <a:rPr lang="it-IT" sz="2000" dirty="0" err="1"/>
              <a:t>HomePageWorker</a:t>
            </a:r>
            <a:endParaRPr lang="it-IT" sz="2000" dirty="0"/>
          </a:p>
          <a:p>
            <a:pPr marL="742950" lvl="1" indent="-285750">
              <a:buFontTx/>
              <a:buChar char="-"/>
            </a:pPr>
            <a:r>
              <a:rPr lang="it-IT" sz="2000" dirty="0" err="1"/>
              <a:t>HandledList</a:t>
            </a:r>
            <a:endParaRPr lang="it-IT" sz="2000" dirty="0"/>
          </a:p>
          <a:p>
            <a:pPr marL="742950" lvl="1" indent="-285750">
              <a:buFontTx/>
              <a:buChar char="-"/>
            </a:pPr>
            <a:r>
              <a:rPr lang="it-IT" sz="2000" dirty="0" err="1"/>
              <a:t>NaList</a:t>
            </a:r>
            <a:endParaRPr lang="it-IT" sz="2000" dirty="0"/>
          </a:p>
          <a:p>
            <a:pPr marL="742950" lvl="1" indent="-285750">
              <a:buFontTx/>
              <a:buChar char="-"/>
            </a:pPr>
            <a:r>
              <a:rPr lang="it-IT" sz="2000" dirty="0" err="1"/>
              <a:t>EstimateDetails</a:t>
            </a:r>
            <a:endParaRPr lang="it-IT" sz="2000" dirty="0"/>
          </a:p>
          <a:p>
            <a:pPr marL="742950" lvl="1" indent="-285750">
              <a:buFontTx/>
              <a:buChar char="-"/>
            </a:pPr>
            <a:r>
              <a:rPr lang="it-IT" sz="2000" dirty="0" err="1"/>
              <a:t>EstimateOptions</a:t>
            </a:r>
            <a:endParaRPr lang="it-IT" sz="2000" dirty="0"/>
          </a:p>
          <a:p>
            <a:pPr marL="742950" lvl="1" indent="-285750">
              <a:buFontTx/>
              <a:buChar char="-"/>
            </a:pPr>
            <a:r>
              <a:rPr lang="it-IT" sz="2000" dirty="0" err="1"/>
              <a:t>InsertPrice</a:t>
            </a:r>
            <a:endParaRPr lang="it-IT" sz="2000" dirty="0"/>
          </a:p>
          <a:p>
            <a:pPr marL="1257300" lvl="2" indent="-342900">
              <a:buFont typeface="Arial" panose="020B0604020202020204" pitchFamily="34" charset="0"/>
              <a:buChar char="•"/>
            </a:pPr>
            <a:endParaRPr lang="it-IT" sz="2000" dirty="0"/>
          </a:p>
        </p:txBody>
      </p:sp>
      <p:sp>
        <p:nvSpPr>
          <p:cNvPr id="7" name="CasellaDiTesto 6">
            <a:extLst>
              <a:ext uri="{FF2B5EF4-FFF2-40B4-BE49-F238E27FC236}">
                <a16:creationId xmlns:a16="http://schemas.microsoft.com/office/drawing/2014/main" id="{A08DFBC4-3E79-8DFA-9DCF-A38A6CC0BF34}"/>
              </a:ext>
            </a:extLst>
          </p:cNvPr>
          <p:cNvSpPr txBox="1"/>
          <p:nvPr/>
        </p:nvSpPr>
        <p:spPr>
          <a:xfrm>
            <a:off x="192512" y="1641987"/>
            <a:ext cx="3316829" cy="2554545"/>
          </a:xfrm>
          <a:prstGeom prst="rect">
            <a:avLst/>
          </a:prstGeom>
          <a:noFill/>
        </p:spPr>
        <p:txBody>
          <a:bodyPr wrap="square" rtlCol="0">
            <a:spAutoFit/>
          </a:bodyPr>
          <a:lstStyle/>
          <a:p>
            <a:pPr marL="285750" indent="-285750">
              <a:buFont typeface="Arial" panose="020B0604020202020204" pitchFamily="34" charset="0"/>
              <a:buChar char="•"/>
            </a:pPr>
            <a:r>
              <a:rPr lang="it-IT" sz="2000" dirty="0"/>
              <a:t>Index</a:t>
            </a:r>
          </a:p>
          <a:p>
            <a:pPr marL="742950" lvl="1" indent="-285750">
              <a:buFontTx/>
              <a:buChar char="-"/>
            </a:pPr>
            <a:r>
              <a:rPr lang="it-IT" sz="2000" dirty="0"/>
              <a:t>Login </a:t>
            </a:r>
            <a:r>
              <a:rPr lang="it-IT" sz="2000" dirty="0" err="1"/>
              <a:t>form</a:t>
            </a:r>
            <a:endParaRPr lang="it-IT" sz="2000" dirty="0"/>
          </a:p>
          <a:p>
            <a:pPr marL="1257300" lvl="2" indent="-342900">
              <a:buFont typeface="Arial" panose="020B0604020202020204" pitchFamily="34" charset="0"/>
              <a:buChar char="•"/>
            </a:pPr>
            <a:r>
              <a:rPr lang="it-IT" sz="2000" dirty="0" err="1"/>
              <a:t>submit</a:t>
            </a:r>
            <a:r>
              <a:rPr lang="it-IT" sz="2000" dirty="0"/>
              <a:t> and </a:t>
            </a:r>
            <a:r>
              <a:rPr lang="it-IT" sz="2000" dirty="0" err="1"/>
              <a:t>error</a:t>
            </a:r>
            <a:r>
              <a:rPr lang="it-IT" sz="2000" dirty="0"/>
              <a:t> management</a:t>
            </a:r>
          </a:p>
          <a:p>
            <a:pPr marL="742950" lvl="1" indent="-285750">
              <a:buFontTx/>
              <a:buChar char="-"/>
            </a:pPr>
            <a:r>
              <a:rPr lang="it-IT" sz="2000" dirty="0" err="1"/>
              <a:t>Sign</a:t>
            </a:r>
            <a:r>
              <a:rPr lang="it-IT" sz="2000" dirty="0"/>
              <a:t> up </a:t>
            </a:r>
            <a:r>
              <a:rPr lang="it-IT" sz="2000" dirty="0" err="1"/>
              <a:t>form</a:t>
            </a:r>
            <a:endParaRPr lang="it-IT" sz="2000" dirty="0"/>
          </a:p>
          <a:p>
            <a:pPr marL="1257300" lvl="2" indent="-342900">
              <a:buFont typeface="Arial" panose="020B0604020202020204" pitchFamily="34" charset="0"/>
              <a:buChar char="•"/>
            </a:pPr>
            <a:r>
              <a:rPr lang="it-IT" sz="2000" dirty="0" err="1"/>
              <a:t>submit</a:t>
            </a:r>
            <a:r>
              <a:rPr lang="it-IT" sz="2000" dirty="0"/>
              <a:t> and </a:t>
            </a:r>
            <a:r>
              <a:rPr lang="it-IT" sz="2000" dirty="0" err="1"/>
              <a:t>error</a:t>
            </a:r>
            <a:r>
              <a:rPr lang="it-IT" sz="2000" dirty="0"/>
              <a:t> management</a:t>
            </a:r>
          </a:p>
          <a:p>
            <a:pPr lvl="2"/>
            <a:endParaRPr lang="it-IT" sz="2000" dirty="0"/>
          </a:p>
        </p:txBody>
      </p:sp>
      <p:sp>
        <p:nvSpPr>
          <p:cNvPr id="5" name="CasellaDiTesto 4">
            <a:extLst>
              <a:ext uri="{FF2B5EF4-FFF2-40B4-BE49-F238E27FC236}">
                <a16:creationId xmlns:a16="http://schemas.microsoft.com/office/drawing/2014/main" id="{A7FA865F-3886-0347-9E86-966D28A08D7F}"/>
              </a:ext>
            </a:extLst>
          </p:cNvPr>
          <p:cNvSpPr txBox="1"/>
          <p:nvPr/>
        </p:nvSpPr>
        <p:spPr>
          <a:xfrm>
            <a:off x="3509341" y="1641987"/>
            <a:ext cx="4719362" cy="4401205"/>
          </a:xfrm>
          <a:prstGeom prst="rect">
            <a:avLst/>
          </a:prstGeom>
          <a:noFill/>
        </p:spPr>
        <p:txBody>
          <a:bodyPr wrap="square" rtlCol="0">
            <a:spAutoFit/>
          </a:bodyPr>
          <a:lstStyle/>
          <a:p>
            <a:pPr marL="285750" indent="-285750">
              <a:buFont typeface="Arial" panose="020B0604020202020204" pitchFamily="34" charset="0"/>
              <a:buChar char="•"/>
            </a:pPr>
            <a:r>
              <a:rPr lang="it-IT" sz="2000"/>
              <a:t>HomePageClient</a:t>
            </a:r>
          </a:p>
          <a:p>
            <a:pPr marL="742950" lvl="1" indent="-285750">
              <a:buFontTx/>
              <a:buChar char="-"/>
            </a:pPr>
            <a:r>
              <a:rPr lang="it-IT" sz="2000"/>
              <a:t>EstimateList</a:t>
            </a:r>
          </a:p>
          <a:p>
            <a:pPr marL="1257300" lvl="2" indent="-342900">
              <a:buFont typeface="Arial" panose="020B0604020202020204" pitchFamily="34" charset="0"/>
              <a:buChar char="•"/>
            </a:pPr>
            <a:r>
              <a:rPr lang="it-IT" sz="2000"/>
              <a:t>show(): request to the server for the estimate list</a:t>
            </a:r>
          </a:p>
          <a:p>
            <a:pPr marL="1257300" lvl="2" indent="-342900">
              <a:buFont typeface="Arial" panose="020B0604020202020204" pitchFamily="34" charset="0"/>
              <a:buChar char="•"/>
            </a:pPr>
            <a:r>
              <a:rPr lang="it-IT" sz="2000"/>
              <a:t>update(): receive data from the server and update list</a:t>
            </a:r>
          </a:p>
          <a:p>
            <a:pPr marL="1257300" lvl="2" indent="-342900">
              <a:buFont typeface="Arial" panose="020B0604020202020204" pitchFamily="34" charset="0"/>
              <a:buChar char="•"/>
            </a:pPr>
            <a:r>
              <a:rPr lang="it-IT" sz="2000"/>
              <a:t>reset(): set the initial visualization conditions</a:t>
            </a:r>
          </a:p>
          <a:p>
            <a:pPr marL="742950" lvl="1" indent="-285750">
              <a:buFontTx/>
              <a:buChar char="-"/>
            </a:pPr>
            <a:r>
              <a:rPr lang="it-IT" sz="2000"/>
              <a:t>EstimateDetails</a:t>
            </a:r>
          </a:p>
          <a:p>
            <a:pPr marL="742950" lvl="1" indent="-285750">
              <a:buFontTx/>
              <a:buChar char="-"/>
            </a:pPr>
            <a:r>
              <a:rPr lang="it-IT" sz="2000"/>
              <a:t>EstimateOptions</a:t>
            </a:r>
          </a:p>
          <a:p>
            <a:pPr marL="742950" lvl="1" indent="-285750">
              <a:buFontTx/>
              <a:buChar char="-"/>
            </a:pPr>
            <a:r>
              <a:rPr lang="it-IT" sz="2000"/>
              <a:t>ProductList</a:t>
            </a:r>
          </a:p>
          <a:p>
            <a:pPr marL="742950" lvl="1" indent="-285750">
              <a:buFontTx/>
              <a:buChar char="-"/>
            </a:pPr>
            <a:r>
              <a:rPr lang="it-IT" sz="2000"/>
              <a:t>CreateEstimate</a:t>
            </a:r>
          </a:p>
          <a:p>
            <a:pPr marL="1257300" lvl="2" indent="-342900">
              <a:buFont typeface="Arial" panose="020B0604020202020204" pitchFamily="34" charset="0"/>
              <a:buChar char="•"/>
            </a:pPr>
            <a:r>
              <a:rPr lang="it-IT" sz="2000"/>
              <a:t>registerEvents(): management of the submit event of the form</a:t>
            </a:r>
            <a:endParaRPr lang="it-IT" sz="2000" dirty="0"/>
          </a:p>
        </p:txBody>
      </p:sp>
      <p:sp>
        <p:nvSpPr>
          <p:cNvPr id="3" name="CasellaDiTesto 2">
            <a:extLst>
              <a:ext uri="{FF2B5EF4-FFF2-40B4-BE49-F238E27FC236}">
                <a16:creationId xmlns:a16="http://schemas.microsoft.com/office/drawing/2014/main" id="{870D1AA7-1186-E967-BB88-C5A2E25E21A9}"/>
              </a:ext>
            </a:extLst>
          </p:cNvPr>
          <p:cNvSpPr txBox="1"/>
          <p:nvPr/>
        </p:nvSpPr>
        <p:spPr>
          <a:xfrm>
            <a:off x="8849032" y="3311013"/>
            <a:ext cx="2969342" cy="3170099"/>
          </a:xfrm>
          <a:prstGeom prst="rect">
            <a:avLst/>
          </a:prstGeom>
          <a:noFill/>
        </p:spPr>
        <p:txBody>
          <a:bodyPr wrap="square" rtlCol="0">
            <a:spAutoFit/>
          </a:bodyPr>
          <a:lstStyle/>
          <a:p>
            <a:r>
              <a:rPr lang="it-IT" sz="2000" dirty="0"/>
              <a:t>Page Orchestrator (one for </a:t>
            </a:r>
            <a:r>
              <a:rPr lang="it-IT" sz="2000" dirty="0" err="1"/>
              <a:t>HomeClient</a:t>
            </a:r>
            <a:r>
              <a:rPr lang="it-IT" sz="2000" dirty="0"/>
              <a:t> and one for </a:t>
            </a:r>
            <a:r>
              <a:rPr lang="it-IT" sz="2000" dirty="0" err="1"/>
              <a:t>HomeWorker</a:t>
            </a:r>
            <a:r>
              <a:rPr lang="it-IT" sz="2000" dirty="0"/>
              <a:t>)</a:t>
            </a:r>
          </a:p>
          <a:p>
            <a:pPr marL="285750" indent="-285750">
              <a:buFontTx/>
              <a:buChar char="-"/>
            </a:pPr>
            <a:r>
              <a:rPr lang="it-IT" sz="2000" dirty="0"/>
              <a:t>start() : create and </a:t>
            </a:r>
            <a:r>
              <a:rPr lang="it-IT" sz="2000" dirty="0" err="1"/>
              <a:t>initialize</a:t>
            </a:r>
            <a:r>
              <a:rPr lang="it-IT" sz="2000" dirty="0"/>
              <a:t> the visual </a:t>
            </a:r>
            <a:r>
              <a:rPr lang="it-IT" sz="2000" dirty="0" err="1"/>
              <a:t>components</a:t>
            </a:r>
            <a:endParaRPr lang="it-IT" sz="2000" dirty="0"/>
          </a:p>
          <a:p>
            <a:pPr marL="285750" indent="-285750">
              <a:buFontTx/>
              <a:buChar char="-"/>
            </a:pPr>
            <a:r>
              <a:rPr lang="it-IT" sz="2000" dirty="0"/>
              <a:t>refresh() : </a:t>
            </a:r>
            <a:r>
              <a:rPr lang="it-IT" sz="2000" dirty="0" err="1"/>
              <a:t>manage</a:t>
            </a:r>
            <a:r>
              <a:rPr lang="it-IT" sz="2000" dirty="0"/>
              <a:t> the </a:t>
            </a:r>
            <a:r>
              <a:rPr lang="it-IT" sz="2000" dirty="0" err="1"/>
              <a:t>content</a:t>
            </a:r>
            <a:r>
              <a:rPr lang="it-IT" sz="2000" dirty="0"/>
              <a:t> and the component </a:t>
            </a:r>
            <a:r>
              <a:rPr lang="it-IT" sz="2000" dirty="0" err="1"/>
              <a:t>visualization</a:t>
            </a:r>
            <a:endParaRPr lang="it-IT" sz="2000" dirty="0"/>
          </a:p>
        </p:txBody>
      </p:sp>
    </p:spTree>
    <p:extLst>
      <p:ext uri="{BB962C8B-B14F-4D97-AF65-F5344CB8AC3E}">
        <p14:creationId xmlns:p14="http://schemas.microsoft.com/office/powerpoint/2010/main" val="99455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7FFBC-9CDF-0749-8548-64D8292B1429}"/>
              </a:ext>
            </a:extLst>
          </p:cNvPr>
          <p:cNvSpPr>
            <a:spLocks noGrp="1"/>
          </p:cNvSpPr>
          <p:nvPr>
            <p:ph type="title"/>
          </p:nvPr>
        </p:nvSpPr>
        <p:spPr>
          <a:xfrm>
            <a:off x="838200" y="129151"/>
            <a:ext cx="10515600" cy="1325563"/>
          </a:xfrm>
        </p:spPr>
        <p:txBody>
          <a:bodyPr/>
          <a:lstStyle/>
          <a:p>
            <a:pPr algn="ctr"/>
            <a:r>
              <a:rPr lang="it-IT" dirty="0"/>
              <a:t>Event: Login</a:t>
            </a:r>
          </a:p>
        </p:txBody>
      </p:sp>
      <p:pic>
        <p:nvPicPr>
          <p:cNvPr id="9" name="Segnaposto contenuto 8">
            <a:extLst>
              <a:ext uri="{FF2B5EF4-FFF2-40B4-BE49-F238E27FC236}">
                <a16:creationId xmlns:a16="http://schemas.microsoft.com/office/drawing/2014/main" id="{78640E47-AB9B-26B9-4C53-235F3E1526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5312"/>
            <a:ext cx="10594961" cy="4957563"/>
          </a:xfrm>
        </p:spPr>
      </p:pic>
    </p:spTree>
    <p:extLst>
      <p:ext uri="{BB962C8B-B14F-4D97-AF65-F5344CB8AC3E}">
        <p14:creationId xmlns:p14="http://schemas.microsoft.com/office/powerpoint/2010/main" val="353934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A402AF-92E6-0588-8CBC-304113A59713}"/>
              </a:ext>
            </a:extLst>
          </p:cNvPr>
          <p:cNvSpPr>
            <a:spLocks noGrp="1"/>
          </p:cNvSpPr>
          <p:nvPr>
            <p:ph type="title"/>
          </p:nvPr>
        </p:nvSpPr>
        <p:spPr/>
        <p:txBody>
          <a:bodyPr/>
          <a:lstStyle/>
          <a:p>
            <a:pPr algn="ctr"/>
            <a:r>
              <a:rPr lang="it-IT" dirty="0"/>
              <a:t>Event: </a:t>
            </a:r>
            <a:r>
              <a:rPr lang="it-IT" dirty="0" err="1"/>
              <a:t>Sign</a:t>
            </a:r>
            <a:r>
              <a:rPr lang="it-IT" dirty="0"/>
              <a:t> Up</a:t>
            </a:r>
          </a:p>
        </p:txBody>
      </p:sp>
      <p:pic>
        <p:nvPicPr>
          <p:cNvPr id="5" name="Segnaposto contenuto 4">
            <a:extLst>
              <a:ext uri="{FF2B5EF4-FFF2-40B4-BE49-F238E27FC236}">
                <a16:creationId xmlns:a16="http://schemas.microsoft.com/office/drawing/2014/main" id="{3E3ABA4F-55D7-4266-999D-31430D5DC8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562" y="1543834"/>
            <a:ext cx="7082875" cy="4714398"/>
          </a:xfrm>
        </p:spPr>
      </p:pic>
    </p:spTree>
    <p:extLst>
      <p:ext uri="{BB962C8B-B14F-4D97-AF65-F5344CB8AC3E}">
        <p14:creationId xmlns:p14="http://schemas.microsoft.com/office/powerpoint/2010/main" val="191777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928ACB-8831-2D30-B53E-15C6032651FA}"/>
              </a:ext>
            </a:extLst>
          </p:cNvPr>
          <p:cNvSpPr>
            <a:spLocks noGrp="1"/>
          </p:cNvSpPr>
          <p:nvPr>
            <p:ph type="title"/>
          </p:nvPr>
        </p:nvSpPr>
        <p:spPr>
          <a:xfrm>
            <a:off x="838200" y="109486"/>
            <a:ext cx="10515600" cy="1325563"/>
          </a:xfrm>
        </p:spPr>
        <p:txBody>
          <a:bodyPr/>
          <a:lstStyle/>
          <a:p>
            <a:pPr algn="ctr"/>
            <a:r>
              <a:rPr lang="it-IT" dirty="0"/>
              <a:t>Event: </a:t>
            </a:r>
            <a:r>
              <a:rPr lang="it-IT" dirty="0" err="1"/>
              <a:t>HomeClient</a:t>
            </a:r>
            <a:r>
              <a:rPr lang="it-IT" dirty="0"/>
              <a:t> loading</a:t>
            </a:r>
          </a:p>
        </p:txBody>
      </p:sp>
      <p:pic>
        <p:nvPicPr>
          <p:cNvPr id="7" name="Segnaposto contenuto 6">
            <a:extLst>
              <a:ext uri="{FF2B5EF4-FFF2-40B4-BE49-F238E27FC236}">
                <a16:creationId xmlns:a16="http://schemas.microsoft.com/office/drawing/2014/main" id="{8E5EB835-CCE8-0370-E9C4-32584A08C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755" y="1151198"/>
            <a:ext cx="10998760" cy="5478049"/>
          </a:xfrm>
        </p:spPr>
      </p:pic>
    </p:spTree>
    <p:extLst>
      <p:ext uri="{BB962C8B-B14F-4D97-AF65-F5344CB8AC3E}">
        <p14:creationId xmlns:p14="http://schemas.microsoft.com/office/powerpoint/2010/main" val="324876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AF9774-5DAD-1ED5-0436-245F79B69A91}"/>
              </a:ext>
            </a:extLst>
          </p:cNvPr>
          <p:cNvSpPr>
            <a:spLocks noGrp="1"/>
          </p:cNvSpPr>
          <p:nvPr>
            <p:ph type="title"/>
          </p:nvPr>
        </p:nvSpPr>
        <p:spPr>
          <a:xfrm>
            <a:off x="838200" y="365125"/>
            <a:ext cx="10515600" cy="706591"/>
          </a:xfrm>
        </p:spPr>
        <p:txBody>
          <a:bodyPr/>
          <a:lstStyle/>
          <a:p>
            <a:pPr algn="ctr"/>
            <a:r>
              <a:rPr lang="it-IT" dirty="0"/>
              <a:t>Event: show estimate </a:t>
            </a:r>
            <a:r>
              <a:rPr lang="it-IT" dirty="0" err="1"/>
              <a:t>details</a:t>
            </a:r>
            <a:endParaRPr lang="it-IT" dirty="0"/>
          </a:p>
        </p:txBody>
      </p:sp>
      <p:pic>
        <p:nvPicPr>
          <p:cNvPr id="9" name="Segnaposto contenuto 8">
            <a:extLst>
              <a:ext uri="{FF2B5EF4-FFF2-40B4-BE49-F238E27FC236}">
                <a16:creationId xmlns:a16="http://schemas.microsoft.com/office/drawing/2014/main" id="{F60DC5F2-1A1D-A3B5-CE82-C452965A3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172638"/>
            <a:ext cx="8695402" cy="5450586"/>
          </a:xfrm>
        </p:spPr>
      </p:pic>
    </p:spTree>
    <p:extLst>
      <p:ext uri="{BB962C8B-B14F-4D97-AF65-F5344CB8AC3E}">
        <p14:creationId xmlns:p14="http://schemas.microsoft.com/office/powerpoint/2010/main" val="316339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95C16-2396-7FC9-97CF-28FF17E64386}"/>
              </a:ext>
            </a:extLst>
          </p:cNvPr>
          <p:cNvSpPr>
            <a:spLocks noGrp="1"/>
          </p:cNvSpPr>
          <p:nvPr>
            <p:ph type="title"/>
          </p:nvPr>
        </p:nvSpPr>
        <p:spPr>
          <a:xfrm>
            <a:off x="747510" y="158647"/>
            <a:ext cx="10515600" cy="1325563"/>
          </a:xfrm>
        </p:spPr>
        <p:txBody>
          <a:bodyPr/>
          <a:lstStyle/>
          <a:p>
            <a:pPr algn="ctr"/>
            <a:r>
              <a:rPr lang="it-IT" dirty="0"/>
              <a:t>Event: create estimate</a:t>
            </a:r>
          </a:p>
        </p:txBody>
      </p:sp>
      <p:pic>
        <p:nvPicPr>
          <p:cNvPr id="8" name="Segnaposto contenuto 7">
            <a:extLst>
              <a:ext uri="{FF2B5EF4-FFF2-40B4-BE49-F238E27FC236}">
                <a16:creationId xmlns:a16="http://schemas.microsoft.com/office/drawing/2014/main" id="{78455624-3099-654B-12D1-2A2E3230C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045" y="1354483"/>
            <a:ext cx="7260138" cy="5030238"/>
          </a:xfrm>
        </p:spPr>
      </p:pic>
    </p:spTree>
    <p:extLst>
      <p:ext uri="{BB962C8B-B14F-4D97-AF65-F5344CB8AC3E}">
        <p14:creationId xmlns:p14="http://schemas.microsoft.com/office/powerpoint/2010/main" val="200928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11C407-D28D-9386-AF51-99B8F5850B74}"/>
              </a:ext>
            </a:extLst>
          </p:cNvPr>
          <p:cNvSpPr>
            <a:spLocks noGrp="1"/>
          </p:cNvSpPr>
          <p:nvPr>
            <p:ph type="title"/>
          </p:nvPr>
        </p:nvSpPr>
        <p:spPr>
          <a:xfrm>
            <a:off x="838200" y="50147"/>
            <a:ext cx="10515600" cy="1325563"/>
          </a:xfrm>
        </p:spPr>
        <p:txBody>
          <a:bodyPr/>
          <a:lstStyle/>
          <a:p>
            <a:pPr algn="ctr"/>
            <a:r>
              <a:rPr lang="it-IT" dirty="0"/>
              <a:t>Event: </a:t>
            </a:r>
            <a:r>
              <a:rPr lang="it-IT" dirty="0" err="1"/>
              <a:t>HomeWorker</a:t>
            </a:r>
            <a:r>
              <a:rPr lang="it-IT" dirty="0"/>
              <a:t> loading</a:t>
            </a:r>
          </a:p>
        </p:txBody>
      </p:sp>
      <p:pic>
        <p:nvPicPr>
          <p:cNvPr id="5" name="Segnaposto contenuto 4">
            <a:extLst>
              <a:ext uri="{FF2B5EF4-FFF2-40B4-BE49-F238E27FC236}">
                <a16:creationId xmlns:a16="http://schemas.microsoft.com/office/drawing/2014/main" id="{48EB0833-1D99-3B5F-F6AF-222D90158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155" y="1375710"/>
            <a:ext cx="9333954" cy="5279120"/>
          </a:xfrm>
        </p:spPr>
      </p:pic>
    </p:spTree>
    <p:extLst>
      <p:ext uri="{BB962C8B-B14F-4D97-AF65-F5344CB8AC3E}">
        <p14:creationId xmlns:p14="http://schemas.microsoft.com/office/powerpoint/2010/main" val="173031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469E67-F58F-6393-D816-2E99EB2C0554}"/>
              </a:ext>
            </a:extLst>
          </p:cNvPr>
          <p:cNvSpPr>
            <a:spLocks noGrp="1"/>
          </p:cNvSpPr>
          <p:nvPr>
            <p:ph type="title"/>
          </p:nvPr>
        </p:nvSpPr>
        <p:spPr/>
        <p:txBody>
          <a:bodyPr/>
          <a:lstStyle/>
          <a:p>
            <a:pPr algn="ctr"/>
            <a:r>
              <a:rPr lang="it-IT" dirty="0"/>
              <a:t>Data </a:t>
            </a:r>
            <a:r>
              <a:rPr lang="it-IT" dirty="0" err="1"/>
              <a:t>analysis</a:t>
            </a:r>
            <a:endParaRPr lang="it-IT" dirty="0"/>
          </a:p>
        </p:txBody>
      </p:sp>
      <p:sp>
        <p:nvSpPr>
          <p:cNvPr id="3" name="Segnaposto contenuto 2">
            <a:extLst>
              <a:ext uri="{FF2B5EF4-FFF2-40B4-BE49-F238E27FC236}">
                <a16:creationId xmlns:a16="http://schemas.microsoft.com/office/drawing/2014/main" id="{9B067769-7DE0-86D0-14C2-4FF6E77B59F6}"/>
              </a:ext>
            </a:extLst>
          </p:cNvPr>
          <p:cNvSpPr>
            <a:spLocks noGrp="1"/>
          </p:cNvSpPr>
          <p:nvPr>
            <p:ph idx="1"/>
          </p:nvPr>
        </p:nvSpPr>
        <p:spPr>
          <a:xfrm>
            <a:off x="838200" y="1423178"/>
            <a:ext cx="10515600" cy="5069697"/>
          </a:xfrm>
        </p:spPr>
        <p:txBody>
          <a:bodyPr>
            <a:normAutofit lnSpcReduction="10000"/>
          </a:bodyPr>
          <a:lstStyle/>
          <a:p>
            <a:r>
              <a:rPr lang="it-IT" sz="1800" b="0" i="0" u="none" strike="noStrike" baseline="0" dirty="0">
                <a:solidFill>
                  <a:srgbClr val="000000"/>
                </a:solidFill>
                <a:latin typeface="+mj-lt"/>
              </a:rPr>
              <a:t>Un’applicazione web consente la gestione di richieste di </a:t>
            </a:r>
            <a:r>
              <a:rPr lang="it-IT" sz="1800" b="0" i="0" u="none" strike="noStrike" baseline="0" dirty="0">
                <a:solidFill>
                  <a:srgbClr val="FF0000"/>
                </a:solidFill>
                <a:latin typeface="+mj-lt"/>
              </a:rPr>
              <a:t>preventivi</a:t>
            </a:r>
            <a:r>
              <a:rPr lang="it-IT" sz="1800" b="0" i="0" u="none" strike="noStrike" baseline="0" dirty="0">
                <a:solidFill>
                  <a:srgbClr val="000000"/>
                </a:solidFill>
                <a:latin typeface="+mj-lt"/>
              </a:rPr>
              <a:t> per </a:t>
            </a:r>
            <a:r>
              <a:rPr lang="it-IT" sz="1800" b="0" i="0" u="none" strike="noStrike" baseline="0" dirty="0">
                <a:solidFill>
                  <a:srgbClr val="FF0000"/>
                </a:solidFill>
                <a:latin typeface="+mj-lt"/>
              </a:rPr>
              <a:t>prodotti</a:t>
            </a:r>
            <a:r>
              <a:rPr lang="it-IT" sz="1800" b="0" i="0" u="none" strike="noStrike" baseline="0" dirty="0">
                <a:solidFill>
                  <a:srgbClr val="000000"/>
                </a:solidFill>
                <a:latin typeface="+mj-lt"/>
              </a:rPr>
              <a:t> personalizzati. L’applicazione supporta registrazione e login di </a:t>
            </a:r>
            <a:r>
              <a:rPr lang="it-IT" sz="1800" b="0" i="0" u="none" strike="noStrike" baseline="0" dirty="0">
                <a:solidFill>
                  <a:srgbClr val="FF0000"/>
                </a:solidFill>
                <a:latin typeface="+mj-lt"/>
              </a:rPr>
              <a:t>clienti</a:t>
            </a:r>
            <a:r>
              <a:rPr lang="it-IT" sz="1800" b="0" i="0" u="none" strike="noStrike" baseline="0" dirty="0">
                <a:solidFill>
                  <a:srgbClr val="000000"/>
                </a:solidFill>
                <a:latin typeface="+mj-lt"/>
              </a:rPr>
              <a:t> e </a:t>
            </a:r>
            <a:r>
              <a:rPr lang="it-IT" sz="1800" b="0" i="0" u="none" strike="noStrike" baseline="0" dirty="0">
                <a:solidFill>
                  <a:srgbClr val="FF0000"/>
                </a:solidFill>
                <a:latin typeface="+mj-lt"/>
              </a:rPr>
              <a:t>impiegati</a:t>
            </a:r>
            <a:r>
              <a:rPr lang="it-IT" sz="1800" b="0" i="0" u="none" strike="noStrike" baseline="0" dirty="0">
                <a:solidFill>
                  <a:srgbClr val="000000"/>
                </a:solidFill>
                <a:latin typeface="+mj-lt"/>
              </a:rPr>
              <a:t> mediante una pagina pubblica con opportune </a:t>
            </a:r>
            <a:r>
              <a:rPr lang="it-IT" sz="1800" b="0" i="0" u="none" strike="noStrike" baseline="0" dirty="0" err="1">
                <a:solidFill>
                  <a:srgbClr val="000000"/>
                </a:solidFill>
                <a:latin typeface="+mj-lt"/>
              </a:rPr>
              <a:t>form</a:t>
            </a:r>
            <a:r>
              <a:rPr lang="it-IT" sz="1800" b="0" i="0" u="none" strike="noStrike" baseline="0" dirty="0">
                <a:solidFill>
                  <a:srgbClr val="000000"/>
                </a:solidFill>
                <a:latin typeface="+mj-lt"/>
              </a:rPr>
              <a:t>. La registrazione controlla l’unicità dello username. </a:t>
            </a:r>
            <a:r>
              <a:rPr lang="it-IT" sz="1800" b="0" i="0" u="none" strike="noStrike" baseline="0" dirty="0">
                <a:solidFill>
                  <a:srgbClr val="0070C0"/>
                </a:solidFill>
                <a:latin typeface="+mj-lt"/>
              </a:rPr>
              <a:t>Un preventivo è associato a un prodotto, al cliente che l’ha richiesto e all’impiegato che l’ha gestito.</a:t>
            </a:r>
            <a:r>
              <a:rPr lang="it-IT" sz="1800" b="0" i="0" u="none" strike="noStrike" baseline="0" dirty="0">
                <a:solidFill>
                  <a:srgbClr val="000000"/>
                </a:solidFill>
                <a:latin typeface="+mj-lt"/>
              </a:rPr>
              <a:t> </a:t>
            </a:r>
            <a:r>
              <a:rPr lang="it-IT" sz="1800" b="0" i="0" u="none" strike="noStrike" baseline="0" dirty="0">
                <a:solidFill>
                  <a:srgbClr val="0070C0"/>
                </a:solidFill>
                <a:latin typeface="+mj-lt"/>
              </a:rPr>
              <a:t>Il preventivo comprende una o più </a:t>
            </a:r>
            <a:r>
              <a:rPr lang="it-IT" sz="1800" b="0" i="0" u="none" strike="noStrike" baseline="0" dirty="0">
                <a:solidFill>
                  <a:srgbClr val="FF0000"/>
                </a:solidFill>
                <a:latin typeface="+mj-lt"/>
              </a:rPr>
              <a:t>opzioni</a:t>
            </a:r>
            <a:r>
              <a:rPr lang="it-IT" sz="1800" b="0" i="0" u="none" strike="noStrike" baseline="0" dirty="0">
                <a:solidFill>
                  <a:srgbClr val="000000"/>
                </a:solidFill>
                <a:latin typeface="+mj-lt"/>
              </a:rPr>
              <a:t> </a:t>
            </a:r>
            <a:r>
              <a:rPr lang="it-IT" sz="1800" b="0" i="0" u="none" strike="noStrike" baseline="0" dirty="0">
                <a:latin typeface="+mj-lt"/>
              </a:rPr>
              <a:t>per il prodotto a cui è associato, che devono essere tra quelle </a:t>
            </a:r>
            <a:r>
              <a:rPr lang="it-IT" sz="1800" b="0" i="0" u="none" strike="noStrike" baseline="0" dirty="0">
                <a:solidFill>
                  <a:srgbClr val="0070C0"/>
                </a:solidFill>
                <a:latin typeface="+mj-lt"/>
              </a:rPr>
              <a:t>disponibili per il prodotto</a:t>
            </a:r>
            <a:r>
              <a:rPr lang="it-IT" sz="1800" b="0" i="0" u="none" strike="noStrike" baseline="0" dirty="0">
                <a:solidFill>
                  <a:srgbClr val="000000"/>
                </a:solidFill>
                <a:latin typeface="+mj-lt"/>
              </a:rPr>
              <a:t>. Un prodotto ha </a:t>
            </a:r>
            <a:r>
              <a:rPr lang="it-IT" sz="1800" b="0" i="0" u="none" strike="noStrike" baseline="0" dirty="0">
                <a:solidFill>
                  <a:srgbClr val="00B050"/>
                </a:solidFill>
                <a:latin typeface="+mj-lt"/>
              </a:rPr>
              <a:t>un codice, un’immagine e un nome</a:t>
            </a:r>
            <a:r>
              <a:rPr lang="it-IT" sz="1800" b="0" i="0" u="none" strike="noStrike" baseline="0" dirty="0">
                <a:solidFill>
                  <a:srgbClr val="000000"/>
                </a:solidFill>
                <a:latin typeface="+mj-lt"/>
              </a:rPr>
              <a:t>. Un’opzione ha un </a:t>
            </a:r>
            <a:r>
              <a:rPr lang="it-IT" sz="1800" b="0" i="0" u="none" strike="noStrike" baseline="0" dirty="0">
                <a:solidFill>
                  <a:srgbClr val="00B050"/>
                </a:solidFill>
                <a:latin typeface="+mj-lt"/>
              </a:rPr>
              <a:t>codice, un tipo (“normale”, “in offerta”) e un nome</a:t>
            </a:r>
            <a:r>
              <a:rPr lang="it-IT" sz="1800" b="0" i="0" u="none" strike="noStrike" baseline="0" dirty="0">
                <a:solidFill>
                  <a:srgbClr val="000000"/>
                </a:solidFill>
                <a:latin typeface="+mj-lt"/>
              </a:rPr>
              <a:t>. Un preventivo ha un </a:t>
            </a:r>
            <a:r>
              <a:rPr lang="it-IT" sz="1800" b="0" i="0" u="none" strike="noStrike" baseline="0" dirty="0">
                <a:solidFill>
                  <a:srgbClr val="00B050"/>
                </a:solidFill>
                <a:latin typeface="+mj-lt"/>
              </a:rPr>
              <a:t>prezzo</a:t>
            </a:r>
            <a:r>
              <a:rPr lang="it-IT" sz="1800" b="0" i="0" u="none" strike="noStrike" baseline="0" dirty="0">
                <a:solidFill>
                  <a:srgbClr val="000000"/>
                </a:solidFill>
                <a:latin typeface="+mj-lt"/>
              </a:rPr>
              <a:t>, </a:t>
            </a:r>
            <a:r>
              <a:rPr lang="it-IT" sz="1800" b="0" i="0" u="none" strike="noStrike" baseline="0" dirty="0">
                <a:latin typeface="+mj-lt"/>
              </a:rPr>
              <a:t>definito dall’impiegato</a:t>
            </a:r>
            <a:r>
              <a:rPr lang="it-IT" sz="1800" b="0" i="0" u="none" strike="noStrike" baseline="0" dirty="0">
                <a:solidFill>
                  <a:srgbClr val="000000"/>
                </a:solidFill>
                <a:latin typeface="+mj-lt"/>
              </a:rPr>
              <a:t>. Quando l’utente (cliente o impiegato) accede all’applicazione, appare una LOGIN PAGE, mediante la quale l’utente si autentica con </a:t>
            </a:r>
            <a:r>
              <a:rPr lang="it-IT" sz="1800" b="0" i="0" u="none" strike="noStrike" baseline="0" dirty="0">
                <a:solidFill>
                  <a:srgbClr val="00B050"/>
                </a:solidFill>
                <a:latin typeface="+mj-lt"/>
              </a:rPr>
              <a:t>username e password</a:t>
            </a:r>
            <a:r>
              <a:rPr lang="it-IT" sz="1800" b="0" i="0" u="none" strike="noStrike" baseline="0" dirty="0">
                <a:solidFill>
                  <a:srgbClr val="000000"/>
                </a:solidFill>
                <a:latin typeface="+mj-lt"/>
              </a:rPr>
              <a:t>. Quando un cliente fa login, accede a una pagina HOME PAGE CLIENTE che contiene una </a:t>
            </a:r>
            <a:r>
              <a:rPr lang="it-IT" sz="1800" b="0" i="0" u="none" strike="noStrike" baseline="0" dirty="0" err="1">
                <a:solidFill>
                  <a:srgbClr val="000000"/>
                </a:solidFill>
                <a:latin typeface="+mj-lt"/>
              </a:rPr>
              <a:t>form</a:t>
            </a:r>
            <a:r>
              <a:rPr lang="it-IT" sz="1800" b="0" i="0" u="none" strike="noStrike" baseline="0" dirty="0">
                <a:solidFill>
                  <a:srgbClr val="000000"/>
                </a:solidFill>
                <a:latin typeface="+mj-lt"/>
              </a:rPr>
              <a:t> per creare un preventivo e l’elenco dei preventivi creati dal cliente. Selezionando uno dei preventivi il cliente ne visualizza i dettagli. Mediante la </a:t>
            </a:r>
            <a:r>
              <a:rPr lang="it-IT" sz="1800" b="0" i="0" u="none" strike="noStrike" baseline="0" dirty="0" err="1">
                <a:solidFill>
                  <a:srgbClr val="000000"/>
                </a:solidFill>
                <a:latin typeface="+mj-lt"/>
              </a:rPr>
              <a:t>form</a:t>
            </a:r>
            <a:r>
              <a:rPr lang="it-IT" sz="1800" b="0" i="0" u="none" strike="noStrike" baseline="0" dirty="0">
                <a:solidFill>
                  <a:srgbClr val="000000"/>
                </a:solidFill>
                <a:latin typeface="+mj-lt"/>
              </a:rPr>
              <a:t> di creazione di un preventivo l’utente per prima cosa sceglie il prodotto; scelto il prodotto, la </a:t>
            </a:r>
            <a:r>
              <a:rPr lang="it-IT" sz="1800" b="0" i="0" u="none" strike="noStrike" baseline="0" dirty="0" err="1">
                <a:solidFill>
                  <a:srgbClr val="000000"/>
                </a:solidFill>
                <a:latin typeface="+mj-lt"/>
              </a:rPr>
              <a:t>form</a:t>
            </a:r>
            <a:r>
              <a:rPr lang="it-IT" sz="1800" b="0" i="0" u="none" strike="noStrike" baseline="0" dirty="0">
                <a:solidFill>
                  <a:srgbClr val="000000"/>
                </a:solidFill>
                <a:latin typeface="+mj-lt"/>
              </a:rPr>
              <a:t> mostra le opzioni di quel prodotto. L’utente sceglie le opzioni (almeno una) e conferma l’invio del preventivo mediante il bottone INVIA PREVENTIVO. Quando un impiegato effettua il login, accede a una pagina HOME PAGE IMPIEGATO che contiene l’elenco dei preventivi gestiti da lui in precedenza e quello dei preventivi non ancora associati a nessun impiegato. Quando l’impiegato seleziona un elemento dall’elenco dei preventivi non ancora associati a nessuno, compare una pagina PREZZA PREVENTIVO che mostra i dati del cliente (username) e del preventivo e una </a:t>
            </a:r>
            <a:r>
              <a:rPr lang="it-IT" sz="1800" b="0" i="0" u="none" strike="noStrike" baseline="0" dirty="0" err="1">
                <a:solidFill>
                  <a:srgbClr val="000000"/>
                </a:solidFill>
                <a:latin typeface="+mj-lt"/>
              </a:rPr>
              <a:t>form</a:t>
            </a:r>
            <a:r>
              <a:rPr lang="it-IT" sz="1800" b="0" i="0" u="none" strike="noStrike" baseline="0" dirty="0">
                <a:solidFill>
                  <a:srgbClr val="000000"/>
                </a:solidFill>
                <a:latin typeface="+mj-lt"/>
              </a:rPr>
              <a:t> per inserire il prezzo del preventivo. Quando l’impiegato inserisce il prezzo e invia i dati con il bottone INVIA PREZZO, compare di nuovo la pagina HOME PAGE IMPIEGATO con gli elenchi dei preventivi aggiornati. Il prezzo definito dall’impiegato risulta visibile al cliente quando questi accede all’elenco dei propri preventivi e visualizza i dettagli del preventivo. La pagina PREZZA PREVENTIVO contiene anche un collegamento per tornare alla HOME PAGE IMPIEGATO. L’applicazione consente il logout dell’utente. </a:t>
            </a:r>
          </a:p>
          <a:p>
            <a:r>
              <a:rPr lang="it-IT" sz="1800" dirty="0" err="1">
                <a:solidFill>
                  <a:srgbClr val="FF0000"/>
                </a:solidFill>
                <a:latin typeface="+mj-lt"/>
              </a:rPr>
              <a:t>Entities</a:t>
            </a:r>
            <a:r>
              <a:rPr lang="it-IT" sz="1800" dirty="0">
                <a:solidFill>
                  <a:srgbClr val="000000"/>
                </a:solidFill>
                <a:latin typeface="+mj-lt"/>
              </a:rPr>
              <a:t>, </a:t>
            </a:r>
            <a:r>
              <a:rPr lang="it-IT" sz="1800" dirty="0" err="1">
                <a:solidFill>
                  <a:srgbClr val="00B050"/>
                </a:solidFill>
                <a:latin typeface="+mj-lt"/>
              </a:rPr>
              <a:t>attributes</a:t>
            </a:r>
            <a:r>
              <a:rPr lang="it-IT" sz="1800" dirty="0">
                <a:solidFill>
                  <a:srgbClr val="000000"/>
                </a:solidFill>
                <a:latin typeface="+mj-lt"/>
              </a:rPr>
              <a:t>, </a:t>
            </a:r>
            <a:r>
              <a:rPr lang="it-IT" sz="1800" dirty="0" err="1">
                <a:solidFill>
                  <a:srgbClr val="0070C0"/>
                </a:solidFill>
                <a:latin typeface="+mj-lt"/>
              </a:rPr>
              <a:t>relationships</a:t>
            </a:r>
            <a:endParaRPr lang="it-IT" sz="1800" b="0" i="0" u="none" strike="noStrike" baseline="0" dirty="0">
              <a:solidFill>
                <a:srgbClr val="0070C0"/>
              </a:solidFill>
              <a:latin typeface="+mj-lt"/>
            </a:endParaRPr>
          </a:p>
          <a:p>
            <a:endParaRPr lang="it-IT" dirty="0">
              <a:latin typeface="+mj-lt"/>
            </a:endParaRPr>
          </a:p>
        </p:txBody>
      </p:sp>
    </p:spTree>
    <p:extLst>
      <p:ext uri="{BB962C8B-B14F-4D97-AF65-F5344CB8AC3E}">
        <p14:creationId xmlns:p14="http://schemas.microsoft.com/office/powerpoint/2010/main" val="1327298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61DB0-F7EA-57FA-2648-8A0D8E6758B9}"/>
              </a:ext>
            </a:extLst>
          </p:cNvPr>
          <p:cNvSpPr>
            <a:spLocks noGrp="1"/>
          </p:cNvSpPr>
          <p:nvPr>
            <p:ph type="title"/>
          </p:nvPr>
        </p:nvSpPr>
        <p:spPr>
          <a:xfrm>
            <a:off x="838200" y="70158"/>
            <a:ext cx="10515600" cy="1325563"/>
          </a:xfrm>
        </p:spPr>
        <p:txBody>
          <a:bodyPr/>
          <a:lstStyle/>
          <a:p>
            <a:pPr algn="ctr"/>
            <a:r>
              <a:rPr lang="it-IT" dirty="0"/>
              <a:t>Event: </a:t>
            </a:r>
            <a:r>
              <a:rPr lang="it-IT" dirty="0" err="1"/>
              <a:t>insert</a:t>
            </a:r>
            <a:r>
              <a:rPr lang="it-IT" dirty="0"/>
              <a:t> estimate price</a:t>
            </a:r>
          </a:p>
        </p:txBody>
      </p:sp>
      <p:pic>
        <p:nvPicPr>
          <p:cNvPr id="5" name="Segnaposto contenuto 4">
            <a:extLst>
              <a:ext uri="{FF2B5EF4-FFF2-40B4-BE49-F238E27FC236}">
                <a16:creationId xmlns:a16="http://schemas.microsoft.com/office/drawing/2014/main" id="{0D5EE7DA-9C6E-EF35-FE5E-F3DC91636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374" y="1185837"/>
            <a:ext cx="7264811" cy="5409759"/>
          </a:xfrm>
        </p:spPr>
      </p:pic>
    </p:spTree>
    <p:extLst>
      <p:ext uri="{BB962C8B-B14F-4D97-AF65-F5344CB8AC3E}">
        <p14:creationId xmlns:p14="http://schemas.microsoft.com/office/powerpoint/2010/main" val="521920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6721D-6900-22AE-122C-10E6ECF8127E}"/>
              </a:ext>
            </a:extLst>
          </p:cNvPr>
          <p:cNvSpPr>
            <a:spLocks noGrp="1"/>
          </p:cNvSpPr>
          <p:nvPr>
            <p:ph type="title"/>
          </p:nvPr>
        </p:nvSpPr>
        <p:spPr>
          <a:xfrm>
            <a:off x="759542" y="0"/>
            <a:ext cx="10515600" cy="1325563"/>
          </a:xfrm>
        </p:spPr>
        <p:txBody>
          <a:bodyPr/>
          <a:lstStyle/>
          <a:p>
            <a:pPr algn="ctr"/>
            <a:r>
              <a:rPr lang="it-IT" dirty="0"/>
              <a:t>Event: Logout</a:t>
            </a:r>
          </a:p>
        </p:txBody>
      </p:sp>
      <p:pic>
        <p:nvPicPr>
          <p:cNvPr id="5" name="Segnaposto contenuto 4">
            <a:extLst>
              <a:ext uri="{FF2B5EF4-FFF2-40B4-BE49-F238E27FC236}">
                <a16:creationId xmlns:a16="http://schemas.microsoft.com/office/drawing/2014/main" id="{6EEE1946-FA0C-D27C-0319-E6931366F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494" y="1466100"/>
            <a:ext cx="9436069" cy="4919337"/>
          </a:xfrm>
        </p:spPr>
      </p:pic>
    </p:spTree>
    <p:extLst>
      <p:ext uri="{BB962C8B-B14F-4D97-AF65-F5344CB8AC3E}">
        <p14:creationId xmlns:p14="http://schemas.microsoft.com/office/powerpoint/2010/main" val="217628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a:extLst>
              <a:ext uri="{FF2B5EF4-FFF2-40B4-BE49-F238E27FC236}">
                <a16:creationId xmlns:a16="http://schemas.microsoft.com/office/drawing/2014/main" id="{AEA64716-C0C8-EE43-8A85-F6EF73B47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063" y="282703"/>
            <a:ext cx="7305048" cy="6292594"/>
          </a:xfrm>
        </p:spPr>
      </p:pic>
      <p:sp>
        <p:nvSpPr>
          <p:cNvPr id="2" name="Titolo 1">
            <a:extLst>
              <a:ext uri="{FF2B5EF4-FFF2-40B4-BE49-F238E27FC236}">
                <a16:creationId xmlns:a16="http://schemas.microsoft.com/office/drawing/2014/main" id="{F0D066CF-49BF-00E4-1901-8C2C999D747D}"/>
              </a:ext>
            </a:extLst>
          </p:cNvPr>
          <p:cNvSpPr>
            <a:spLocks noGrp="1"/>
          </p:cNvSpPr>
          <p:nvPr>
            <p:ph type="title"/>
          </p:nvPr>
        </p:nvSpPr>
        <p:spPr>
          <a:xfrm>
            <a:off x="4952671" y="1230345"/>
            <a:ext cx="6532444" cy="1325563"/>
          </a:xfrm>
        </p:spPr>
        <p:txBody>
          <a:bodyPr/>
          <a:lstStyle/>
          <a:p>
            <a:pPr algn="ctr"/>
            <a:r>
              <a:rPr lang="it-IT" dirty="0"/>
              <a:t>Database design</a:t>
            </a:r>
          </a:p>
        </p:txBody>
      </p:sp>
    </p:spTree>
    <p:extLst>
      <p:ext uri="{BB962C8B-B14F-4D97-AF65-F5344CB8AC3E}">
        <p14:creationId xmlns:p14="http://schemas.microsoft.com/office/powerpoint/2010/main" val="235970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16C0CC-DD89-9929-1A0E-A0F412F67BF8}"/>
              </a:ext>
            </a:extLst>
          </p:cNvPr>
          <p:cNvSpPr>
            <a:spLocks noGrp="1"/>
          </p:cNvSpPr>
          <p:nvPr>
            <p:ph type="title"/>
          </p:nvPr>
        </p:nvSpPr>
        <p:spPr>
          <a:xfrm>
            <a:off x="3077546" y="673134"/>
            <a:ext cx="5581261" cy="1325563"/>
          </a:xfrm>
        </p:spPr>
        <p:txBody>
          <a:bodyPr/>
          <a:lstStyle/>
          <a:p>
            <a:r>
              <a:rPr lang="it-IT" dirty="0"/>
              <a:t>Local database schema</a:t>
            </a:r>
            <a:br>
              <a:rPr lang="it-IT" dirty="0"/>
            </a:br>
            <a:endParaRPr lang="it-IT" dirty="0"/>
          </a:p>
        </p:txBody>
      </p:sp>
      <p:sp>
        <p:nvSpPr>
          <p:cNvPr id="4" name="CasellaDiTesto 3">
            <a:extLst>
              <a:ext uri="{FF2B5EF4-FFF2-40B4-BE49-F238E27FC236}">
                <a16:creationId xmlns:a16="http://schemas.microsoft.com/office/drawing/2014/main" id="{54E9400A-048A-E4C4-6D4C-57B2099180A8}"/>
              </a:ext>
            </a:extLst>
          </p:cNvPr>
          <p:cNvSpPr txBox="1"/>
          <p:nvPr/>
        </p:nvSpPr>
        <p:spPr>
          <a:xfrm>
            <a:off x="531844" y="1772817"/>
            <a:ext cx="3900197" cy="2862322"/>
          </a:xfrm>
          <a:prstGeom prst="rect">
            <a:avLst/>
          </a:prstGeom>
          <a:noFill/>
        </p:spPr>
        <p:txBody>
          <a:bodyPr wrap="square" rtlCol="0">
            <a:spAutoFit/>
          </a:bodyPr>
          <a:lstStyle/>
          <a:p>
            <a:r>
              <a:rPr lang="it-IT" dirty="0"/>
              <a:t>CREATE TABLE </a:t>
            </a:r>
            <a:r>
              <a:rPr lang="it-IT" sz="1800" dirty="0"/>
              <a:t>`user` (</a:t>
            </a:r>
          </a:p>
          <a:p>
            <a:r>
              <a:rPr lang="it-IT" sz="1800" dirty="0"/>
              <a:t>`id` INT(11) NOT NULL AUTO_INCREMENT,</a:t>
            </a:r>
          </a:p>
          <a:p>
            <a:r>
              <a:rPr lang="it-IT" sz="1800" dirty="0"/>
              <a:t>`username` VARCHAR(45) NOT NULL,</a:t>
            </a:r>
          </a:p>
          <a:p>
            <a:r>
              <a:rPr lang="it-IT" sz="1800" dirty="0"/>
              <a:t>`password` VARCHAR(45) NOT NULL,</a:t>
            </a:r>
          </a:p>
          <a:p>
            <a:r>
              <a:rPr lang="it-IT" sz="1800" dirty="0"/>
              <a:t>`</a:t>
            </a:r>
            <a:r>
              <a:rPr lang="it-IT" sz="1800" dirty="0" err="1"/>
              <a:t>role</a:t>
            </a:r>
            <a:r>
              <a:rPr lang="it-IT" sz="1800" dirty="0"/>
              <a:t>` VARCHAR(45) NOT NULL,</a:t>
            </a:r>
          </a:p>
          <a:p>
            <a:r>
              <a:rPr lang="it-IT" sz="1800" dirty="0"/>
              <a:t>`email` VARCHAR(45) NOT NULL, </a:t>
            </a:r>
          </a:p>
          <a:p>
            <a:r>
              <a:rPr lang="it-IT" dirty="0"/>
              <a:t>PRIMARY KEY (</a:t>
            </a:r>
            <a:r>
              <a:rPr lang="it-IT" sz="1800" dirty="0"/>
              <a:t>`id`) )</a:t>
            </a:r>
          </a:p>
          <a:p>
            <a:endParaRPr lang="it-IT" sz="1800" dirty="0">
              <a:latin typeface="MS Shell Dlg 2" panose="020B0604030504040204" pitchFamily="34" charset="0"/>
            </a:endParaRPr>
          </a:p>
          <a:p>
            <a:endParaRPr lang="it-IT" dirty="0"/>
          </a:p>
        </p:txBody>
      </p:sp>
      <p:sp>
        <p:nvSpPr>
          <p:cNvPr id="5" name="CasellaDiTesto 4">
            <a:extLst>
              <a:ext uri="{FF2B5EF4-FFF2-40B4-BE49-F238E27FC236}">
                <a16:creationId xmlns:a16="http://schemas.microsoft.com/office/drawing/2014/main" id="{165FCB59-DBF9-E7D5-BF66-037B6CCB5557}"/>
              </a:ext>
            </a:extLst>
          </p:cNvPr>
          <p:cNvSpPr txBox="1"/>
          <p:nvPr/>
        </p:nvSpPr>
        <p:spPr>
          <a:xfrm>
            <a:off x="447869" y="4534678"/>
            <a:ext cx="4917233" cy="1477328"/>
          </a:xfrm>
          <a:prstGeom prst="rect">
            <a:avLst/>
          </a:prstGeom>
          <a:noFill/>
        </p:spPr>
        <p:txBody>
          <a:bodyPr wrap="square" rtlCol="0">
            <a:spAutoFit/>
          </a:bodyPr>
          <a:lstStyle/>
          <a:p>
            <a:r>
              <a:rPr lang="it-IT" dirty="0"/>
              <a:t>CREATE TABLE </a:t>
            </a:r>
            <a:r>
              <a:rPr lang="it-IT" sz="1800" dirty="0"/>
              <a:t>`product` (</a:t>
            </a:r>
          </a:p>
          <a:p>
            <a:r>
              <a:rPr lang="it-IT" sz="1800" dirty="0"/>
              <a:t>`id`</a:t>
            </a:r>
            <a:r>
              <a:rPr lang="it-IT" dirty="0"/>
              <a:t> INT(11) NOT NULL AUTO_INCREMENT,</a:t>
            </a:r>
          </a:p>
          <a:p>
            <a:r>
              <a:rPr lang="it-IT" sz="1800" dirty="0"/>
              <a:t>`name` VARCHAR(45) NOT NULL,</a:t>
            </a:r>
          </a:p>
          <a:p>
            <a:r>
              <a:rPr lang="it-IT" sz="1800" dirty="0"/>
              <a:t>`image` LONGBLOB NOT NULL,</a:t>
            </a:r>
          </a:p>
          <a:p>
            <a:r>
              <a:rPr lang="it-IT" dirty="0"/>
              <a:t>PRIMARY KEY(</a:t>
            </a:r>
            <a:r>
              <a:rPr lang="it-IT" sz="1800" dirty="0"/>
              <a:t>`id`</a:t>
            </a:r>
            <a:r>
              <a:rPr lang="it-IT" dirty="0"/>
              <a:t>)</a:t>
            </a:r>
            <a:r>
              <a:rPr lang="it-IT" sz="1800" dirty="0"/>
              <a:t> )</a:t>
            </a:r>
            <a:endParaRPr lang="it-IT" dirty="0"/>
          </a:p>
        </p:txBody>
      </p:sp>
      <p:sp>
        <p:nvSpPr>
          <p:cNvPr id="6" name="CasellaDiTesto 5">
            <a:extLst>
              <a:ext uri="{FF2B5EF4-FFF2-40B4-BE49-F238E27FC236}">
                <a16:creationId xmlns:a16="http://schemas.microsoft.com/office/drawing/2014/main" id="{7ADBF54B-23E9-C17E-8F21-F07CE7D4B717}"/>
              </a:ext>
            </a:extLst>
          </p:cNvPr>
          <p:cNvSpPr txBox="1"/>
          <p:nvPr/>
        </p:nvSpPr>
        <p:spPr>
          <a:xfrm>
            <a:off x="6204857" y="2304661"/>
            <a:ext cx="4702629" cy="3693319"/>
          </a:xfrm>
          <a:prstGeom prst="rect">
            <a:avLst/>
          </a:prstGeom>
          <a:noFill/>
        </p:spPr>
        <p:txBody>
          <a:bodyPr wrap="square" rtlCol="0">
            <a:spAutoFit/>
          </a:bodyPr>
          <a:lstStyle/>
          <a:p>
            <a:r>
              <a:rPr lang="it-IT" dirty="0"/>
              <a:t>CREATE TABLE </a:t>
            </a:r>
            <a:r>
              <a:rPr lang="it-IT" sz="1800" dirty="0"/>
              <a:t>`</a:t>
            </a:r>
            <a:r>
              <a:rPr lang="it-IT" sz="1800" dirty="0" err="1"/>
              <a:t>optionn</a:t>
            </a:r>
            <a:r>
              <a:rPr lang="it-IT" sz="1800" dirty="0"/>
              <a:t>` (</a:t>
            </a:r>
          </a:p>
          <a:p>
            <a:r>
              <a:rPr lang="it-IT" sz="1800" dirty="0"/>
              <a:t>`id` INT (11) NOT NULL AUTO_INCREMENT,</a:t>
            </a:r>
          </a:p>
          <a:p>
            <a:r>
              <a:rPr lang="it-IT" sz="1800" dirty="0"/>
              <a:t>`</a:t>
            </a:r>
            <a:r>
              <a:rPr lang="it-IT" sz="1800" dirty="0" err="1"/>
              <a:t>type</a:t>
            </a:r>
            <a:r>
              <a:rPr lang="it-IT" sz="1800" dirty="0"/>
              <a:t>` VARCHAR(45) NOT NULL,</a:t>
            </a:r>
          </a:p>
          <a:p>
            <a:r>
              <a:rPr lang="it-IT" sz="1800" dirty="0"/>
              <a:t>`name` VARCHAR(45) NOT NULL,</a:t>
            </a:r>
          </a:p>
          <a:p>
            <a:r>
              <a:rPr lang="it-IT" sz="1800" dirty="0"/>
              <a:t>`</a:t>
            </a:r>
            <a:r>
              <a:rPr lang="it-IT" sz="1800" dirty="0" err="1"/>
              <a:t>prodid</a:t>
            </a:r>
            <a:r>
              <a:rPr lang="it-IT" sz="1800" dirty="0"/>
              <a:t>` INT(11) NOT NULL,</a:t>
            </a:r>
          </a:p>
          <a:p>
            <a:r>
              <a:rPr lang="it-IT" dirty="0"/>
              <a:t>PRIMARY KEY(</a:t>
            </a:r>
            <a:r>
              <a:rPr lang="it-IT" sz="1800" dirty="0"/>
              <a:t>`id` ),</a:t>
            </a:r>
          </a:p>
          <a:p>
            <a:r>
              <a:rPr lang="it-IT" sz="1800" dirty="0"/>
              <a:t>CONSTRAINT `</a:t>
            </a:r>
            <a:r>
              <a:rPr lang="it-IT" dirty="0" err="1"/>
              <a:t>opt_prod</a:t>
            </a:r>
            <a:r>
              <a:rPr lang="it-IT" sz="1800" dirty="0"/>
              <a:t>`</a:t>
            </a:r>
          </a:p>
          <a:p>
            <a:r>
              <a:rPr lang="it-IT" dirty="0"/>
              <a:t>FOREIGN KEY(</a:t>
            </a:r>
            <a:r>
              <a:rPr lang="it-IT" sz="1800" dirty="0"/>
              <a:t>`</a:t>
            </a:r>
            <a:r>
              <a:rPr lang="it-IT" sz="1800" dirty="0" err="1"/>
              <a:t>prodid</a:t>
            </a:r>
            <a:r>
              <a:rPr lang="it-IT" sz="1800" dirty="0"/>
              <a:t>`)</a:t>
            </a:r>
          </a:p>
          <a:p>
            <a:r>
              <a:rPr lang="it-IT" dirty="0"/>
              <a:t>REFERENCES </a:t>
            </a:r>
            <a:r>
              <a:rPr lang="it-IT" sz="1800" dirty="0"/>
              <a:t>`product` (`id`) </a:t>
            </a:r>
          </a:p>
          <a:p>
            <a:r>
              <a:rPr lang="it-IT" dirty="0"/>
              <a:t>ON DELETE CASCADE ON UPDATE CASCADE</a:t>
            </a:r>
            <a:endParaRPr lang="it-IT" sz="1800" dirty="0"/>
          </a:p>
          <a:p>
            <a:endParaRPr lang="it-IT" sz="1800" dirty="0"/>
          </a:p>
          <a:p>
            <a:endParaRPr lang="it-IT" sz="1800" dirty="0"/>
          </a:p>
          <a:p>
            <a:r>
              <a:rPr lang="it-IT" sz="1800" dirty="0"/>
              <a:t> </a:t>
            </a:r>
            <a:endParaRPr lang="it-IT" dirty="0"/>
          </a:p>
        </p:txBody>
      </p:sp>
    </p:spTree>
    <p:extLst>
      <p:ext uri="{BB962C8B-B14F-4D97-AF65-F5344CB8AC3E}">
        <p14:creationId xmlns:p14="http://schemas.microsoft.com/office/powerpoint/2010/main" val="392528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CC6E6-542C-E0F2-AB7A-85343A24701A}"/>
              </a:ext>
            </a:extLst>
          </p:cNvPr>
          <p:cNvSpPr>
            <a:spLocks noGrp="1"/>
          </p:cNvSpPr>
          <p:nvPr>
            <p:ph type="title"/>
          </p:nvPr>
        </p:nvSpPr>
        <p:spPr/>
        <p:txBody>
          <a:bodyPr/>
          <a:lstStyle/>
          <a:p>
            <a:pPr algn="ctr"/>
            <a:r>
              <a:rPr lang="it-IT" dirty="0"/>
              <a:t>Local database schema</a:t>
            </a:r>
          </a:p>
        </p:txBody>
      </p:sp>
      <p:sp>
        <p:nvSpPr>
          <p:cNvPr id="4" name="CasellaDiTesto 3">
            <a:extLst>
              <a:ext uri="{FF2B5EF4-FFF2-40B4-BE49-F238E27FC236}">
                <a16:creationId xmlns:a16="http://schemas.microsoft.com/office/drawing/2014/main" id="{CBB48456-34C9-A0A9-7B13-6E9A1EE4D417}"/>
              </a:ext>
            </a:extLst>
          </p:cNvPr>
          <p:cNvSpPr txBox="1"/>
          <p:nvPr/>
        </p:nvSpPr>
        <p:spPr>
          <a:xfrm>
            <a:off x="838200" y="1888537"/>
            <a:ext cx="5180045" cy="4524315"/>
          </a:xfrm>
          <a:prstGeom prst="rect">
            <a:avLst/>
          </a:prstGeom>
          <a:noFill/>
        </p:spPr>
        <p:txBody>
          <a:bodyPr wrap="square" rtlCol="0">
            <a:spAutoFit/>
          </a:bodyPr>
          <a:lstStyle/>
          <a:p>
            <a:r>
              <a:rPr lang="it-IT" dirty="0"/>
              <a:t>CREATE TABLE </a:t>
            </a:r>
            <a:r>
              <a:rPr lang="it-IT" sz="1800" dirty="0"/>
              <a:t>`estimate` </a:t>
            </a:r>
            <a:r>
              <a:rPr lang="it-IT" dirty="0"/>
              <a:t>(</a:t>
            </a:r>
          </a:p>
          <a:p>
            <a:r>
              <a:rPr lang="it-IT" sz="1800" dirty="0"/>
              <a:t>`id` INT(11) NOT NULL,</a:t>
            </a:r>
          </a:p>
          <a:p>
            <a:r>
              <a:rPr lang="it-IT" sz="1800" dirty="0"/>
              <a:t>`price` FLOAT DEFAULT NULL,</a:t>
            </a:r>
          </a:p>
          <a:p>
            <a:r>
              <a:rPr lang="it-IT" sz="1800" dirty="0"/>
              <a:t>`client` INT(11) DEFAULT NULL,</a:t>
            </a:r>
          </a:p>
          <a:p>
            <a:r>
              <a:rPr lang="it-IT" sz="1800" dirty="0"/>
              <a:t>`worker` INT(11) DEFAULT NULL,</a:t>
            </a:r>
          </a:p>
          <a:p>
            <a:r>
              <a:rPr lang="it-IT" sz="1800" dirty="0"/>
              <a:t>`product` INT(11) DEFAULT NULL,</a:t>
            </a:r>
          </a:p>
          <a:p>
            <a:r>
              <a:rPr lang="it-IT" sz="1800" dirty="0"/>
              <a:t>`</a:t>
            </a:r>
            <a:r>
              <a:rPr lang="it-IT" sz="1800" dirty="0" err="1"/>
              <a:t>assigned</a:t>
            </a:r>
            <a:r>
              <a:rPr lang="it-IT" sz="1800" dirty="0"/>
              <a:t>` INT(1) DEFAULT ‘0’</a:t>
            </a:r>
          </a:p>
          <a:p>
            <a:r>
              <a:rPr lang="it-IT" dirty="0"/>
              <a:t>PRIMARY KEY(</a:t>
            </a:r>
            <a:r>
              <a:rPr lang="it-IT" sz="1800" dirty="0"/>
              <a:t>`id`</a:t>
            </a:r>
            <a:r>
              <a:rPr lang="it-IT" dirty="0"/>
              <a:t>)</a:t>
            </a:r>
          </a:p>
          <a:p>
            <a:r>
              <a:rPr lang="it-IT" sz="1800" dirty="0"/>
              <a:t>CONSTRAINT `</a:t>
            </a:r>
            <a:r>
              <a:rPr lang="it-IT" sz="1800" dirty="0" err="1"/>
              <a:t>est_client</a:t>
            </a:r>
            <a:r>
              <a:rPr lang="it-IT" sz="1800" dirty="0"/>
              <a:t>`</a:t>
            </a:r>
          </a:p>
          <a:p>
            <a:r>
              <a:rPr lang="it-IT" dirty="0"/>
              <a:t>FOREIGN KEY(</a:t>
            </a:r>
            <a:r>
              <a:rPr lang="it-IT" sz="1800" dirty="0"/>
              <a:t>`client`) REFERENCES `user`(`id`)</a:t>
            </a:r>
          </a:p>
          <a:p>
            <a:r>
              <a:rPr lang="it-IT" dirty="0"/>
              <a:t>ON DELETE CASCADE ON UPDATE CASCADE</a:t>
            </a:r>
            <a:endParaRPr lang="it-IT" sz="1800" dirty="0"/>
          </a:p>
          <a:p>
            <a:r>
              <a:rPr lang="it-IT" sz="1800" dirty="0"/>
              <a:t>CONSTRAINT `</a:t>
            </a:r>
            <a:r>
              <a:rPr lang="it-IT" sz="1800" dirty="0" err="1"/>
              <a:t>est_prod</a:t>
            </a:r>
            <a:r>
              <a:rPr lang="it-IT" sz="1800" dirty="0"/>
              <a:t>`</a:t>
            </a:r>
          </a:p>
          <a:p>
            <a:r>
              <a:rPr lang="it-IT" dirty="0"/>
              <a:t>FOREIGN KEY(</a:t>
            </a:r>
            <a:r>
              <a:rPr lang="it-IT" sz="1800" dirty="0"/>
              <a:t>`product`) REFERENCES `product`(`id`) </a:t>
            </a:r>
          </a:p>
          <a:p>
            <a:r>
              <a:rPr lang="it-IT" dirty="0"/>
              <a:t>ON DELETE CASCADE ON UPDATE CASCADE</a:t>
            </a:r>
            <a:endParaRPr lang="it-IT" sz="1800" dirty="0"/>
          </a:p>
          <a:p>
            <a:endParaRPr lang="it-IT" dirty="0"/>
          </a:p>
          <a:p>
            <a:r>
              <a:rPr lang="it-IT" sz="1800" dirty="0"/>
              <a:t> </a:t>
            </a:r>
            <a:endParaRPr lang="it-IT" dirty="0"/>
          </a:p>
        </p:txBody>
      </p:sp>
      <p:sp>
        <p:nvSpPr>
          <p:cNvPr id="5" name="CasellaDiTesto 4">
            <a:extLst>
              <a:ext uri="{FF2B5EF4-FFF2-40B4-BE49-F238E27FC236}">
                <a16:creationId xmlns:a16="http://schemas.microsoft.com/office/drawing/2014/main" id="{14368ACF-D3D9-A07D-5F2A-3EC375265525}"/>
              </a:ext>
            </a:extLst>
          </p:cNvPr>
          <p:cNvSpPr txBox="1"/>
          <p:nvPr/>
        </p:nvSpPr>
        <p:spPr>
          <a:xfrm>
            <a:off x="6579637" y="1998599"/>
            <a:ext cx="4980992" cy="3970318"/>
          </a:xfrm>
          <a:prstGeom prst="rect">
            <a:avLst/>
          </a:prstGeom>
          <a:noFill/>
        </p:spPr>
        <p:txBody>
          <a:bodyPr wrap="square" rtlCol="0">
            <a:spAutoFit/>
          </a:bodyPr>
          <a:lstStyle/>
          <a:p>
            <a:r>
              <a:rPr lang="it-IT" dirty="0"/>
              <a:t>CREATE TABLE </a:t>
            </a:r>
            <a:r>
              <a:rPr lang="it-IT" sz="1800" dirty="0"/>
              <a:t>`</a:t>
            </a:r>
            <a:r>
              <a:rPr lang="it-IT" sz="1800" dirty="0" err="1"/>
              <a:t>estopts</a:t>
            </a:r>
            <a:r>
              <a:rPr lang="it-IT" sz="1800" dirty="0"/>
              <a:t>` </a:t>
            </a:r>
            <a:r>
              <a:rPr lang="it-IT" dirty="0"/>
              <a:t>(</a:t>
            </a:r>
          </a:p>
          <a:p>
            <a:r>
              <a:rPr lang="it-IT" sz="1800" dirty="0"/>
              <a:t>`</a:t>
            </a:r>
            <a:r>
              <a:rPr lang="it-IT" dirty="0"/>
              <a:t>id</a:t>
            </a:r>
            <a:r>
              <a:rPr lang="it-IT" sz="1800" dirty="0"/>
              <a:t>` INT(11) NOT NULL AUTO_INCREMENT,</a:t>
            </a:r>
          </a:p>
          <a:p>
            <a:r>
              <a:rPr lang="it-IT" sz="1800" dirty="0"/>
              <a:t>`</a:t>
            </a:r>
            <a:r>
              <a:rPr lang="it-IT" sz="1800" dirty="0" err="1"/>
              <a:t>estid</a:t>
            </a:r>
            <a:r>
              <a:rPr lang="it-IT" sz="1800" dirty="0"/>
              <a:t>` INT(11) NOT NULL,</a:t>
            </a:r>
            <a:endParaRPr lang="it-IT" dirty="0"/>
          </a:p>
          <a:p>
            <a:r>
              <a:rPr lang="it-IT" sz="1800" dirty="0"/>
              <a:t>`</a:t>
            </a:r>
            <a:r>
              <a:rPr lang="it-IT" dirty="0" err="1"/>
              <a:t>optid</a:t>
            </a:r>
            <a:r>
              <a:rPr lang="it-IT" sz="1800" dirty="0"/>
              <a:t>` INT(11) NOT NULL,</a:t>
            </a:r>
          </a:p>
          <a:p>
            <a:r>
              <a:rPr lang="it-IT" dirty="0"/>
              <a:t>PRIMARY KEY(</a:t>
            </a:r>
            <a:r>
              <a:rPr lang="it-IT" sz="1800" dirty="0"/>
              <a:t>`id`)</a:t>
            </a:r>
          </a:p>
          <a:p>
            <a:r>
              <a:rPr lang="it-IT" dirty="0"/>
              <a:t>CONSTRAINT </a:t>
            </a:r>
            <a:r>
              <a:rPr lang="it-IT" sz="1800" dirty="0"/>
              <a:t>`</a:t>
            </a:r>
            <a:r>
              <a:rPr lang="it-IT" sz="1800" dirty="0" err="1"/>
              <a:t>est</a:t>
            </a:r>
            <a:r>
              <a:rPr lang="it-IT" dirty="0" err="1"/>
              <a:t>opts_est</a:t>
            </a:r>
            <a:r>
              <a:rPr lang="it-IT" sz="1800" dirty="0"/>
              <a:t>`</a:t>
            </a:r>
          </a:p>
          <a:p>
            <a:r>
              <a:rPr lang="it-IT" dirty="0"/>
              <a:t>FOREIGN KEY(</a:t>
            </a:r>
            <a:r>
              <a:rPr lang="it-IT" sz="1800" dirty="0"/>
              <a:t>`</a:t>
            </a:r>
            <a:r>
              <a:rPr lang="it-IT" sz="1800" dirty="0" err="1"/>
              <a:t>estid</a:t>
            </a:r>
            <a:r>
              <a:rPr lang="it-IT" sz="1800" dirty="0"/>
              <a:t>`) REFERENCES `estimate`(`id`)</a:t>
            </a:r>
          </a:p>
          <a:p>
            <a:r>
              <a:rPr lang="it-IT" dirty="0"/>
              <a:t>ON DELETE CASCADE ON UPDATE CASCADE</a:t>
            </a:r>
            <a:endParaRPr lang="it-IT" sz="1800" dirty="0"/>
          </a:p>
          <a:p>
            <a:r>
              <a:rPr lang="it-IT" dirty="0"/>
              <a:t>CONSTRAINT </a:t>
            </a:r>
            <a:r>
              <a:rPr lang="it-IT" sz="1800" dirty="0"/>
              <a:t>`</a:t>
            </a:r>
            <a:r>
              <a:rPr lang="it-IT" sz="1800" dirty="0" err="1"/>
              <a:t>estopts</a:t>
            </a:r>
            <a:r>
              <a:rPr lang="it-IT" dirty="0" err="1"/>
              <a:t>_opt</a:t>
            </a:r>
            <a:r>
              <a:rPr lang="it-IT" sz="1800" dirty="0"/>
              <a:t>`</a:t>
            </a:r>
          </a:p>
          <a:p>
            <a:r>
              <a:rPr lang="it-IT" dirty="0"/>
              <a:t>FOREIGN KEY(</a:t>
            </a:r>
            <a:r>
              <a:rPr lang="it-IT" sz="1800" dirty="0"/>
              <a:t>`</a:t>
            </a:r>
            <a:r>
              <a:rPr lang="it-IT" dirty="0" err="1"/>
              <a:t>optid</a:t>
            </a:r>
            <a:r>
              <a:rPr lang="it-IT" sz="1800" dirty="0"/>
              <a:t>`) REFERENCES `</a:t>
            </a:r>
            <a:r>
              <a:rPr lang="it-IT" dirty="0" err="1"/>
              <a:t>optionn</a:t>
            </a:r>
            <a:r>
              <a:rPr lang="it-IT" sz="1800" dirty="0"/>
              <a:t>`(`id`)</a:t>
            </a:r>
          </a:p>
          <a:p>
            <a:r>
              <a:rPr lang="it-IT" dirty="0"/>
              <a:t>ON DELETE CASCADE ON UPDATE CASCADE</a:t>
            </a:r>
            <a:endParaRPr lang="it-IT" sz="1800" dirty="0"/>
          </a:p>
          <a:p>
            <a:endParaRPr lang="it-IT" sz="1800" dirty="0"/>
          </a:p>
          <a:p>
            <a:endParaRPr lang="it-IT" sz="1800" dirty="0"/>
          </a:p>
          <a:p>
            <a:endParaRPr lang="it-IT" dirty="0"/>
          </a:p>
        </p:txBody>
      </p:sp>
    </p:spTree>
    <p:extLst>
      <p:ext uri="{BB962C8B-B14F-4D97-AF65-F5344CB8AC3E}">
        <p14:creationId xmlns:p14="http://schemas.microsoft.com/office/powerpoint/2010/main" val="109177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89AD2-FE02-0B3E-FD13-FF9D923AA0FB}"/>
              </a:ext>
            </a:extLst>
          </p:cNvPr>
          <p:cNvSpPr>
            <a:spLocks noGrp="1"/>
          </p:cNvSpPr>
          <p:nvPr>
            <p:ph type="title"/>
          </p:nvPr>
        </p:nvSpPr>
        <p:spPr>
          <a:xfrm>
            <a:off x="838200" y="214605"/>
            <a:ext cx="10515600" cy="1325563"/>
          </a:xfrm>
        </p:spPr>
        <p:txBody>
          <a:bodyPr/>
          <a:lstStyle/>
          <a:p>
            <a:pPr algn="ctr"/>
            <a:r>
              <a:rPr lang="it-IT" dirty="0"/>
              <a:t>Application </a:t>
            </a:r>
            <a:r>
              <a:rPr lang="it-IT" dirty="0" err="1"/>
              <a:t>analysis</a:t>
            </a:r>
            <a:endParaRPr lang="it-IT" dirty="0"/>
          </a:p>
        </p:txBody>
      </p:sp>
      <p:sp>
        <p:nvSpPr>
          <p:cNvPr id="3" name="Segnaposto contenuto 2">
            <a:extLst>
              <a:ext uri="{FF2B5EF4-FFF2-40B4-BE49-F238E27FC236}">
                <a16:creationId xmlns:a16="http://schemas.microsoft.com/office/drawing/2014/main" id="{7584AC6E-7357-2806-FCE7-780427DC167A}"/>
              </a:ext>
            </a:extLst>
          </p:cNvPr>
          <p:cNvSpPr>
            <a:spLocks noGrp="1"/>
          </p:cNvSpPr>
          <p:nvPr>
            <p:ph idx="1"/>
          </p:nvPr>
        </p:nvSpPr>
        <p:spPr>
          <a:xfrm>
            <a:off x="838200" y="1489722"/>
            <a:ext cx="10515600" cy="5153673"/>
          </a:xfrm>
        </p:spPr>
        <p:txBody>
          <a:bodyPr>
            <a:noAutofit/>
          </a:bodyPr>
          <a:lstStyle/>
          <a:p>
            <a:pPr>
              <a:lnSpc>
                <a:spcPct val="80000"/>
              </a:lnSpc>
            </a:pPr>
            <a:r>
              <a:rPr lang="it-IT" sz="1800" b="0" i="0" u="none" strike="noStrike" baseline="0" dirty="0">
                <a:solidFill>
                  <a:srgbClr val="000000"/>
                </a:solidFill>
                <a:latin typeface="+mj-lt"/>
              </a:rPr>
              <a:t>Un’applicazione web consente la gestione di richieste di preventivi per prodotti personalizzati. L’applicazione supporta </a:t>
            </a:r>
            <a:r>
              <a:rPr lang="it-IT" sz="1800" b="0" i="0" u="none" strike="noStrike" baseline="0" dirty="0">
                <a:solidFill>
                  <a:srgbClr val="00B050"/>
                </a:solidFill>
                <a:latin typeface="+mj-lt"/>
              </a:rPr>
              <a:t>registrazione e login di clienti e impiegati mediante una pagina pubblica con opportune </a:t>
            </a:r>
            <a:r>
              <a:rPr lang="it-IT" sz="1800" b="0" i="0" u="none" strike="noStrike" baseline="0" dirty="0" err="1">
                <a:solidFill>
                  <a:srgbClr val="00B050"/>
                </a:solidFill>
                <a:latin typeface="+mj-lt"/>
              </a:rPr>
              <a:t>form</a:t>
            </a:r>
            <a:r>
              <a:rPr lang="it-IT" sz="1800" b="0" i="0" u="none" strike="noStrike" baseline="0" dirty="0">
                <a:solidFill>
                  <a:srgbClr val="000000"/>
                </a:solidFill>
                <a:latin typeface="+mj-lt"/>
              </a:rPr>
              <a:t>. La </a:t>
            </a:r>
            <a:r>
              <a:rPr lang="it-IT" sz="1800" b="0" i="0" u="none" strike="noStrike" baseline="0" dirty="0">
                <a:latin typeface="+mj-lt"/>
              </a:rPr>
              <a:t>registrazione controlla l’unicità dello username</a:t>
            </a:r>
            <a:r>
              <a:rPr lang="it-IT" sz="1800" b="0" i="0" u="none" strike="noStrike" baseline="0" dirty="0">
                <a:solidFill>
                  <a:srgbClr val="000000"/>
                </a:solidFill>
                <a:latin typeface="+mj-lt"/>
              </a:rPr>
              <a:t>. Un preventivo è associato a un prodotto, al cliente che l’ha richiesto e all’impiegato che l’ha gestito. Il preventivo comprende una o più opzioni per il prodotto a cui è associato, che devono essere tra quelle disponibili per il prodotto. Un prodotto ha un codice, un’immagine e un nome. Un’opzione ha un codice, un tipo (“normale”, “in offerta”) e un nome. Un preventivo ha un prezzo, definito dall’impiegato. Quando l’utente (cliente o impiegato) </a:t>
            </a:r>
            <a:r>
              <a:rPr lang="it-IT" sz="1800" b="0" i="0" u="none" strike="noStrike" baseline="0" dirty="0">
                <a:latin typeface="+mj-lt"/>
              </a:rPr>
              <a:t>accede all’applicazione</a:t>
            </a:r>
            <a:r>
              <a:rPr lang="it-IT" sz="1800" b="0" i="0" u="none" strike="noStrike" baseline="0" dirty="0">
                <a:solidFill>
                  <a:srgbClr val="000000"/>
                </a:solidFill>
                <a:latin typeface="+mj-lt"/>
              </a:rPr>
              <a:t>, appare una </a:t>
            </a:r>
            <a:r>
              <a:rPr lang="it-IT" sz="1800" b="0" i="0" u="none" strike="noStrike" baseline="0" dirty="0">
                <a:solidFill>
                  <a:srgbClr val="FF0000"/>
                </a:solidFill>
                <a:latin typeface="+mj-lt"/>
              </a:rPr>
              <a:t>LOGIN PAGE</a:t>
            </a:r>
            <a:r>
              <a:rPr lang="it-IT" sz="1800" b="0" i="0" u="none" strike="noStrike" baseline="0" dirty="0">
                <a:solidFill>
                  <a:srgbClr val="000000"/>
                </a:solidFill>
                <a:latin typeface="+mj-lt"/>
              </a:rPr>
              <a:t>, mediante la quale l’utente </a:t>
            </a:r>
            <a:r>
              <a:rPr lang="it-IT" sz="1800" b="0" i="0" u="none" strike="noStrike" baseline="0" dirty="0">
                <a:latin typeface="+mj-lt"/>
              </a:rPr>
              <a:t>si autentica con username e password. </a:t>
            </a:r>
            <a:r>
              <a:rPr lang="it-IT" sz="1800" b="0" i="0" u="none" strike="noStrike" baseline="0" dirty="0">
                <a:solidFill>
                  <a:srgbClr val="000000"/>
                </a:solidFill>
                <a:latin typeface="+mj-lt"/>
              </a:rPr>
              <a:t>Quando un cliente fa login, accede a una pagina </a:t>
            </a:r>
            <a:r>
              <a:rPr lang="it-IT" sz="1800" b="0" i="0" u="none" strike="noStrike" baseline="0" dirty="0">
                <a:solidFill>
                  <a:srgbClr val="FF0000"/>
                </a:solidFill>
                <a:latin typeface="+mj-lt"/>
              </a:rPr>
              <a:t>HOME PAGE CLIENTE </a:t>
            </a:r>
            <a:r>
              <a:rPr lang="it-IT" sz="1800" b="0" i="0" u="none" strike="noStrike" baseline="0" dirty="0">
                <a:solidFill>
                  <a:srgbClr val="000000"/>
                </a:solidFill>
                <a:latin typeface="+mj-lt"/>
              </a:rPr>
              <a:t>che contiene una </a:t>
            </a:r>
            <a:r>
              <a:rPr lang="it-IT" sz="1800" b="0" i="0" u="none" strike="noStrike" baseline="0" dirty="0" err="1">
                <a:solidFill>
                  <a:srgbClr val="00B050"/>
                </a:solidFill>
                <a:latin typeface="+mj-lt"/>
              </a:rPr>
              <a:t>form</a:t>
            </a:r>
            <a:r>
              <a:rPr lang="it-IT" sz="1800" b="0" i="0" u="none" strike="noStrike" baseline="0" dirty="0">
                <a:solidFill>
                  <a:srgbClr val="00B050"/>
                </a:solidFill>
                <a:latin typeface="+mj-lt"/>
              </a:rPr>
              <a:t> per creare un preventivo </a:t>
            </a:r>
            <a:r>
              <a:rPr lang="it-IT" sz="1800" b="0" i="0" u="none" strike="noStrike" baseline="0" dirty="0">
                <a:solidFill>
                  <a:srgbClr val="000000"/>
                </a:solidFill>
                <a:latin typeface="+mj-lt"/>
              </a:rPr>
              <a:t>e </a:t>
            </a:r>
            <a:r>
              <a:rPr lang="it-IT" sz="1800" b="0" i="0" u="none" strike="noStrike" baseline="0" dirty="0">
                <a:solidFill>
                  <a:srgbClr val="00B050"/>
                </a:solidFill>
                <a:latin typeface="+mj-lt"/>
              </a:rPr>
              <a:t>l’elenco dei preventivi creati dal cliente</a:t>
            </a:r>
            <a:r>
              <a:rPr lang="it-IT" sz="1800" b="0" i="0" u="none" strike="noStrike" baseline="0" dirty="0">
                <a:solidFill>
                  <a:srgbClr val="000000"/>
                </a:solidFill>
                <a:latin typeface="+mj-lt"/>
              </a:rPr>
              <a:t>. </a:t>
            </a:r>
            <a:r>
              <a:rPr lang="it-IT" sz="1800" b="0" i="0" strike="noStrike" baseline="0" dirty="0">
                <a:latin typeface="+mj-lt"/>
              </a:rPr>
              <a:t>Selezionando</a:t>
            </a:r>
            <a:r>
              <a:rPr lang="it-IT" sz="1800" b="0" i="0" u="none" strike="noStrike" baseline="0" dirty="0">
                <a:latin typeface="+mj-lt"/>
              </a:rPr>
              <a:t> uno dei preventivi il cliente ne visualizza i </a:t>
            </a:r>
            <a:r>
              <a:rPr lang="it-IT" sz="1800" b="0" i="0" u="none" strike="noStrike" baseline="0" dirty="0">
                <a:solidFill>
                  <a:srgbClr val="00B050"/>
                </a:solidFill>
                <a:latin typeface="+mj-lt"/>
              </a:rPr>
              <a:t>dettagli</a:t>
            </a:r>
            <a:r>
              <a:rPr lang="it-IT" sz="1800" b="0" i="0" u="none" strike="noStrike" baseline="0" dirty="0">
                <a:solidFill>
                  <a:srgbClr val="000000"/>
                </a:solidFill>
                <a:latin typeface="+mj-lt"/>
              </a:rPr>
              <a:t>. Mediante la </a:t>
            </a:r>
            <a:r>
              <a:rPr lang="it-IT" sz="1800" b="0" i="0" u="none" strike="noStrike" baseline="0" dirty="0" err="1">
                <a:solidFill>
                  <a:srgbClr val="000000"/>
                </a:solidFill>
                <a:latin typeface="+mj-lt"/>
              </a:rPr>
              <a:t>form</a:t>
            </a:r>
            <a:r>
              <a:rPr lang="it-IT" sz="1800" b="0" i="0" u="none" strike="noStrike" baseline="0" dirty="0">
                <a:solidFill>
                  <a:srgbClr val="000000"/>
                </a:solidFill>
                <a:latin typeface="+mj-lt"/>
              </a:rPr>
              <a:t> di creazione di un preventivo l’utente per prima </a:t>
            </a:r>
            <a:r>
              <a:rPr lang="it-IT" sz="1800" b="0" i="0" u="none" strike="noStrike" baseline="0" dirty="0">
                <a:latin typeface="+mj-lt"/>
              </a:rPr>
              <a:t>cosa sceglie il prodotto</a:t>
            </a:r>
            <a:r>
              <a:rPr lang="it-IT" sz="1800" b="0" i="0" u="none" strike="noStrike" baseline="0" dirty="0">
                <a:solidFill>
                  <a:srgbClr val="000000"/>
                </a:solidFill>
                <a:latin typeface="+mj-lt"/>
              </a:rPr>
              <a:t>; scelto il prodotto</a:t>
            </a:r>
            <a:r>
              <a:rPr lang="it-IT" sz="1800" b="0" i="0" u="none" strike="noStrike" baseline="0" dirty="0">
                <a:latin typeface="+mj-lt"/>
              </a:rPr>
              <a:t>, la </a:t>
            </a:r>
            <a:r>
              <a:rPr lang="it-IT" sz="1800" b="0" i="0" u="none" strike="noStrike" baseline="0" dirty="0" err="1">
                <a:latin typeface="+mj-lt"/>
              </a:rPr>
              <a:t>form</a:t>
            </a:r>
            <a:r>
              <a:rPr lang="it-IT" sz="1800" b="0" i="0" u="none" strike="noStrike" baseline="0" dirty="0">
                <a:latin typeface="+mj-lt"/>
              </a:rPr>
              <a:t> mostra </a:t>
            </a:r>
            <a:r>
              <a:rPr lang="it-IT" sz="1800" b="0" i="0" u="none" strike="noStrike" baseline="0" dirty="0">
                <a:solidFill>
                  <a:srgbClr val="000000"/>
                </a:solidFill>
                <a:latin typeface="+mj-lt"/>
              </a:rPr>
              <a:t>le </a:t>
            </a:r>
            <a:r>
              <a:rPr lang="it-IT" sz="1800" b="0" i="0" u="none" strike="noStrike" baseline="0" dirty="0">
                <a:solidFill>
                  <a:srgbClr val="00B050"/>
                </a:solidFill>
                <a:latin typeface="+mj-lt"/>
              </a:rPr>
              <a:t>opzioni di quel prodotto</a:t>
            </a:r>
            <a:r>
              <a:rPr lang="it-IT" sz="1800" b="0" i="0" u="none" strike="noStrike" baseline="0" dirty="0">
                <a:solidFill>
                  <a:srgbClr val="000000"/>
                </a:solidFill>
                <a:latin typeface="+mj-lt"/>
              </a:rPr>
              <a:t>. L’utente </a:t>
            </a:r>
            <a:r>
              <a:rPr lang="it-IT" sz="1800" b="0" i="0" u="none" strike="noStrike" baseline="0" dirty="0">
                <a:latin typeface="+mj-lt"/>
              </a:rPr>
              <a:t>sceglie le opzioni (almeno una) e conferma l’invio del preventivo </a:t>
            </a:r>
            <a:r>
              <a:rPr lang="it-IT" sz="1800" b="0" i="0" u="none" strike="noStrike" baseline="0" dirty="0">
                <a:solidFill>
                  <a:srgbClr val="000000"/>
                </a:solidFill>
                <a:latin typeface="+mj-lt"/>
              </a:rPr>
              <a:t>mediante il </a:t>
            </a:r>
            <a:r>
              <a:rPr lang="it-IT" sz="1800" b="0" i="0" u="none" strike="noStrike" baseline="0" dirty="0">
                <a:solidFill>
                  <a:srgbClr val="00B050"/>
                </a:solidFill>
                <a:latin typeface="+mj-lt"/>
              </a:rPr>
              <a:t>bottone INVIA PREVENTIVO</a:t>
            </a:r>
            <a:r>
              <a:rPr lang="it-IT" sz="1800" b="0" i="0" u="none" strike="noStrike" baseline="0" dirty="0">
                <a:solidFill>
                  <a:srgbClr val="000000"/>
                </a:solidFill>
                <a:latin typeface="+mj-lt"/>
              </a:rPr>
              <a:t>. Quando un impiegato effettua il login, accede a una pagina </a:t>
            </a:r>
            <a:r>
              <a:rPr lang="it-IT" sz="1800" b="0" i="0" u="none" strike="noStrike" baseline="0" dirty="0">
                <a:solidFill>
                  <a:srgbClr val="FF0000"/>
                </a:solidFill>
                <a:latin typeface="+mj-lt"/>
              </a:rPr>
              <a:t>HOME PAGE IMPIEGATO</a:t>
            </a:r>
            <a:r>
              <a:rPr lang="it-IT" sz="1800" b="0" i="0" u="none" strike="noStrike" baseline="0" dirty="0">
                <a:solidFill>
                  <a:srgbClr val="000000"/>
                </a:solidFill>
                <a:latin typeface="+mj-lt"/>
              </a:rPr>
              <a:t> che contiene </a:t>
            </a:r>
            <a:r>
              <a:rPr lang="it-IT" sz="1800" b="0" i="0" u="none" strike="noStrike" baseline="0" dirty="0">
                <a:solidFill>
                  <a:srgbClr val="00B050"/>
                </a:solidFill>
                <a:latin typeface="+mj-lt"/>
              </a:rPr>
              <a:t>l’elenco dei preventivi gestiti da lui in precedenza </a:t>
            </a:r>
            <a:r>
              <a:rPr lang="it-IT" sz="1800" b="0" i="0" u="none" strike="noStrike" baseline="0" dirty="0">
                <a:solidFill>
                  <a:srgbClr val="000000"/>
                </a:solidFill>
                <a:latin typeface="+mj-lt"/>
              </a:rPr>
              <a:t>e </a:t>
            </a:r>
            <a:r>
              <a:rPr lang="it-IT" sz="1800" b="0" i="0" u="none" strike="noStrike" baseline="0" dirty="0">
                <a:solidFill>
                  <a:srgbClr val="00B050"/>
                </a:solidFill>
                <a:latin typeface="+mj-lt"/>
              </a:rPr>
              <a:t>quello dei preventivi non ancora associati a nessun impiegato</a:t>
            </a:r>
            <a:r>
              <a:rPr lang="it-IT" sz="1800" b="0" i="0" u="none" strike="noStrike" baseline="0" dirty="0">
                <a:solidFill>
                  <a:srgbClr val="000000"/>
                </a:solidFill>
                <a:latin typeface="+mj-lt"/>
              </a:rPr>
              <a:t>. Quando l’impiegato</a:t>
            </a:r>
            <a:r>
              <a:rPr lang="it-IT" sz="1800" b="0" i="0" u="none" strike="noStrike" baseline="0" dirty="0">
                <a:latin typeface="+mj-lt"/>
              </a:rPr>
              <a:t> seleziona un elemento dall’elenco dei preventivi non ancora associati a nessuno</a:t>
            </a:r>
            <a:r>
              <a:rPr lang="it-IT" sz="1800" b="0" i="0" u="none" strike="noStrike" baseline="0" dirty="0">
                <a:solidFill>
                  <a:srgbClr val="000000"/>
                </a:solidFill>
                <a:latin typeface="+mj-lt"/>
              </a:rPr>
              <a:t>, compare una </a:t>
            </a:r>
            <a:r>
              <a:rPr lang="it-IT" sz="1800" b="0" i="0" u="none" strike="noStrike" baseline="0" dirty="0">
                <a:solidFill>
                  <a:srgbClr val="FF0000"/>
                </a:solidFill>
                <a:latin typeface="+mj-lt"/>
              </a:rPr>
              <a:t>pagina PREZZA PREVENTIVO </a:t>
            </a:r>
            <a:r>
              <a:rPr lang="it-IT" sz="1800" b="0" i="0" u="none" strike="noStrike" baseline="0" dirty="0">
                <a:solidFill>
                  <a:srgbClr val="000000"/>
                </a:solidFill>
                <a:latin typeface="+mj-lt"/>
              </a:rPr>
              <a:t>che </a:t>
            </a:r>
            <a:r>
              <a:rPr lang="it-IT" sz="1800" b="0" i="0" u="none" strike="noStrike" baseline="0" dirty="0">
                <a:latin typeface="+mj-lt"/>
              </a:rPr>
              <a:t>mostra i </a:t>
            </a:r>
            <a:r>
              <a:rPr lang="it-IT" sz="1800" b="0" i="0" u="none" strike="noStrike" baseline="0" dirty="0">
                <a:solidFill>
                  <a:srgbClr val="00B050"/>
                </a:solidFill>
                <a:latin typeface="+mj-lt"/>
              </a:rPr>
              <a:t>dati del cliente (username) e del preventivo</a:t>
            </a:r>
            <a:r>
              <a:rPr lang="it-IT" sz="1800" b="0" i="0" u="none" strike="noStrike" baseline="0" dirty="0">
                <a:solidFill>
                  <a:srgbClr val="000000"/>
                </a:solidFill>
                <a:latin typeface="+mj-lt"/>
              </a:rPr>
              <a:t> e una </a:t>
            </a:r>
            <a:r>
              <a:rPr lang="it-IT" sz="1800" b="0" i="0" u="none" strike="noStrike" baseline="0" dirty="0" err="1">
                <a:solidFill>
                  <a:srgbClr val="00B050"/>
                </a:solidFill>
                <a:latin typeface="+mj-lt"/>
              </a:rPr>
              <a:t>form</a:t>
            </a:r>
            <a:r>
              <a:rPr lang="it-IT" sz="1800" b="0" i="0" u="none" strike="noStrike" baseline="0" dirty="0">
                <a:solidFill>
                  <a:srgbClr val="00B050"/>
                </a:solidFill>
                <a:latin typeface="+mj-lt"/>
              </a:rPr>
              <a:t> per inserire il prezzo del preventivo</a:t>
            </a:r>
            <a:r>
              <a:rPr lang="it-IT" sz="1800" b="0" i="0" u="none" strike="noStrike" baseline="0" dirty="0">
                <a:solidFill>
                  <a:srgbClr val="000000"/>
                </a:solidFill>
                <a:latin typeface="+mj-lt"/>
              </a:rPr>
              <a:t>. Quando l’impiegato </a:t>
            </a:r>
            <a:r>
              <a:rPr lang="it-IT" sz="1800" b="0" i="0" u="none" strike="noStrike" baseline="0" dirty="0">
                <a:latin typeface="+mj-lt"/>
              </a:rPr>
              <a:t>inserisce il prezzo e invia i dati </a:t>
            </a:r>
            <a:r>
              <a:rPr lang="it-IT" sz="1800" b="0" i="0" u="none" strike="noStrike" baseline="0" dirty="0">
                <a:solidFill>
                  <a:srgbClr val="000000"/>
                </a:solidFill>
                <a:latin typeface="+mj-lt"/>
              </a:rPr>
              <a:t>con il </a:t>
            </a:r>
            <a:r>
              <a:rPr lang="it-IT" sz="1800" b="0" i="0" u="none" strike="noStrike" baseline="0" dirty="0">
                <a:solidFill>
                  <a:srgbClr val="00B050"/>
                </a:solidFill>
                <a:latin typeface="+mj-lt"/>
              </a:rPr>
              <a:t>bottone INVIA PREZZO</a:t>
            </a:r>
            <a:r>
              <a:rPr lang="it-IT" sz="1800" b="0" i="0" u="none" strike="noStrike" baseline="0" dirty="0">
                <a:solidFill>
                  <a:srgbClr val="000000"/>
                </a:solidFill>
                <a:latin typeface="+mj-lt"/>
              </a:rPr>
              <a:t>, compare di nuovo la pagina HOME PAGE IMPIEGATO con gli elenchi dei </a:t>
            </a:r>
            <a:r>
              <a:rPr lang="it-IT" sz="1800" b="0" i="0" u="none" strike="noStrike" baseline="0" dirty="0">
                <a:latin typeface="+mj-lt"/>
              </a:rPr>
              <a:t>preventivi aggiornati. Il prezzo definito dall’impiegato risulta visibile al cliente </a:t>
            </a:r>
            <a:r>
              <a:rPr lang="it-IT" sz="1800" b="0" i="0" u="none" strike="noStrike" baseline="0" dirty="0">
                <a:solidFill>
                  <a:srgbClr val="000000"/>
                </a:solidFill>
                <a:latin typeface="+mj-lt"/>
              </a:rPr>
              <a:t>quando questi accede all’elenco dei propri preventivi e visualizza i dettagli del preventivo. La pagina PREZZA PREVENTIVO contiene anche un </a:t>
            </a:r>
            <a:r>
              <a:rPr lang="it-IT" sz="1800" b="0" i="0" u="none" strike="noStrike" baseline="0" dirty="0">
                <a:solidFill>
                  <a:srgbClr val="00B050"/>
                </a:solidFill>
                <a:latin typeface="+mj-lt"/>
              </a:rPr>
              <a:t>collegamento</a:t>
            </a:r>
            <a:r>
              <a:rPr lang="it-IT" sz="1800" b="0" i="0" u="none" strike="noStrike" baseline="0" dirty="0">
                <a:solidFill>
                  <a:srgbClr val="000000"/>
                </a:solidFill>
                <a:latin typeface="+mj-lt"/>
              </a:rPr>
              <a:t> per tornare alla HOME PAGE IMPIEGATO. L’applicazione consente il </a:t>
            </a:r>
            <a:r>
              <a:rPr lang="it-IT" sz="1800" b="0" i="0" u="none" strike="noStrike" baseline="0" dirty="0">
                <a:solidFill>
                  <a:srgbClr val="00B050"/>
                </a:solidFill>
                <a:latin typeface="+mj-lt"/>
              </a:rPr>
              <a:t>logout</a:t>
            </a:r>
            <a:r>
              <a:rPr lang="it-IT" sz="1800" b="0" i="0" u="none" strike="noStrike" baseline="0" dirty="0">
                <a:latin typeface="+mj-lt"/>
              </a:rPr>
              <a:t> dell’utente</a:t>
            </a:r>
            <a:r>
              <a:rPr lang="it-IT" sz="1800" b="0" i="0" u="none" strike="noStrike" baseline="0" dirty="0">
                <a:solidFill>
                  <a:srgbClr val="000000"/>
                </a:solidFill>
                <a:latin typeface="+mj-lt"/>
              </a:rPr>
              <a:t>. </a:t>
            </a:r>
          </a:p>
          <a:p>
            <a:pPr>
              <a:lnSpc>
                <a:spcPct val="80000"/>
              </a:lnSpc>
            </a:pPr>
            <a:r>
              <a:rPr lang="it-IT" sz="1800" dirty="0">
                <a:solidFill>
                  <a:srgbClr val="FF0000"/>
                </a:solidFill>
                <a:latin typeface="+mj-lt"/>
              </a:rPr>
              <a:t>Pages(</a:t>
            </a:r>
            <a:r>
              <a:rPr lang="it-IT" sz="1800" dirty="0" err="1">
                <a:solidFill>
                  <a:srgbClr val="FF0000"/>
                </a:solidFill>
                <a:latin typeface="+mj-lt"/>
              </a:rPr>
              <a:t>views</a:t>
            </a:r>
            <a:r>
              <a:rPr lang="it-IT" sz="1800" dirty="0">
                <a:solidFill>
                  <a:srgbClr val="FF0000"/>
                </a:solidFill>
                <a:latin typeface="+mj-lt"/>
              </a:rPr>
              <a:t>)</a:t>
            </a:r>
            <a:r>
              <a:rPr lang="it-IT" sz="1800" dirty="0">
                <a:latin typeface="+mj-lt"/>
              </a:rPr>
              <a:t>, </a:t>
            </a:r>
            <a:r>
              <a:rPr lang="it-IT" sz="1800" dirty="0" err="1">
                <a:solidFill>
                  <a:srgbClr val="00B050"/>
                </a:solidFill>
                <a:latin typeface="+mj-lt"/>
              </a:rPr>
              <a:t>view</a:t>
            </a:r>
            <a:r>
              <a:rPr lang="it-IT" sz="1800" dirty="0">
                <a:solidFill>
                  <a:srgbClr val="00B050"/>
                </a:solidFill>
                <a:latin typeface="+mj-lt"/>
              </a:rPr>
              <a:t> </a:t>
            </a:r>
            <a:r>
              <a:rPr lang="it-IT" sz="1800" dirty="0" err="1">
                <a:solidFill>
                  <a:srgbClr val="00B050"/>
                </a:solidFill>
                <a:latin typeface="+mj-lt"/>
              </a:rPr>
              <a:t>components</a:t>
            </a:r>
            <a:endParaRPr lang="it-IT" sz="1800" dirty="0">
              <a:solidFill>
                <a:schemeClr val="accent2"/>
              </a:solidFill>
              <a:latin typeface="+mj-lt"/>
            </a:endParaRPr>
          </a:p>
        </p:txBody>
      </p:sp>
    </p:spTree>
    <p:extLst>
      <p:ext uri="{BB962C8B-B14F-4D97-AF65-F5344CB8AC3E}">
        <p14:creationId xmlns:p14="http://schemas.microsoft.com/office/powerpoint/2010/main" val="405705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523E79-AA77-4BC5-92B7-00DA703F3519}"/>
              </a:ext>
            </a:extLst>
          </p:cNvPr>
          <p:cNvSpPr>
            <a:spLocks noGrp="1"/>
          </p:cNvSpPr>
          <p:nvPr>
            <p:ph type="title"/>
          </p:nvPr>
        </p:nvSpPr>
        <p:spPr>
          <a:xfrm>
            <a:off x="838200" y="365125"/>
            <a:ext cx="10515600" cy="1006475"/>
          </a:xfrm>
        </p:spPr>
        <p:txBody>
          <a:bodyPr/>
          <a:lstStyle/>
          <a:p>
            <a:pPr algn="ctr"/>
            <a:r>
              <a:rPr lang="it-IT" dirty="0"/>
              <a:t>Application </a:t>
            </a:r>
            <a:r>
              <a:rPr lang="it-IT" dirty="0" err="1"/>
              <a:t>analysis</a:t>
            </a:r>
            <a:endParaRPr lang="it-IT" dirty="0"/>
          </a:p>
        </p:txBody>
      </p:sp>
      <p:sp>
        <p:nvSpPr>
          <p:cNvPr id="3" name="Segnaposto contenuto 2">
            <a:extLst>
              <a:ext uri="{FF2B5EF4-FFF2-40B4-BE49-F238E27FC236}">
                <a16:creationId xmlns:a16="http://schemas.microsoft.com/office/drawing/2014/main" id="{A71D0982-0104-5342-A650-4ADA4EC16AC2}"/>
              </a:ext>
            </a:extLst>
          </p:cNvPr>
          <p:cNvSpPr>
            <a:spLocks noGrp="1"/>
          </p:cNvSpPr>
          <p:nvPr>
            <p:ph idx="1"/>
          </p:nvPr>
        </p:nvSpPr>
        <p:spPr>
          <a:xfrm>
            <a:off x="838200" y="1461732"/>
            <a:ext cx="10515600" cy="5265640"/>
          </a:xfrm>
        </p:spPr>
        <p:txBody>
          <a:bodyPr>
            <a:noAutofit/>
          </a:bodyPr>
          <a:lstStyle/>
          <a:p>
            <a:pPr>
              <a:lnSpc>
                <a:spcPct val="80000"/>
              </a:lnSpc>
            </a:pPr>
            <a:r>
              <a:rPr lang="it-IT" sz="1800" b="0" i="0" u="none" strike="noStrike" baseline="0" dirty="0">
                <a:latin typeface="+mj-lt"/>
              </a:rPr>
              <a:t>Un’applicazione web consente la gestione di richieste di preventivi per prodotti personalizzati. L’applicazione supporta registrazione e login di clienti e impiegati mediante una pagina pubblica con opportune </a:t>
            </a:r>
            <a:r>
              <a:rPr lang="it-IT" sz="1800" b="0" i="0" u="none" strike="noStrike" baseline="0" dirty="0" err="1">
                <a:latin typeface="+mj-lt"/>
              </a:rPr>
              <a:t>form</a:t>
            </a:r>
            <a:r>
              <a:rPr lang="it-IT" sz="1800" b="0" i="0" u="none" strike="noStrike" baseline="0" dirty="0">
                <a:latin typeface="+mj-lt"/>
              </a:rPr>
              <a:t>. La registrazione controlla l’unicità dello username. Un preventivo è associato a un prodotto, al cliente che l’ha richiesto e all’impiegato che l’ha gestito. Il preventivo comprende una o più opzioni per il prodotto a cui è associato, che devono essere tra quelle disponibili per il prodotto. Un prodotto ha un codice, un’immagine e un nome. Un’opzione ha un codice, un tipo (“normale”, “in offerta”) e un nome. Un preventivo ha un prezzo, definito dall’impiegato. Quando l’utente (cliente o impiegato) accede all’applicazione, appare una LOGIN PAGE, mediante la quale l’utente si autentica con username e password. Quando </a:t>
            </a:r>
            <a:r>
              <a:rPr lang="it-IT" sz="1800" b="0" i="0" u="none" strike="noStrike" baseline="0" dirty="0">
                <a:solidFill>
                  <a:schemeClr val="accent1"/>
                </a:solidFill>
                <a:latin typeface="+mj-lt"/>
              </a:rPr>
              <a:t>un cliente fa login</a:t>
            </a:r>
            <a:r>
              <a:rPr lang="it-IT" sz="1800" b="0" i="0" u="none" strike="noStrike" baseline="0" dirty="0">
                <a:latin typeface="+mj-lt"/>
              </a:rPr>
              <a:t>, accede a una pagina HOME PAGE CLIENTE che contiene una </a:t>
            </a:r>
            <a:r>
              <a:rPr lang="it-IT" sz="1800" b="0" i="0" u="none" strike="noStrike" baseline="0" dirty="0" err="1">
                <a:latin typeface="+mj-lt"/>
              </a:rPr>
              <a:t>form</a:t>
            </a:r>
            <a:r>
              <a:rPr lang="it-IT" sz="1800" b="0" i="0" u="none" strike="noStrike" baseline="0" dirty="0">
                <a:latin typeface="+mj-lt"/>
              </a:rPr>
              <a:t> per </a:t>
            </a:r>
            <a:r>
              <a:rPr lang="it-IT" sz="1800" b="0" i="0" u="none" strike="noStrike" baseline="0" dirty="0">
                <a:solidFill>
                  <a:schemeClr val="accent2"/>
                </a:solidFill>
                <a:latin typeface="+mj-lt"/>
              </a:rPr>
              <a:t>creare un preventivo </a:t>
            </a:r>
            <a:r>
              <a:rPr lang="it-IT" sz="1800" b="0" i="0" u="none" strike="noStrike" baseline="0" dirty="0">
                <a:latin typeface="+mj-lt"/>
              </a:rPr>
              <a:t>e l’elenco dei preventivi creati dal cliente. </a:t>
            </a:r>
            <a:r>
              <a:rPr lang="it-IT" sz="1800" b="0" i="0" strike="noStrike" baseline="0" dirty="0">
                <a:solidFill>
                  <a:schemeClr val="accent1"/>
                </a:solidFill>
                <a:latin typeface="+mj-lt"/>
              </a:rPr>
              <a:t>Selezionando</a:t>
            </a:r>
            <a:r>
              <a:rPr lang="it-IT" sz="1800" b="0" i="0" u="none" strike="noStrike" baseline="0" dirty="0">
                <a:solidFill>
                  <a:schemeClr val="accent1"/>
                </a:solidFill>
                <a:latin typeface="+mj-lt"/>
              </a:rPr>
              <a:t> uno dei preventivi</a:t>
            </a:r>
            <a:r>
              <a:rPr lang="it-IT" sz="1800" b="0" i="0" u="none" strike="noStrike" baseline="0" dirty="0">
                <a:latin typeface="+mj-lt"/>
              </a:rPr>
              <a:t> il cliente </a:t>
            </a:r>
            <a:r>
              <a:rPr lang="it-IT" sz="1800" b="0" i="0" u="none" strike="noStrike" baseline="0" dirty="0">
                <a:solidFill>
                  <a:schemeClr val="accent2"/>
                </a:solidFill>
                <a:latin typeface="+mj-lt"/>
              </a:rPr>
              <a:t>ne visualizza i dettagli</a:t>
            </a:r>
            <a:r>
              <a:rPr lang="it-IT" sz="1800" b="0" i="0" u="none" strike="noStrike" baseline="0" dirty="0">
                <a:latin typeface="+mj-lt"/>
              </a:rPr>
              <a:t>. Mediante la </a:t>
            </a:r>
            <a:r>
              <a:rPr lang="it-IT" sz="1800" b="0" i="0" u="none" strike="noStrike" baseline="0" dirty="0" err="1">
                <a:latin typeface="+mj-lt"/>
              </a:rPr>
              <a:t>form</a:t>
            </a:r>
            <a:r>
              <a:rPr lang="it-IT" sz="1800" b="0" i="0" u="none" strike="noStrike" baseline="0" dirty="0">
                <a:latin typeface="+mj-lt"/>
              </a:rPr>
              <a:t> di creazione di un preventivo l’utente per prima cosa </a:t>
            </a:r>
            <a:r>
              <a:rPr lang="it-IT" sz="1800" b="0" i="0" u="none" strike="noStrike" baseline="0" dirty="0">
                <a:solidFill>
                  <a:schemeClr val="accent1"/>
                </a:solidFill>
                <a:latin typeface="+mj-lt"/>
              </a:rPr>
              <a:t>sceglie il prodotto</a:t>
            </a:r>
            <a:r>
              <a:rPr lang="it-IT" sz="1800" b="0" i="0" u="none" strike="noStrike" baseline="0" dirty="0">
                <a:latin typeface="+mj-lt"/>
              </a:rPr>
              <a:t>; scelto il prodotto, la </a:t>
            </a:r>
            <a:r>
              <a:rPr lang="it-IT" sz="1800" b="0" i="0" u="none" strike="noStrike" baseline="0" dirty="0" err="1">
                <a:latin typeface="+mj-lt"/>
              </a:rPr>
              <a:t>form</a:t>
            </a:r>
            <a:r>
              <a:rPr lang="it-IT" sz="1800" b="0" i="0" u="none" strike="noStrike" baseline="0" dirty="0">
                <a:latin typeface="+mj-lt"/>
              </a:rPr>
              <a:t> </a:t>
            </a:r>
            <a:r>
              <a:rPr lang="it-IT" sz="1800" b="0" i="0" u="none" strike="noStrike" baseline="0" dirty="0">
                <a:solidFill>
                  <a:schemeClr val="accent2"/>
                </a:solidFill>
                <a:latin typeface="+mj-lt"/>
              </a:rPr>
              <a:t>mostra le opzioni di quel prodotto</a:t>
            </a:r>
            <a:r>
              <a:rPr lang="it-IT" sz="1800" b="0" i="0" u="none" strike="noStrike" baseline="0" dirty="0">
                <a:latin typeface="+mj-lt"/>
              </a:rPr>
              <a:t>. L’utente </a:t>
            </a:r>
            <a:r>
              <a:rPr lang="it-IT" sz="1800" b="0" i="0" u="none" strike="noStrike" baseline="0" dirty="0">
                <a:solidFill>
                  <a:schemeClr val="accent1"/>
                </a:solidFill>
                <a:latin typeface="+mj-lt"/>
              </a:rPr>
              <a:t>sceglie le opzioni (almeno una) </a:t>
            </a:r>
            <a:r>
              <a:rPr lang="it-IT" sz="1800" b="0" i="0" u="none" strike="noStrike" baseline="0" dirty="0">
                <a:latin typeface="+mj-lt"/>
              </a:rPr>
              <a:t>e conferma </a:t>
            </a:r>
            <a:r>
              <a:rPr lang="it-IT" sz="1800" b="0" i="0" u="none" strike="noStrike" baseline="0" dirty="0">
                <a:solidFill>
                  <a:schemeClr val="accent2"/>
                </a:solidFill>
                <a:latin typeface="+mj-lt"/>
              </a:rPr>
              <a:t>l’invio del preventivo</a:t>
            </a:r>
            <a:r>
              <a:rPr lang="it-IT" sz="1800" b="0" i="0" u="none" strike="noStrike" baseline="0" dirty="0">
                <a:solidFill>
                  <a:schemeClr val="accent1"/>
                </a:solidFill>
                <a:latin typeface="+mj-lt"/>
              </a:rPr>
              <a:t> mediante il bottone INVIA PREVENTIVO</a:t>
            </a:r>
            <a:r>
              <a:rPr lang="it-IT" sz="1800" b="0" i="0" u="none" strike="noStrike" baseline="0" dirty="0">
                <a:latin typeface="+mj-lt"/>
              </a:rPr>
              <a:t>. Quando un </a:t>
            </a:r>
            <a:r>
              <a:rPr lang="it-IT" sz="1800" b="0" i="0" u="none" strike="noStrike" baseline="0" dirty="0">
                <a:solidFill>
                  <a:schemeClr val="accent1"/>
                </a:solidFill>
                <a:latin typeface="+mj-lt"/>
              </a:rPr>
              <a:t>impiegato effettua il login</a:t>
            </a:r>
            <a:r>
              <a:rPr lang="it-IT" sz="1800" b="0" i="0" u="none" strike="noStrike" baseline="0" dirty="0">
                <a:latin typeface="+mj-lt"/>
              </a:rPr>
              <a:t>, accede a una pagina HOME PAGE IMPIEGATO che contiene l’elenco dei preventivi gestiti da lui in precedenza e quello dei preventivi non ancora associati a nessun impiegato. Quando </a:t>
            </a:r>
            <a:r>
              <a:rPr lang="it-IT" sz="1800" b="0" i="0" u="none" strike="noStrike" baseline="0" dirty="0">
                <a:solidFill>
                  <a:schemeClr val="accent1"/>
                </a:solidFill>
                <a:latin typeface="+mj-lt"/>
              </a:rPr>
              <a:t>l’impiegato seleziona un elemento dall’elenco dei preventivi non ancora associati a nessuno</a:t>
            </a:r>
            <a:r>
              <a:rPr lang="it-IT" sz="1800" b="0" i="0" u="none" strike="noStrike" baseline="0" dirty="0">
                <a:solidFill>
                  <a:schemeClr val="accent2"/>
                </a:solidFill>
                <a:latin typeface="+mj-lt"/>
              </a:rPr>
              <a:t>, compare una pagina PREZZA PREVENTIVO che mostra i dati del cliente (username) e del preventivo e una </a:t>
            </a:r>
            <a:r>
              <a:rPr lang="it-IT" sz="1800" b="0" i="0" u="none" strike="noStrike" baseline="0" dirty="0" err="1">
                <a:solidFill>
                  <a:schemeClr val="accent2"/>
                </a:solidFill>
                <a:latin typeface="+mj-lt"/>
              </a:rPr>
              <a:t>form</a:t>
            </a:r>
            <a:r>
              <a:rPr lang="it-IT" sz="1800" b="0" i="0" u="none" strike="noStrike" baseline="0" dirty="0">
                <a:solidFill>
                  <a:schemeClr val="accent2"/>
                </a:solidFill>
                <a:latin typeface="+mj-lt"/>
              </a:rPr>
              <a:t> per inserire il prezzo del preventivo</a:t>
            </a:r>
            <a:r>
              <a:rPr lang="it-IT" sz="1800" b="0" i="0" u="none" strike="noStrike" baseline="0" dirty="0">
                <a:latin typeface="+mj-lt"/>
              </a:rPr>
              <a:t>. Quando l’impiegato </a:t>
            </a:r>
            <a:r>
              <a:rPr lang="it-IT" sz="1800" b="0" i="0" u="none" strike="noStrike" baseline="0" dirty="0">
                <a:solidFill>
                  <a:schemeClr val="accent1"/>
                </a:solidFill>
                <a:latin typeface="+mj-lt"/>
              </a:rPr>
              <a:t>inserisce il prezzo </a:t>
            </a:r>
            <a:r>
              <a:rPr lang="it-IT" sz="1800" b="0" i="0" u="none" strike="noStrike" baseline="0" dirty="0">
                <a:latin typeface="+mj-lt"/>
              </a:rPr>
              <a:t>e</a:t>
            </a:r>
            <a:r>
              <a:rPr lang="it-IT" sz="1800" b="0" i="0" u="none" strike="noStrike" baseline="0" dirty="0">
                <a:solidFill>
                  <a:schemeClr val="accent1"/>
                </a:solidFill>
                <a:latin typeface="+mj-lt"/>
              </a:rPr>
              <a:t> </a:t>
            </a:r>
            <a:r>
              <a:rPr lang="it-IT" sz="1800" b="0" i="0" u="none" strike="noStrike" baseline="0" dirty="0">
                <a:solidFill>
                  <a:schemeClr val="accent2"/>
                </a:solidFill>
                <a:latin typeface="+mj-lt"/>
              </a:rPr>
              <a:t>invia i dati </a:t>
            </a:r>
            <a:r>
              <a:rPr lang="it-IT" sz="1800" b="0" i="0" u="none" strike="noStrike" baseline="0" dirty="0">
                <a:solidFill>
                  <a:schemeClr val="accent1"/>
                </a:solidFill>
                <a:latin typeface="+mj-lt"/>
              </a:rPr>
              <a:t>con il bottone INVIA PREZZO</a:t>
            </a:r>
            <a:r>
              <a:rPr lang="it-IT" sz="1800" b="0" i="0" u="none" strike="noStrike" baseline="0" dirty="0">
                <a:latin typeface="+mj-lt"/>
              </a:rPr>
              <a:t>, compare di nuovo la pagina HOME PAGE IMPIEGATO con gli </a:t>
            </a:r>
            <a:r>
              <a:rPr lang="it-IT" sz="1800" b="0" i="0" u="none" strike="noStrike" baseline="0" dirty="0">
                <a:solidFill>
                  <a:schemeClr val="accent2"/>
                </a:solidFill>
                <a:latin typeface="+mj-lt"/>
              </a:rPr>
              <a:t>elenchi dei preventivi aggiornati</a:t>
            </a:r>
            <a:r>
              <a:rPr lang="it-IT" sz="1800" b="0" i="0" u="none" strike="noStrike" baseline="0" dirty="0">
                <a:latin typeface="+mj-lt"/>
              </a:rPr>
              <a:t>. Il prezzo definito dall’impiegato risulta visibile al cliente quando questi accede all’elenco dei propri preventivi e visualizza i dettagli del preventivo. La pagina PREZZA PREVENTIVO contiene anche un collegamento per tornare alla HOME PAGE IMPIEGATO. L’applicazione consente il </a:t>
            </a:r>
            <a:r>
              <a:rPr lang="it-IT" sz="1800" b="0" i="0" u="none" strike="noStrike" baseline="0" dirty="0">
                <a:solidFill>
                  <a:schemeClr val="accent1"/>
                </a:solidFill>
                <a:latin typeface="+mj-lt"/>
              </a:rPr>
              <a:t>logout</a:t>
            </a:r>
            <a:r>
              <a:rPr lang="it-IT" sz="1800" b="0" i="0" u="none" strike="noStrike" baseline="0" dirty="0">
                <a:latin typeface="+mj-lt"/>
              </a:rPr>
              <a:t> dell’utente. </a:t>
            </a:r>
          </a:p>
          <a:p>
            <a:pPr>
              <a:lnSpc>
                <a:spcPct val="80000"/>
              </a:lnSpc>
            </a:pPr>
            <a:r>
              <a:rPr lang="it-IT" sz="1800" dirty="0">
                <a:solidFill>
                  <a:schemeClr val="accent1"/>
                </a:solidFill>
                <a:latin typeface="+mj-lt"/>
              </a:rPr>
              <a:t>Events</a:t>
            </a:r>
            <a:r>
              <a:rPr lang="it-IT" sz="1800" dirty="0">
                <a:latin typeface="+mj-lt"/>
              </a:rPr>
              <a:t>, </a:t>
            </a:r>
            <a:r>
              <a:rPr lang="it-IT" sz="1800" dirty="0">
                <a:solidFill>
                  <a:schemeClr val="accent2"/>
                </a:solidFill>
                <a:latin typeface="+mj-lt"/>
              </a:rPr>
              <a:t>actions</a:t>
            </a:r>
          </a:p>
          <a:p>
            <a:endParaRPr lang="it-IT" sz="1800" dirty="0">
              <a:solidFill>
                <a:schemeClr val="accent2"/>
              </a:solidFill>
              <a:latin typeface="+mj-lt"/>
            </a:endParaRPr>
          </a:p>
        </p:txBody>
      </p:sp>
    </p:spTree>
    <p:extLst>
      <p:ext uri="{BB962C8B-B14F-4D97-AF65-F5344CB8AC3E}">
        <p14:creationId xmlns:p14="http://schemas.microsoft.com/office/powerpoint/2010/main" val="320909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CC7960-0BB8-F45B-06AC-3EA2F34F0869}"/>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27940D26-D6D8-2C21-9EA0-7640C97743FA}"/>
              </a:ext>
            </a:extLst>
          </p:cNvPr>
          <p:cNvSpPr>
            <a:spLocks noGrp="1"/>
          </p:cNvSpPr>
          <p:nvPr>
            <p:ph idx="1"/>
          </p:nvPr>
        </p:nvSpPr>
        <p:spPr/>
        <p:txBody>
          <a:bodyPr>
            <a:normAutofit fontScale="92500" lnSpcReduction="10000"/>
          </a:bodyPr>
          <a:lstStyle/>
          <a:p>
            <a:r>
              <a:rPr lang="it-IT" sz="2400" dirty="0"/>
              <a:t>Controlli anche a lato client:</a:t>
            </a:r>
          </a:p>
          <a:p>
            <a:pPr lvl="1">
              <a:buFont typeface="Courier New" panose="02070309020205020404" pitchFamily="49" charset="0"/>
              <a:buChar char="o"/>
            </a:pPr>
            <a:r>
              <a:rPr lang="it-IT" dirty="0"/>
              <a:t>Validità sintattica indirizzo email</a:t>
            </a:r>
          </a:p>
          <a:p>
            <a:pPr lvl="1">
              <a:buFont typeface="Courier New" panose="02070309020205020404" pitchFamily="49" charset="0"/>
              <a:buChar char="o"/>
            </a:pPr>
            <a:r>
              <a:rPr lang="it-IT" dirty="0"/>
              <a:t>Uguaglianza tra campi password e ripeti password</a:t>
            </a:r>
          </a:p>
          <a:p>
            <a:pPr lvl="1">
              <a:buFont typeface="Courier New" panose="02070309020205020404" pitchFamily="49" charset="0"/>
              <a:buChar char="o"/>
            </a:pPr>
            <a:r>
              <a:rPr lang="it-IT" dirty="0"/>
              <a:t>Almeno un’opzione scelta nell’invio del preventivo</a:t>
            </a:r>
          </a:p>
          <a:p>
            <a:pPr lvl="1">
              <a:buFont typeface="Courier New" panose="02070309020205020404" pitchFamily="49" charset="0"/>
              <a:buChar char="o"/>
            </a:pPr>
            <a:r>
              <a:rPr lang="it-IT" dirty="0"/>
              <a:t>Prezzo del preventivo maggiore di zero </a:t>
            </a:r>
          </a:p>
          <a:p>
            <a:r>
              <a:rPr lang="it-IT" sz="2400" dirty="0"/>
              <a:t>Errori a lato server segnalati in un messaggio di allerta all’interno della pagina</a:t>
            </a:r>
          </a:p>
          <a:p>
            <a:r>
              <a:rPr lang="it-IT" sz="2400" dirty="0"/>
              <a:t>Dopo il login l’intera applicazione è realizzata con un’unica pagina per ciascuno dei due ruoli</a:t>
            </a:r>
          </a:p>
          <a:p>
            <a:r>
              <a:rPr lang="it-IT" sz="2400" dirty="0"/>
              <a:t>Nella page del cliente, la scelta del prodotto comporta la successiva visualizzazione delle opzioni senza produrre un’ulteriore chiamata al server</a:t>
            </a:r>
          </a:p>
          <a:p>
            <a:r>
              <a:rPr lang="it-IT" sz="2400" dirty="0"/>
              <a:t>Ogni interazione dell’utente non ricarica completamente la pagina ma ne aggiorna il contenuto</a:t>
            </a:r>
          </a:p>
        </p:txBody>
      </p:sp>
    </p:spTree>
    <p:extLst>
      <p:ext uri="{BB962C8B-B14F-4D97-AF65-F5344CB8AC3E}">
        <p14:creationId xmlns:p14="http://schemas.microsoft.com/office/powerpoint/2010/main" val="28408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9F8CF5-2E84-11E9-3C85-3F5893FDC7EB}"/>
              </a:ext>
            </a:extLst>
          </p:cNvPr>
          <p:cNvSpPr>
            <a:spLocks noGrp="1"/>
          </p:cNvSpPr>
          <p:nvPr>
            <p:ph type="title"/>
          </p:nvPr>
        </p:nvSpPr>
        <p:spPr/>
        <p:txBody>
          <a:bodyPr/>
          <a:lstStyle/>
          <a:p>
            <a:pPr algn="ctr"/>
            <a:r>
              <a:rPr lang="it-IT" dirty="0"/>
              <a:t>Application design (</a:t>
            </a:r>
            <a:r>
              <a:rPr lang="it-IT" dirty="0" err="1"/>
              <a:t>all</a:t>
            </a:r>
            <a:r>
              <a:rPr lang="it-IT" dirty="0"/>
              <a:t>)</a:t>
            </a:r>
          </a:p>
        </p:txBody>
      </p:sp>
      <p:pic>
        <p:nvPicPr>
          <p:cNvPr id="5" name="Segnaposto contenuto 4">
            <a:extLst>
              <a:ext uri="{FF2B5EF4-FFF2-40B4-BE49-F238E27FC236}">
                <a16:creationId xmlns:a16="http://schemas.microsoft.com/office/drawing/2014/main" id="{4990A660-22D5-65B7-9FD1-DA1A04513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753" y="1335143"/>
            <a:ext cx="10358047" cy="5825045"/>
          </a:xfrm>
        </p:spPr>
      </p:pic>
    </p:spTree>
    <p:extLst>
      <p:ext uri="{BB962C8B-B14F-4D97-AF65-F5344CB8AC3E}">
        <p14:creationId xmlns:p14="http://schemas.microsoft.com/office/powerpoint/2010/main" val="254423839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1953</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Calibri</vt:lpstr>
      <vt:lpstr>Calibri Light</vt:lpstr>
      <vt:lpstr>Courier New</vt:lpstr>
      <vt:lpstr>MS Shell Dlg 2</vt:lpstr>
      <vt:lpstr>Tema di Office</vt:lpstr>
      <vt:lpstr>Documentazione Progetto TIW 2021/2022</vt:lpstr>
      <vt:lpstr>Data analysis</vt:lpstr>
      <vt:lpstr>Database design</vt:lpstr>
      <vt:lpstr>Local database schema </vt:lpstr>
      <vt:lpstr>Local database schema</vt:lpstr>
      <vt:lpstr>Application analysis</vt:lpstr>
      <vt:lpstr>Application analysis</vt:lpstr>
      <vt:lpstr>Completamento delle specifiche</vt:lpstr>
      <vt:lpstr>Application design (all)</vt:lpstr>
      <vt:lpstr>Application design (ClientHomePage)</vt:lpstr>
      <vt:lpstr>Application design (WorkerHomePage)</vt:lpstr>
      <vt:lpstr>Server side components</vt:lpstr>
      <vt:lpstr>Client side components</vt:lpstr>
      <vt:lpstr>Event: Login</vt:lpstr>
      <vt:lpstr>Event: Sign Up</vt:lpstr>
      <vt:lpstr>Event: HomeClient loading</vt:lpstr>
      <vt:lpstr>Event: show estimate details</vt:lpstr>
      <vt:lpstr>Event: create estimate</vt:lpstr>
      <vt:lpstr>Event: HomeWorker loading</vt:lpstr>
      <vt:lpstr>Event: insert estimate price</vt:lpstr>
      <vt:lpstr>Event: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Documentazione Progetto TIW 2021/2022</dc:title>
  <dc:creator>gabriele marchetti</dc:creator>
  <cp:lastModifiedBy>gabriele marchetti</cp:lastModifiedBy>
  <cp:revision>10</cp:revision>
  <dcterms:created xsi:type="dcterms:W3CDTF">2022-12-10T16:01:48Z</dcterms:created>
  <dcterms:modified xsi:type="dcterms:W3CDTF">2023-01-21T15:19:36Z</dcterms:modified>
</cp:coreProperties>
</file>