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6" r:id="rId9"/>
    <p:sldId id="264" r:id="rId10"/>
    <p:sldId id="267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80" d="100"/>
          <a:sy n="80" d="100"/>
        </p:scale>
        <p:origin x="378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Gabriele Patanè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O46001415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27/03/2021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5" name="Immagine 4" descr="Immagine che contiene testo, monitor, parete, schermo&#10;&#10;Descrizione generata automaticamente">
            <a:extLst>
              <a:ext uri="{FF2B5EF4-FFF2-40B4-BE49-F238E27FC236}">
                <a16:creationId xmlns:a16="http://schemas.microsoft.com/office/drawing/2014/main" id="{6D3DE871-EF47-4D09-999E-84CD7EC81B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73" r="1250" b="5635"/>
          <a:stretch/>
        </p:blipFill>
        <p:spPr>
          <a:xfrm>
            <a:off x="4037826" y="-12993"/>
            <a:ext cx="8144281" cy="2614792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AEB6F15A-AF64-41AF-B84D-DDB255C30DE0}"/>
              </a:ext>
            </a:extLst>
          </p:cNvPr>
          <p:cNvSpPr/>
          <p:nvPr/>
        </p:nvSpPr>
        <p:spPr>
          <a:xfrm>
            <a:off x="5321147" y="1050108"/>
            <a:ext cx="168966" cy="141300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80FC7D55-69C0-474C-939C-31308695300B}"/>
              </a:ext>
            </a:extLst>
          </p:cNvPr>
          <p:cNvSpPr/>
          <p:nvPr/>
        </p:nvSpPr>
        <p:spPr>
          <a:xfrm>
            <a:off x="6349995" y="1050107"/>
            <a:ext cx="168966" cy="141300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Parentesi graffa aperta 2">
            <a:extLst>
              <a:ext uri="{FF2B5EF4-FFF2-40B4-BE49-F238E27FC236}">
                <a16:creationId xmlns:a16="http://schemas.microsoft.com/office/drawing/2014/main" id="{1C8B630B-2F43-4DCC-9D39-D54ADE7C9EF0}"/>
              </a:ext>
            </a:extLst>
          </p:cNvPr>
          <p:cNvSpPr/>
          <p:nvPr/>
        </p:nvSpPr>
        <p:spPr>
          <a:xfrm>
            <a:off x="5119816" y="1050107"/>
            <a:ext cx="201331" cy="1413005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6E428C41-553A-4092-B4D2-33C0169E3FCB}"/>
              </a:ext>
            </a:extLst>
          </p:cNvPr>
          <p:cNvSpPr/>
          <p:nvPr/>
        </p:nvSpPr>
        <p:spPr>
          <a:xfrm>
            <a:off x="5568071" y="1415203"/>
            <a:ext cx="667476" cy="661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47AE1CEF-26B6-4814-9380-2A6BE790D948}"/>
              </a:ext>
            </a:extLst>
          </p:cNvPr>
          <p:cNvSpPr/>
          <p:nvPr/>
        </p:nvSpPr>
        <p:spPr>
          <a:xfrm>
            <a:off x="7080136" y="1510745"/>
            <a:ext cx="667476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4770DAD0-4B27-4029-9BA3-7C6B44D8C206}"/>
              </a:ext>
            </a:extLst>
          </p:cNvPr>
          <p:cNvSpPr/>
          <p:nvPr/>
        </p:nvSpPr>
        <p:spPr>
          <a:xfrm>
            <a:off x="7080136" y="1675142"/>
            <a:ext cx="667476" cy="985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" name="Parentesi graffa aperta 28">
            <a:extLst>
              <a:ext uri="{FF2B5EF4-FFF2-40B4-BE49-F238E27FC236}">
                <a16:creationId xmlns:a16="http://schemas.microsoft.com/office/drawing/2014/main" id="{2912462E-3E64-4ACD-B3A6-172B648D7401}"/>
              </a:ext>
            </a:extLst>
          </p:cNvPr>
          <p:cNvSpPr/>
          <p:nvPr/>
        </p:nvSpPr>
        <p:spPr>
          <a:xfrm rot="10800000">
            <a:off x="6235547" y="1415202"/>
            <a:ext cx="463345" cy="66121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83B577F6-E582-4C38-9FF0-D80168A23148}"/>
              </a:ext>
            </a:extLst>
          </p:cNvPr>
          <p:cNvSpPr/>
          <p:nvPr/>
        </p:nvSpPr>
        <p:spPr>
          <a:xfrm>
            <a:off x="7083453" y="1382141"/>
            <a:ext cx="664159" cy="661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A4FDA495-637C-46CF-A53D-EBAA421FE53D}"/>
              </a:ext>
            </a:extLst>
          </p:cNvPr>
          <p:cNvSpPr/>
          <p:nvPr/>
        </p:nvSpPr>
        <p:spPr>
          <a:xfrm>
            <a:off x="7083453" y="1197343"/>
            <a:ext cx="664159" cy="661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Parentesi graffa aperta 31">
            <a:extLst>
              <a:ext uri="{FF2B5EF4-FFF2-40B4-BE49-F238E27FC236}">
                <a16:creationId xmlns:a16="http://schemas.microsoft.com/office/drawing/2014/main" id="{9F82D771-7B17-4484-ACE6-1040D31721BD}"/>
              </a:ext>
            </a:extLst>
          </p:cNvPr>
          <p:cNvSpPr/>
          <p:nvPr/>
        </p:nvSpPr>
        <p:spPr>
          <a:xfrm rot="10800000">
            <a:off x="7753745" y="1197343"/>
            <a:ext cx="265983" cy="66121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3" name="Parentesi graffa aperta 32">
            <a:extLst>
              <a:ext uri="{FF2B5EF4-FFF2-40B4-BE49-F238E27FC236}">
                <a16:creationId xmlns:a16="http://schemas.microsoft.com/office/drawing/2014/main" id="{3E297D25-A02B-46B4-A20D-D610E049298D}"/>
              </a:ext>
            </a:extLst>
          </p:cNvPr>
          <p:cNvSpPr/>
          <p:nvPr/>
        </p:nvSpPr>
        <p:spPr>
          <a:xfrm rot="10800000">
            <a:off x="7751473" y="1382544"/>
            <a:ext cx="265983" cy="66121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4" name="Parentesi graffa aperta 33">
            <a:extLst>
              <a:ext uri="{FF2B5EF4-FFF2-40B4-BE49-F238E27FC236}">
                <a16:creationId xmlns:a16="http://schemas.microsoft.com/office/drawing/2014/main" id="{BA2176A2-E358-4C2E-8E64-A68D06BFC1E9}"/>
              </a:ext>
            </a:extLst>
          </p:cNvPr>
          <p:cNvSpPr/>
          <p:nvPr/>
        </p:nvSpPr>
        <p:spPr>
          <a:xfrm rot="10800000">
            <a:off x="7751473" y="1690488"/>
            <a:ext cx="265983" cy="66121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" name="Parentesi graffa aperta 34">
            <a:extLst>
              <a:ext uri="{FF2B5EF4-FFF2-40B4-BE49-F238E27FC236}">
                <a16:creationId xmlns:a16="http://schemas.microsoft.com/office/drawing/2014/main" id="{9F76FA9F-F0F0-45E7-BE0A-5C1CC4301524}"/>
              </a:ext>
            </a:extLst>
          </p:cNvPr>
          <p:cNvSpPr/>
          <p:nvPr/>
        </p:nvSpPr>
        <p:spPr>
          <a:xfrm rot="10800000">
            <a:off x="7751472" y="1510745"/>
            <a:ext cx="265983" cy="45719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04F7AC9-34A5-43AD-B0A8-6232ADF11A5A}"/>
              </a:ext>
            </a:extLst>
          </p:cNvPr>
          <p:cNvSpPr txBox="1"/>
          <p:nvPr/>
        </p:nvSpPr>
        <p:spPr>
          <a:xfrm>
            <a:off x="4568577" y="1587332"/>
            <a:ext cx="921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15px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1738E706-3F7B-4046-85B4-E7EE7943C016}"/>
              </a:ext>
            </a:extLst>
          </p:cNvPr>
          <p:cNvSpPr txBox="1"/>
          <p:nvPr/>
        </p:nvSpPr>
        <p:spPr>
          <a:xfrm>
            <a:off x="6665963" y="1325150"/>
            <a:ext cx="469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</a:rPr>
              <a:t>15px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E658242B-4A59-4DBF-807B-931603A0105E}"/>
              </a:ext>
            </a:extLst>
          </p:cNvPr>
          <p:cNvSpPr txBox="1"/>
          <p:nvPr/>
        </p:nvSpPr>
        <p:spPr>
          <a:xfrm>
            <a:off x="7999021" y="1102300"/>
            <a:ext cx="469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</a:rPr>
              <a:t>20px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5B721E42-DC90-4FF4-99F1-64FEFDDA848F}"/>
              </a:ext>
            </a:extLst>
          </p:cNvPr>
          <p:cNvSpPr txBox="1"/>
          <p:nvPr/>
        </p:nvSpPr>
        <p:spPr>
          <a:xfrm>
            <a:off x="7999021" y="1284749"/>
            <a:ext cx="469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</a:rPr>
              <a:t>20px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8A15DD84-D1AD-4F0B-96EA-94B2F360FC45}"/>
              </a:ext>
            </a:extLst>
          </p:cNvPr>
          <p:cNvSpPr txBox="1"/>
          <p:nvPr/>
        </p:nvSpPr>
        <p:spPr>
          <a:xfrm>
            <a:off x="7999021" y="1398276"/>
            <a:ext cx="469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</a:rPr>
              <a:t>3px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46408BB5-4E25-476D-A12C-654058DD1991}"/>
              </a:ext>
            </a:extLst>
          </p:cNvPr>
          <p:cNvSpPr txBox="1"/>
          <p:nvPr/>
        </p:nvSpPr>
        <p:spPr>
          <a:xfrm>
            <a:off x="7995019" y="1604959"/>
            <a:ext cx="469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</a:rPr>
              <a:t>15px</a:t>
            </a:r>
          </a:p>
        </p:txBody>
      </p:sp>
      <p:pic>
        <p:nvPicPr>
          <p:cNvPr id="9" name="Immagine 8" descr="Immagine che contiene testo, screenshot, monitor, elettronico&#10;&#10;Descrizione generata automaticamente">
            <a:extLst>
              <a:ext uri="{FF2B5EF4-FFF2-40B4-BE49-F238E27FC236}">
                <a16:creationId xmlns:a16="http://schemas.microsoft.com/office/drawing/2014/main" id="{99FD0A2F-5D6E-4E69-B143-363516B2F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6" t="12438" r="22632" b="10858"/>
          <a:stretch/>
        </p:blipFill>
        <p:spPr>
          <a:xfrm>
            <a:off x="5907995" y="2601941"/>
            <a:ext cx="4492346" cy="426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L’applicazione è una piattaforma che raccoglie dati inerenti l’ambito musicale, fornendo informazioni utili sia ai più tecnici, come ad esempio le tonalità e progressioni di accordi di ogni canzone presente, sia ai fruitori di musica più comuni che cercano ad esempio l’anno di pubblicazione di un brano o in che evento è stato suonato. Gli utenti possono cercare le informazioni come guests o registrandosi alla piattaforma, che permette a chiunque possieda un account di caricare dati su canzoni o artisti che non sono ancora presenti.</a:t>
            </a:r>
          </a:p>
          <a:p>
            <a:pPr lvl="1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EE802BF-2341-47D0-BED7-4975588CC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203" y="11042"/>
            <a:ext cx="4892769" cy="683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4F5D-C03D-4440-9C1B-0B8A2966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Screenshot e codice (HTML+CSS)</a:t>
            </a:r>
          </a:p>
        </p:txBody>
      </p:sp>
      <p:pic>
        <p:nvPicPr>
          <p:cNvPr id="5" name="Immagine 4" descr="Immagine che contiene testo, persona, interni, elettronico&#10;&#10;Descrizione generata automaticamente">
            <a:extLst>
              <a:ext uri="{FF2B5EF4-FFF2-40B4-BE49-F238E27FC236}">
                <a16:creationId xmlns:a16="http://schemas.microsoft.com/office/drawing/2014/main" id="{261F052E-BCEF-46C6-9FFF-2B77792186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0" r="1346" b="5209"/>
          <a:stretch/>
        </p:blipFill>
        <p:spPr>
          <a:xfrm>
            <a:off x="4038054" y="-2"/>
            <a:ext cx="8150898" cy="3964214"/>
          </a:xfrm>
          <a:prstGeom prst="rect">
            <a:avLst/>
          </a:prstGeom>
        </p:spPr>
      </p:pic>
      <p:pic>
        <p:nvPicPr>
          <p:cNvPr id="7" name="Immagine 6" descr="Immagine che contiene testo, screenshot, monitor, elettronico&#10;&#10;Descrizione generata automaticamente">
            <a:extLst>
              <a:ext uri="{FF2B5EF4-FFF2-40B4-BE49-F238E27FC236}">
                <a16:creationId xmlns:a16="http://schemas.microsoft.com/office/drawing/2014/main" id="{87FEB254-EB82-4A94-97AB-5E3D5A6EA0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3" t="15984" r="12319" b="18226"/>
          <a:stretch/>
        </p:blipFill>
        <p:spPr>
          <a:xfrm>
            <a:off x="4035006" y="3960502"/>
            <a:ext cx="4256023" cy="2927915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F6AB90CA-FD7C-49EC-B2F9-DDAC3B590E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5" t="11263" r="12030" b="14399"/>
          <a:stretch/>
        </p:blipFill>
        <p:spPr>
          <a:xfrm>
            <a:off x="8291029" y="3960502"/>
            <a:ext cx="3924000" cy="2930089"/>
          </a:xfrm>
          <a:prstGeom prst="rect">
            <a:avLst/>
          </a:prstGeom>
        </p:spPr>
      </p:pic>
      <p:sp>
        <p:nvSpPr>
          <p:cNvPr id="29" name="Parentesi graffa aperta 28">
            <a:extLst>
              <a:ext uri="{FF2B5EF4-FFF2-40B4-BE49-F238E27FC236}">
                <a16:creationId xmlns:a16="http://schemas.microsoft.com/office/drawing/2014/main" id="{7E26579D-19BC-4842-A01B-F4291D834BDE}"/>
              </a:ext>
            </a:extLst>
          </p:cNvPr>
          <p:cNvSpPr/>
          <p:nvPr/>
        </p:nvSpPr>
        <p:spPr>
          <a:xfrm>
            <a:off x="3784789" y="-10142"/>
            <a:ext cx="250217" cy="3938053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CED2F57E-CD93-4310-89F7-30C08D118F31}"/>
              </a:ext>
            </a:extLst>
          </p:cNvPr>
          <p:cNvSpPr txBox="1"/>
          <p:nvPr/>
        </p:nvSpPr>
        <p:spPr>
          <a:xfrm>
            <a:off x="2943632" y="177421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100vh</a:t>
            </a:r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4F5D-C03D-4440-9C1B-0B8A2966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Screenshot e codice (HTML+CSS)</a:t>
            </a:r>
          </a:p>
        </p:txBody>
      </p:sp>
      <p:pic>
        <p:nvPicPr>
          <p:cNvPr id="22" name="Immagine 21" descr="Immagine che contiene testo, persona, interni, elettronico&#10;&#10;Descrizione generata automaticamente">
            <a:extLst>
              <a:ext uri="{FF2B5EF4-FFF2-40B4-BE49-F238E27FC236}">
                <a16:creationId xmlns:a16="http://schemas.microsoft.com/office/drawing/2014/main" id="{054E71BE-37CB-4C36-BAB5-9875B5074E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0" r="1346" b="5209"/>
          <a:stretch/>
        </p:blipFill>
        <p:spPr>
          <a:xfrm>
            <a:off x="4038054" y="-2"/>
            <a:ext cx="8150898" cy="3964214"/>
          </a:xfrm>
          <a:prstGeom prst="rect">
            <a:avLst/>
          </a:prstGeom>
        </p:spPr>
      </p:pic>
      <p:sp>
        <p:nvSpPr>
          <p:cNvPr id="32" name="Parentesi graffa aperta 31">
            <a:extLst>
              <a:ext uri="{FF2B5EF4-FFF2-40B4-BE49-F238E27FC236}">
                <a16:creationId xmlns:a16="http://schemas.microsoft.com/office/drawing/2014/main" id="{E666C791-A687-4837-9F03-3890F12C1232}"/>
              </a:ext>
            </a:extLst>
          </p:cNvPr>
          <p:cNvSpPr/>
          <p:nvPr/>
        </p:nvSpPr>
        <p:spPr>
          <a:xfrm>
            <a:off x="3784789" y="-10142"/>
            <a:ext cx="250217" cy="3938053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CD651E4-EEC4-47F8-972D-566F7FDD501F}"/>
              </a:ext>
            </a:extLst>
          </p:cNvPr>
          <p:cNvSpPr txBox="1"/>
          <p:nvPr/>
        </p:nvSpPr>
        <p:spPr>
          <a:xfrm>
            <a:off x="2943632" y="177421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100vh</a:t>
            </a:r>
          </a:p>
        </p:txBody>
      </p:sp>
      <p:pic>
        <p:nvPicPr>
          <p:cNvPr id="35" name="Immagine 34" descr="Immagine che contiene testo, screenshot, monitor, elettronico&#10;&#10;Descrizione generata automaticamente">
            <a:extLst>
              <a:ext uri="{FF2B5EF4-FFF2-40B4-BE49-F238E27FC236}">
                <a16:creationId xmlns:a16="http://schemas.microsoft.com/office/drawing/2014/main" id="{BF610053-E2FF-490C-AD5A-D755406BE3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6" t="21695" r="10577" b="19091"/>
          <a:stretch/>
        </p:blipFill>
        <p:spPr>
          <a:xfrm>
            <a:off x="4035006" y="3944397"/>
            <a:ext cx="5003486" cy="290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8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Screenshot e codice (HTML+CSS)</a:t>
            </a:r>
          </a:p>
        </p:txBody>
      </p:sp>
      <p:pic>
        <p:nvPicPr>
          <p:cNvPr id="11" name="Immagine 10" descr="Immagine che contiene testo, persona, interni, elettronico&#10;&#10;Descrizione generata automaticamente">
            <a:extLst>
              <a:ext uri="{FF2B5EF4-FFF2-40B4-BE49-F238E27FC236}">
                <a16:creationId xmlns:a16="http://schemas.microsoft.com/office/drawing/2014/main" id="{B1DE915A-66CD-4824-8E88-D4B73B6AFB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0" r="1346" b="5209"/>
          <a:stretch/>
        </p:blipFill>
        <p:spPr>
          <a:xfrm>
            <a:off x="4038054" y="-2"/>
            <a:ext cx="8150898" cy="3964214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5F94E059-F590-4D28-BA2C-94353451A753}"/>
              </a:ext>
            </a:extLst>
          </p:cNvPr>
          <p:cNvSpPr/>
          <p:nvPr/>
        </p:nvSpPr>
        <p:spPr>
          <a:xfrm>
            <a:off x="4035006" y="-13252"/>
            <a:ext cx="8153946" cy="14577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F6E589D1-3059-4C71-B627-BD3B9E2C7ADC}"/>
              </a:ext>
            </a:extLst>
          </p:cNvPr>
          <p:cNvSpPr/>
          <p:nvPr/>
        </p:nvSpPr>
        <p:spPr>
          <a:xfrm>
            <a:off x="4035006" y="337251"/>
            <a:ext cx="8153946" cy="14577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F623C5AC-AF21-4A61-8C58-873CD99973C2}"/>
              </a:ext>
            </a:extLst>
          </p:cNvPr>
          <p:cNvSpPr/>
          <p:nvPr/>
        </p:nvSpPr>
        <p:spPr>
          <a:xfrm>
            <a:off x="4035006" y="-15426"/>
            <a:ext cx="99672" cy="49845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2293AFC-9028-4F56-BD5F-F514CA89154E}"/>
              </a:ext>
            </a:extLst>
          </p:cNvPr>
          <p:cNvSpPr/>
          <p:nvPr/>
        </p:nvSpPr>
        <p:spPr>
          <a:xfrm>
            <a:off x="12092328" y="-17600"/>
            <a:ext cx="99672" cy="49845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258DA09-DC7E-4A29-821A-F4DAA0B12872}"/>
              </a:ext>
            </a:extLst>
          </p:cNvPr>
          <p:cNvSpPr txBox="1"/>
          <p:nvPr/>
        </p:nvSpPr>
        <p:spPr>
          <a:xfrm>
            <a:off x="7102251" y="-94254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20px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2887B781-3C03-4478-ABD8-52DD57824269}"/>
              </a:ext>
            </a:extLst>
          </p:cNvPr>
          <p:cNvSpPr/>
          <p:nvPr/>
        </p:nvSpPr>
        <p:spPr>
          <a:xfrm>
            <a:off x="9052560" y="139398"/>
            <a:ext cx="58189" cy="18445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Parentesi graffa chiusa 22">
            <a:extLst>
              <a:ext uri="{FF2B5EF4-FFF2-40B4-BE49-F238E27FC236}">
                <a16:creationId xmlns:a16="http://schemas.microsoft.com/office/drawing/2014/main" id="{2131A634-8346-4931-A054-5191AE0DE55F}"/>
              </a:ext>
            </a:extLst>
          </p:cNvPr>
          <p:cNvSpPr/>
          <p:nvPr/>
        </p:nvSpPr>
        <p:spPr>
          <a:xfrm rot="5400000">
            <a:off x="8528883" y="494367"/>
            <a:ext cx="416498" cy="75467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9F4384E-D7BF-4CA3-B0F2-DB6938F3A8CF}"/>
              </a:ext>
            </a:extLst>
          </p:cNvPr>
          <p:cNvSpPr txBox="1"/>
          <p:nvPr/>
        </p:nvSpPr>
        <p:spPr>
          <a:xfrm>
            <a:off x="8566401" y="725578"/>
            <a:ext cx="486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15px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177A038C-03D6-44F5-8734-7EB38154C33D}"/>
              </a:ext>
            </a:extLst>
          </p:cNvPr>
          <p:cNvSpPr/>
          <p:nvPr/>
        </p:nvSpPr>
        <p:spPr>
          <a:xfrm>
            <a:off x="8717280" y="143399"/>
            <a:ext cx="58189" cy="18445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 descr="Immagine che contiene testo, monitor, screenshot, elettronico&#10;&#10;Descrizione generata automaticamente">
            <a:extLst>
              <a:ext uri="{FF2B5EF4-FFF2-40B4-BE49-F238E27FC236}">
                <a16:creationId xmlns:a16="http://schemas.microsoft.com/office/drawing/2014/main" id="{134561F6-A587-465C-8B08-7DB230C529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6" t="12558" r="17308" b="19091"/>
          <a:stretch/>
        </p:blipFill>
        <p:spPr>
          <a:xfrm>
            <a:off x="4035006" y="3965901"/>
            <a:ext cx="3819456" cy="2895211"/>
          </a:xfrm>
          <a:prstGeom prst="rect">
            <a:avLst/>
          </a:prstGeom>
        </p:spPr>
      </p:pic>
      <p:pic>
        <p:nvPicPr>
          <p:cNvPr id="7" name="Immagine 6" descr="Immagine che contiene testo, screenshot, monitor, elettronico&#10;&#10;Descrizione generata automaticamente">
            <a:extLst>
              <a:ext uri="{FF2B5EF4-FFF2-40B4-BE49-F238E27FC236}">
                <a16:creationId xmlns:a16="http://schemas.microsoft.com/office/drawing/2014/main" id="{3837CB98-0057-41D8-91F3-E4159F862D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6" t="11887" r="10577" b="9450"/>
          <a:stretch/>
        </p:blipFill>
        <p:spPr>
          <a:xfrm>
            <a:off x="8143954" y="3955627"/>
            <a:ext cx="3755505" cy="289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Screenshot e codice (HTML+CSS)</a:t>
            </a:r>
          </a:p>
        </p:txBody>
      </p:sp>
      <p:pic>
        <p:nvPicPr>
          <p:cNvPr id="5" name="Immagine 4" descr="Immagine che contiene testo, monitor, interni, schermo&#10;&#10;Descrizione generata automaticamente">
            <a:extLst>
              <a:ext uri="{FF2B5EF4-FFF2-40B4-BE49-F238E27FC236}">
                <a16:creationId xmlns:a16="http://schemas.microsoft.com/office/drawing/2014/main" id="{47D4D1A7-9A45-4EE7-B610-B6E1927ECE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63" r="1346" b="5278"/>
          <a:stretch/>
        </p:blipFill>
        <p:spPr>
          <a:xfrm>
            <a:off x="4037079" y="-12993"/>
            <a:ext cx="8154921" cy="3878754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76B64131-D573-4054-BC7F-2AD2D4043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0" t="12631" r="9423" b="24945"/>
          <a:stretch/>
        </p:blipFill>
        <p:spPr>
          <a:xfrm>
            <a:off x="4037079" y="3862532"/>
            <a:ext cx="4743506" cy="2995467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7E8271C4-B63D-4AD6-B86B-BEF6609F1DE4}"/>
              </a:ext>
            </a:extLst>
          </p:cNvPr>
          <p:cNvSpPr/>
          <p:nvPr/>
        </p:nvSpPr>
        <p:spPr>
          <a:xfrm>
            <a:off x="4037079" y="-12993"/>
            <a:ext cx="8154921" cy="52438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100px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9C2E7D68-FAFC-4ABC-B6B5-7C5EFD65836B}"/>
              </a:ext>
            </a:extLst>
          </p:cNvPr>
          <p:cNvSpPr/>
          <p:nvPr/>
        </p:nvSpPr>
        <p:spPr>
          <a:xfrm>
            <a:off x="4045525" y="516075"/>
            <a:ext cx="139901" cy="24139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1DEA4EB-F08E-4CB9-B72B-D71DE370C4D6}"/>
              </a:ext>
            </a:extLst>
          </p:cNvPr>
          <p:cNvSpPr/>
          <p:nvPr/>
        </p:nvSpPr>
        <p:spPr>
          <a:xfrm>
            <a:off x="4034031" y="2752917"/>
            <a:ext cx="8154921" cy="52438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100px</a:t>
            </a:r>
          </a:p>
        </p:txBody>
      </p:sp>
      <p:sp>
        <p:nvSpPr>
          <p:cNvPr id="11" name="Parentesi graffa aperta 10">
            <a:extLst>
              <a:ext uri="{FF2B5EF4-FFF2-40B4-BE49-F238E27FC236}">
                <a16:creationId xmlns:a16="http://schemas.microsoft.com/office/drawing/2014/main" id="{8B49A63B-C6FA-48E0-8E91-87CC21242CAE}"/>
              </a:ext>
            </a:extLst>
          </p:cNvPr>
          <p:cNvSpPr/>
          <p:nvPr/>
        </p:nvSpPr>
        <p:spPr>
          <a:xfrm>
            <a:off x="3804194" y="495799"/>
            <a:ext cx="229837" cy="261674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F5FEFF7-AC54-4121-917D-A76BF1E9B84D}"/>
              </a:ext>
            </a:extLst>
          </p:cNvPr>
          <p:cNvSpPr txBox="1"/>
          <p:nvPr/>
        </p:nvSpPr>
        <p:spPr>
          <a:xfrm>
            <a:off x="3112436" y="441970"/>
            <a:ext cx="64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30px</a:t>
            </a:r>
          </a:p>
        </p:txBody>
      </p:sp>
      <p:sp>
        <p:nvSpPr>
          <p:cNvPr id="37" name="Parentesi graffa aperta 36">
            <a:extLst>
              <a:ext uri="{FF2B5EF4-FFF2-40B4-BE49-F238E27FC236}">
                <a16:creationId xmlns:a16="http://schemas.microsoft.com/office/drawing/2014/main" id="{45B28FF0-70AB-4CFA-BA7F-1AD78B6657F9}"/>
              </a:ext>
            </a:extLst>
          </p:cNvPr>
          <p:cNvSpPr/>
          <p:nvPr/>
        </p:nvSpPr>
        <p:spPr>
          <a:xfrm>
            <a:off x="3799551" y="929594"/>
            <a:ext cx="229837" cy="174326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F2149AA1-6CD3-47A6-BF09-3CEE3E845A5C}"/>
              </a:ext>
            </a:extLst>
          </p:cNvPr>
          <p:cNvSpPr txBox="1"/>
          <p:nvPr/>
        </p:nvSpPr>
        <p:spPr>
          <a:xfrm>
            <a:off x="3044124" y="1616562"/>
            <a:ext cx="7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300px</a:t>
            </a:r>
          </a:p>
        </p:txBody>
      </p:sp>
      <p:pic>
        <p:nvPicPr>
          <p:cNvPr id="39" name="Immagine 38" descr="Immagine che contiene testo, screenshot, monitor, elettronico&#10;&#10;Descrizione generata automaticamente">
            <a:extLst>
              <a:ext uri="{FF2B5EF4-FFF2-40B4-BE49-F238E27FC236}">
                <a16:creationId xmlns:a16="http://schemas.microsoft.com/office/drawing/2014/main" id="{25F9044A-7F09-478E-B6FD-3EC21B60FB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2" t="13538" r="52061" b="59863"/>
          <a:stretch/>
        </p:blipFill>
        <p:spPr>
          <a:xfrm>
            <a:off x="9104435" y="3862532"/>
            <a:ext cx="3087565" cy="298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Screenshot e codice (HTML+CSS)</a:t>
            </a:r>
          </a:p>
        </p:txBody>
      </p:sp>
      <p:pic>
        <p:nvPicPr>
          <p:cNvPr id="5" name="Immagine 4" descr="Immagine che contiene testo, monitor, interni, schermo&#10;&#10;Descrizione generata automaticamente">
            <a:extLst>
              <a:ext uri="{FF2B5EF4-FFF2-40B4-BE49-F238E27FC236}">
                <a16:creationId xmlns:a16="http://schemas.microsoft.com/office/drawing/2014/main" id="{47D4D1A7-9A45-4EE7-B610-B6E1927ECE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63" r="1346" b="5278"/>
          <a:stretch/>
        </p:blipFill>
        <p:spPr>
          <a:xfrm>
            <a:off x="4037079" y="-12993"/>
            <a:ext cx="8154921" cy="3878754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9617A06C-1CB9-442A-9515-6929FB9BD9DA}"/>
              </a:ext>
            </a:extLst>
          </p:cNvPr>
          <p:cNvSpPr/>
          <p:nvPr/>
        </p:nvSpPr>
        <p:spPr>
          <a:xfrm>
            <a:off x="4045525" y="918735"/>
            <a:ext cx="139901" cy="175553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9DE3C2AF-732B-4B6A-8C96-ED145667F332}"/>
              </a:ext>
            </a:extLst>
          </p:cNvPr>
          <p:cNvSpPr/>
          <p:nvPr/>
        </p:nvSpPr>
        <p:spPr>
          <a:xfrm>
            <a:off x="12049051" y="918735"/>
            <a:ext cx="139901" cy="175553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A2A8EBE5-A61F-42C8-9AFA-AD85E051F2A6}"/>
              </a:ext>
            </a:extLst>
          </p:cNvPr>
          <p:cNvSpPr/>
          <p:nvPr/>
        </p:nvSpPr>
        <p:spPr>
          <a:xfrm>
            <a:off x="7938052" y="918735"/>
            <a:ext cx="139901" cy="17555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70564D43-E687-4AAA-9C39-F127692FCAF5}"/>
              </a:ext>
            </a:extLst>
          </p:cNvPr>
          <p:cNvSpPr/>
          <p:nvPr/>
        </p:nvSpPr>
        <p:spPr>
          <a:xfrm>
            <a:off x="6204901" y="918734"/>
            <a:ext cx="67447" cy="175553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2CFCD486-4B51-4145-B7DE-2FDEF7A604AA}"/>
              </a:ext>
            </a:extLst>
          </p:cNvPr>
          <p:cNvSpPr/>
          <p:nvPr/>
        </p:nvSpPr>
        <p:spPr>
          <a:xfrm>
            <a:off x="7836881" y="918733"/>
            <a:ext cx="67447" cy="175553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4612DE65-C2DD-4E1D-957C-C3D4D4A05624}"/>
              </a:ext>
            </a:extLst>
          </p:cNvPr>
          <p:cNvSpPr/>
          <p:nvPr/>
        </p:nvSpPr>
        <p:spPr>
          <a:xfrm rot="5400000">
            <a:off x="7024727" y="98906"/>
            <a:ext cx="59774" cy="169942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50360172-D4A8-4F36-A1C4-9E9176E66076}"/>
              </a:ext>
            </a:extLst>
          </p:cNvPr>
          <p:cNvSpPr/>
          <p:nvPr/>
        </p:nvSpPr>
        <p:spPr>
          <a:xfrm rot="5400000">
            <a:off x="7024728" y="1794673"/>
            <a:ext cx="59774" cy="169942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97A0DF71-8B8B-4AE4-93BF-E9BF1AD09A11}"/>
              </a:ext>
            </a:extLst>
          </p:cNvPr>
          <p:cNvSpPr/>
          <p:nvPr/>
        </p:nvSpPr>
        <p:spPr>
          <a:xfrm rot="5400000">
            <a:off x="7014885" y="1375395"/>
            <a:ext cx="59775" cy="149769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E36F5920-05E1-4630-BE0D-D98C1AD63265}"/>
              </a:ext>
            </a:extLst>
          </p:cNvPr>
          <p:cNvSpPr/>
          <p:nvPr/>
        </p:nvSpPr>
        <p:spPr>
          <a:xfrm rot="5400000" flipH="1">
            <a:off x="7021907" y="1589742"/>
            <a:ext cx="45719" cy="149769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Parentesi graffa aperta 30">
            <a:extLst>
              <a:ext uri="{FF2B5EF4-FFF2-40B4-BE49-F238E27FC236}">
                <a16:creationId xmlns:a16="http://schemas.microsoft.com/office/drawing/2014/main" id="{04C12EA4-E417-4D06-A1E8-260C2C2845FE}"/>
              </a:ext>
            </a:extLst>
          </p:cNvPr>
          <p:cNvSpPr/>
          <p:nvPr/>
        </p:nvSpPr>
        <p:spPr>
          <a:xfrm rot="16200000">
            <a:off x="3984768" y="2713040"/>
            <a:ext cx="256342" cy="156381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Parentesi graffa aperta 32">
            <a:extLst>
              <a:ext uri="{FF2B5EF4-FFF2-40B4-BE49-F238E27FC236}">
                <a16:creationId xmlns:a16="http://schemas.microsoft.com/office/drawing/2014/main" id="{AF2ED326-04DB-4D3B-A382-71056F872B36}"/>
              </a:ext>
            </a:extLst>
          </p:cNvPr>
          <p:cNvSpPr/>
          <p:nvPr/>
        </p:nvSpPr>
        <p:spPr>
          <a:xfrm rot="5400000">
            <a:off x="6183395" y="828787"/>
            <a:ext cx="107995" cy="69911"/>
          </a:xfrm>
          <a:prstGeom prst="leftBrace">
            <a:avLst>
              <a:gd name="adj1" fmla="val 8333"/>
              <a:gd name="adj2" fmla="val 53940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Parentesi graffa aperta 33">
            <a:extLst>
              <a:ext uri="{FF2B5EF4-FFF2-40B4-BE49-F238E27FC236}">
                <a16:creationId xmlns:a16="http://schemas.microsoft.com/office/drawing/2014/main" id="{4A541B3A-C329-4824-8DC6-457DEC11899E}"/>
              </a:ext>
            </a:extLst>
          </p:cNvPr>
          <p:cNvSpPr/>
          <p:nvPr/>
        </p:nvSpPr>
        <p:spPr>
          <a:xfrm>
            <a:off x="6049225" y="2087605"/>
            <a:ext cx="229837" cy="59775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Parentesi graffa aperta 34">
            <a:extLst>
              <a:ext uri="{FF2B5EF4-FFF2-40B4-BE49-F238E27FC236}">
                <a16:creationId xmlns:a16="http://schemas.microsoft.com/office/drawing/2014/main" id="{04853B5E-6CE7-4067-90E7-3C790F6F3FF1}"/>
              </a:ext>
            </a:extLst>
          </p:cNvPr>
          <p:cNvSpPr/>
          <p:nvPr/>
        </p:nvSpPr>
        <p:spPr>
          <a:xfrm>
            <a:off x="6049219" y="2301675"/>
            <a:ext cx="229837" cy="59775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Parentesi graffa aperta 35">
            <a:extLst>
              <a:ext uri="{FF2B5EF4-FFF2-40B4-BE49-F238E27FC236}">
                <a16:creationId xmlns:a16="http://schemas.microsoft.com/office/drawing/2014/main" id="{D2860D11-9D6B-4866-B783-486E0B2136BF}"/>
              </a:ext>
            </a:extLst>
          </p:cNvPr>
          <p:cNvSpPr/>
          <p:nvPr/>
        </p:nvSpPr>
        <p:spPr>
          <a:xfrm rot="5400000">
            <a:off x="7954003" y="788291"/>
            <a:ext cx="107995" cy="139899"/>
          </a:xfrm>
          <a:prstGeom prst="leftBrace">
            <a:avLst>
              <a:gd name="adj1" fmla="val 8333"/>
              <a:gd name="adj2" fmla="val 5394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Parentesi graffa aperta 36">
            <a:extLst>
              <a:ext uri="{FF2B5EF4-FFF2-40B4-BE49-F238E27FC236}">
                <a16:creationId xmlns:a16="http://schemas.microsoft.com/office/drawing/2014/main" id="{3C1522C8-4EA9-4B38-9AC1-AB8750AE34FD}"/>
              </a:ext>
            </a:extLst>
          </p:cNvPr>
          <p:cNvSpPr/>
          <p:nvPr/>
        </p:nvSpPr>
        <p:spPr>
          <a:xfrm rot="16200000">
            <a:off x="11999071" y="2734397"/>
            <a:ext cx="256342" cy="156381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E7948EDE-B5B9-4F6B-A000-655DD4AA74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2" t="11709" r="21635" b="11789"/>
          <a:stretch/>
        </p:blipFill>
        <p:spPr>
          <a:xfrm>
            <a:off x="4034748" y="3865760"/>
            <a:ext cx="3151498" cy="2988161"/>
          </a:xfrm>
          <a:prstGeom prst="rect">
            <a:avLst/>
          </a:prstGeom>
        </p:spPr>
      </p:pic>
      <p:pic>
        <p:nvPicPr>
          <p:cNvPr id="15" name="Immagine 14" descr="Immagine che contiene testo, screenshot, monitor, elettronico&#10;&#10;Descrizione generata automaticamente">
            <a:extLst>
              <a:ext uri="{FF2B5EF4-FFF2-40B4-BE49-F238E27FC236}">
                <a16:creationId xmlns:a16="http://schemas.microsoft.com/office/drawing/2014/main" id="{DBAB2C01-5F2C-4B1F-87D3-3D52809345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5" t="11708" r="38563" b="54874"/>
          <a:stretch/>
        </p:blipFill>
        <p:spPr>
          <a:xfrm>
            <a:off x="7520448" y="3865760"/>
            <a:ext cx="4668504" cy="2979247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24BBF01-C4D2-4C05-8599-8F3FDD749A16}"/>
              </a:ext>
            </a:extLst>
          </p:cNvPr>
          <p:cNvSpPr txBox="1"/>
          <p:nvPr/>
        </p:nvSpPr>
        <p:spPr>
          <a:xfrm>
            <a:off x="3956310" y="2939682"/>
            <a:ext cx="78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30px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03CB1CD8-16BB-4D90-B2FE-C6689B903D3B}"/>
              </a:ext>
            </a:extLst>
          </p:cNvPr>
          <p:cNvSpPr txBox="1"/>
          <p:nvPr/>
        </p:nvSpPr>
        <p:spPr>
          <a:xfrm>
            <a:off x="5523117" y="2154131"/>
            <a:ext cx="78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10px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B6A9544D-4A83-4D8D-8D0B-850995E2936B}"/>
              </a:ext>
            </a:extLst>
          </p:cNvPr>
          <p:cNvSpPr txBox="1"/>
          <p:nvPr/>
        </p:nvSpPr>
        <p:spPr>
          <a:xfrm>
            <a:off x="5530018" y="1965019"/>
            <a:ext cx="78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20px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BC6C114A-B7E7-41EA-8BA5-88A90E4511FE}"/>
              </a:ext>
            </a:extLst>
          </p:cNvPr>
          <p:cNvSpPr txBox="1"/>
          <p:nvPr/>
        </p:nvSpPr>
        <p:spPr>
          <a:xfrm>
            <a:off x="6049219" y="484430"/>
            <a:ext cx="78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20px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6BE47F80-8213-4EE2-99BA-F0E1E8F51C9F}"/>
              </a:ext>
            </a:extLst>
          </p:cNvPr>
          <p:cNvSpPr txBox="1"/>
          <p:nvPr/>
        </p:nvSpPr>
        <p:spPr>
          <a:xfrm>
            <a:off x="7836881" y="479209"/>
            <a:ext cx="78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30px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67D3299B-4C5A-4F25-B15F-BCB203696B7A}"/>
              </a:ext>
            </a:extLst>
          </p:cNvPr>
          <p:cNvSpPr txBox="1"/>
          <p:nvPr/>
        </p:nvSpPr>
        <p:spPr>
          <a:xfrm>
            <a:off x="11714917" y="2939682"/>
            <a:ext cx="78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30px</a:t>
            </a:r>
          </a:p>
        </p:txBody>
      </p:sp>
      <p:sp>
        <p:nvSpPr>
          <p:cNvPr id="44" name="Parentesi graffa aperta 43">
            <a:extLst>
              <a:ext uri="{FF2B5EF4-FFF2-40B4-BE49-F238E27FC236}">
                <a16:creationId xmlns:a16="http://schemas.microsoft.com/office/drawing/2014/main" id="{61C23AB0-E821-4AFE-AB1C-E3E3ACF74F20}"/>
              </a:ext>
            </a:extLst>
          </p:cNvPr>
          <p:cNvSpPr/>
          <p:nvPr/>
        </p:nvSpPr>
        <p:spPr>
          <a:xfrm rot="10800000">
            <a:off x="9854700" y="918732"/>
            <a:ext cx="69911" cy="177217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Parentesi graffa aperta 44">
            <a:extLst>
              <a:ext uri="{FF2B5EF4-FFF2-40B4-BE49-F238E27FC236}">
                <a16:creationId xmlns:a16="http://schemas.microsoft.com/office/drawing/2014/main" id="{758D3C32-2C45-4881-9467-7F26413DB68C}"/>
              </a:ext>
            </a:extLst>
          </p:cNvPr>
          <p:cNvSpPr/>
          <p:nvPr/>
        </p:nvSpPr>
        <p:spPr>
          <a:xfrm rot="16200000">
            <a:off x="8945799" y="1853155"/>
            <a:ext cx="107995" cy="1770515"/>
          </a:xfrm>
          <a:prstGeom prst="leftBrace">
            <a:avLst>
              <a:gd name="adj1" fmla="val 8333"/>
              <a:gd name="adj2" fmla="val 5394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5D657E7A-9CB4-4B45-A8E7-524877E1047F}"/>
              </a:ext>
            </a:extLst>
          </p:cNvPr>
          <p:cNvSpPr txBox="1"/>
          <p:nvPr/>
        </p:nvSpPr>
        <p:spPr>
          <a:xfrm>
            <a:off x="8828604" y="2765513"/>
            <a:ext cx="78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218A275F-9EDD-4FFF-B8C5-60BBB0414551}"/>
              </a:ext>
            </a:extLst>
          </p:cNvPr>
          <p:cNvSpPr txBox="1"/>
          <p:nvPr/>
        </p:nvSpPr>
        <p:spPr>
          <a:xfrm>
            <a:off x="9943336" y="1642613"/>
            <a:ext cx="78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85%</a:t>
            </a:r>
          </a:p>
        </p:txBody>
      </p:sp>
    </p:spTree>
    <p:extLst>
      <p:ext uri="{BB962C8B-B14F-4D97-AF65-F5344CB8AC3E}">
        <p14:creationId xmlns:p14="http://schemas.microsoft.com/office/powerpoint/2010/main" val="387751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5" name="Immagine 4" descr="Immagine che contiene testo, monitor, parete, schermo&#10;&#10;Descrizione generata automaticamente">
            <a:extLst>
              <a:ext uri="{FF2B5EF4-FFF2-40B4-BE49-F238E27FC236}">
                <a16:creationId xmlns:a16="http://schemas.microsoft.com/office/drawing/2014/main" id="{6D3DE871-EF47-4D09-999E-84CD7EC81B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73" r="1250" b="5635"/>
          <a:stretch/>
        </p:blipFill>
        <p:spPr>
          <a:xfrm>
            <a:off x="4037826" y="-12993"/>
            <a:ext cx="8144281" cy="2614792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6E0A2DBA-58FE-4B74-ADDF-6E2ECC05D47F}"/>
              </a:ext>
            </a:extLst>
          </p:cNvPr>
          <p:cNvSpPr/>
          <p:nvPr/>
        </p:nvSpPr>
        <p:spPr>
          <a:xfrm>
            <a:off x="4027186" y="586855"/>
            <a:ext cx="8154921" cy="21670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32px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ADE4522-7206-4150-A55D-E37D02F50A64}"/>
              </a:ext>
            </a:extLst>
          </p:cNvPr>
          <p:cNvSpPr/>
          <p:nvPr/>
        </p:nvSpPr>
        <p:spPr>
          <a:xfrm>
            <a:off x="4037079" y="968519"/>
            <a:ext cx="8154921" cy="21670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50px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66A1F49-E796-47D9-9458-F23F1E213FB9}"/>
              </a:ext>
            </a:extLst>
          </p:cNvPr>
          <p:cNvSpPr/>
          <p:nvPr/>
        </p:nvSpPr>
        <p:spPr>
          <a:xfrm>
            <a:off x="4027185" y="2381250"/>
            <a:ext cx="8154921" cy="21670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20px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EB6F15A-AF64-41AF-B84D-DDB255C30DE0}"/>
              </a:ext>
            </a:extLst>
          </p:cNvPr>
          <p:cNvSpPr/>
          <p:nvPr/>
        </p:nvSpPr>
        <p:spPr>
          <a:xfrm>
            <a:off x="4027186" y="1267343"/>
            <a:ext cx="1456017" cy="10378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auto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9DAE0D57-DB60-42FA-8E93-172CDE28780E}"/>
              </a:ext>
            </a:extLst>
          </p:cNvPr>
          <p:cNvSpPr/>
          <p:nvPr/>
        </p:nvSpPr>
        <p:spPr>
          <a:xfrm>
            <a:off x="10726089" y="1265538"/>
            <a:ext cx="1456017" cy="10378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auto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8A298E7A-C06B-4BE2-AE00-BAFA56157E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6" t="19673" r="25001" b="8537"/>
          <a:stretch/>
        </p:blipFill>
        <p:spPr>
          <a:xfrm>
            <a:off x="5806904" y="2599116"/>
            <a:ext cx="4537496" cy="425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183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MHW1</vt:lpstr>
      <vt:lpstr>Descrizione del progetto</vt:lpstr>
      <vt:lpstr>Layout complessivo HTML+CSS</vt:lpstr>
      <vt:lpstr>Header</vt:lpstr>
      <vt:lpstr>Header</vt:lpstr>
      <vt:lpstr>Menù navigazione</vt:lpstr>
      <vt:lpstr>Sezione contenuti</vt:lpstr>
      <vt:lpstr>Sezione contenuti</vt:lpstr>
      <vt:lpstr>Footer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Gabriele Patanè</cp:lastModifiedBy>
  <cp:revision>22</cp:revision>
  <dcterms:created xsi:type="dcterms:W3CDTF">2021-03-24T16:57:46Z</dcterms:created>
  <dcterms:modified xsi:type="dcterms:W3CDTF">2021-03-27T13:20:03Z</dcterms:modified>
</cp:coreProperties>
</file>