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4" r:id="rId4"/>
    <p:sldId id="263" r:id="rId5"/>
    <p:sldId id="265" r:id="rId6"/>
    <p:sldId id="257" r:id="rId7"/>
    <p:sldId id="282" r:id="rId8"/>
    <p:sldId id="285" r:id="rId9"/>
    <p:sldId id="284" r:id="rId10"/>
    <p:sldId id="275" r:id="rId11"/>
    <p:sldId id="271" r:id="rId12"/>
    <p:sldId id="276" r:id="rId13"/>
    <p:sldId id="272" r:id="rId14"/>
    <p:sldId id="273" r:id="rId15"/>
    <p:sldId id="283" r:id="rId16"/>
    <p:sldId id="280" r:id="rId17"/>
    <p:sldId id="261" r:id="rId18"/>
    <p:sldId id="262" r:id="rId19"/>
    <p:sldId id="281" r:id="rId20"/>
    <p:sldId id="278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68B60F-B44E-46C2-BF76-5091A054C2DF}">
          <p14:sldIdLst>
            <p14:sldId id="256"/>
          </p14:sldIdLst>
        </p14:section>
        <p14:section name="Summary Section" id="{24D2F29F-701E-45BD-96B7-831A280ADC20}">
          <p14:sldIdLst>
            <p14:sldId id="286"/>
          </p14:sldIdLst>
        </p14:section>
        <p14:section name="Data Overview" id="{81C63777-2C4A-4DA4-85F8-936B4A070431}">
          <p14:sldIdLst>
            <p14:sldId id="274"/>
            <p14:sldId id="263"/>
            <p14:sldId id="265"/>
            <p14:sldId id="257"/>
            <p14:sldId id="282"/>
          </p14:sldIdLst>
        </p14:section>
        <p14:section name="distributionplot" id="{0E9C60AD-9767-426C-85BA-899997B4814F}">
          <p14:sldIdLst>
            <p14:sldId id="285"/>
            <p14:sldId id="284"/>
          </p14:sldIdLst>
        </p14:section>
        <p14:section name="Section 2" id="{927D6FE4-C616-45D5-8762-5520AF233E71}">
          <p14:sldIdLst>
            <p14:sldId id="275"/>
            <p14:sldId id="271"/>
          </p14:sldIdLst>
        </p14:section>
        <p14:section name="Section 3" id="{3CDC7185-1B27-4D39-8540-DF7221414A48}">
          <p14:sldIdLst>
            <p14:sldId id="276"/>
            <p14:sldId id="272"/>
            <p14:sldId id="273"/>
            <p14:sldId id="283"/>
          </p14:sldIdLst>
        </p14:section>
        <p14:section name="Section 4" id="{AC305A81-3282-4695-9851-C928ADE21B6D}">
          <p14:sldIdLst>
            <p14:sldId id="280"/>
            <p14:sldId id="261"/>
            <p14:sldId id="262"/>
            <p14:sldId id="28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e Pinto" initials="GP" lastIdx="3" clrIdx="0">
    <p:extLst>
      <p:ext uri="{19B8F6BF-5375-455C-9EA6-DF929625EA0E}">
        <p15:presenceInfo xmlns:p15="http://schemas.microsoft.com/office/powerpoint/2012/main" userId="fdf989fd84d02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B883E-D450-461E-819E-FB018DE614C9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0542FC-726A-462D-9C02-63A8329BE0DB}">
      <dgm:prSet/>
      <dgm:spPr/>
      <dgm:t>
        <a:bodyPr/>
        <a:lstStyle/>
        <a:p>
          <a:r>
            <a:rPr lang="en-GB" dirty="0"/>
            <a:t>We have multiple features</a:t>
          </a:r>
          <a:endParaRPr lang="en-US" dirty="0"/>
        </a:p>
      </dgm:t>
    </dgm:pt>
    <dgm:pt modelId="{AF7CF3CD-6EFB-462B-B71F-3CE55B6489F0}" type="parTrans" cxnId="{7A915860-30B1-4ABB-B72B-C447A3629905}">
      <dgm:prSet/>
      <dgm:spPr/>
      <dgm:t>
        <a:bodyPr/>
        <a:lstStyle/>
        <a:p>
          <a:endParaRPr lang="en-US"/>
        </a:p>
      </dgm:t>
    </dgm:pt>
    <dgm:pt modelId="{8C3AFE8D-3BC0-4097-AD40-20F3A44A8368}" type="sibTrans" cxnId="{7A915860-30B1-4ABB-B72B-C447A3629905}">
      <dgm:prSet/>
      <dgm:spPr/>
      <dgm:t>
        <a:bodyPr/>
        <a:lstStyle/>
        <a:p>
          <a:endParaRPr lang="en-US"/>
        </a:p>
      </dgm:t>
    </dgm:pt>
    <dgm:pt modelId="{C09CB401-D2D4-4127-B373-5F002AE879CB}">
      <dgm:prSet/>
      <dgm:spPr/>
      <dgm:t>
        <a:bodyPr/>
        <a:lstStyle/>
        <a:p>
          <a:r>
            <a:rPr lang="en-GB" dirty="0"/>
            <a:t>We have many observations</a:t>
          </a:r>
          <a:endParaRPr lang="en-US" dirty="0"/>
        </a:p>
      </dgm:t>
    </dgm:pt>
    <dgm:pt modelId="{4D5C3A26-D45A-4A9B-BBFC-4F720F5BD140}" type="parTrans" cxnId="{E9D32CE4-0643-4F88-A219-404B309FAB93}">
      <dgm:prSet/>
      <dgm:spPr/>
      <dgm:t>
        <a:bodyPr/>
        <a:lstStyle/>
        <a:p>
          <a:endParaRPr lang="en-US"/>
        </a:p>
      </dgm:t>
    </dgm:pt>
    <dgm:pt modelId="{5BB2864E-394C-4F07-BE30-CA79BFD26A2B}" type="sibTrans" cxnId="{E9D32CE4-0643-4F88-A219-404B309FAB93}">
      <dgm:prSet/>
      <dgm:spPr/>
      <dgm:t>
        <a:bodyPr/>
        <a:lstStyle/>
        <a:p>
          <a:endParaRPr lang="en-US"/>
        </a:p>
      </dgm:t>
    </dgm:pt>
    <dgm:pt modelId="{87762396-EC4E-41EB-8D96-F3B81B74C60D}">
      <dgm:prSet/>
      <dgm:spPr/>
      <dgm:t>
        <a:bodyPr/>
        <a:lstStyle/>
        <a:p>
          <a:r>
            <a:rPr lang="en-GB"/>
            <a:t>Our observations have a </a:t>
          </a:r>
          <a:r>
            <a:rPr lang="en-GB" i="1"/>
            <a:t>spatial</a:t>
          </a:r>
          <a:r>
            <a:rPr lang="en-GB"/>
            <a:t> attribute that is relevant</a:t>
          </a:r>
          <a:endParaRPr lang="en-US"/>
        </a:p>
      </dgm:t>
    </dgm:pt>
    <dgm:pt modelId="{8D12C655-006D-4D21-8766-E0F731574E30}" type="parTrans" cxnId="{591C619E-0696-4E05-BCE4-35E2E1771DDC}">
      <dgm:prSet/>
      <dgm:spPr/>
      <dgm:t>
        <a:bodyPr/>
        <a:lstStyle/>
        <a:p>
          <a:endParaRPr lang="en-US"/>
        </a:p>
      </dgm:t>
    </dgm:pt>
    <dgm:pt modelId="{147A9EAD-81A5-415A-A6A1-B6B9FC129561}" type="sibTrans" cxnId="{591C619E-0696-4E05-BCE4-35E2E1771DDC}">
      <dgm:prSet/>
      <dgm:spPr/>
      <dgm:t>
        <a:bodyPr/>
        <a:lstStyle/>
        <a:p>
          <a:endParaRPr lang="en-US"/>
        </a:p>
      </dgm:t>
    </dgm:pt>
    <dgm:pt modelId="{F71841D1-0E4D-49EC-91AF-26CE086CADBE}" type="pres">
      <dgm:prSet presAssocID="{2E9B883E-D450-461E-819E-FB018DE614C9}" presName="vert0" presStyleCnt="0">
        <dgm:presLayoutVars>
          <dgm:dir/>
          <dgm:animOne val="branch"/>
          <dgm:animLvl val="lvl"/>
        </dgm:presLayoutVars>
      </dgm:prSet>
      <dgm:spPr/>
    </dgm:pt>
    <dgm:pt modelId="{1A00AA04-2DFE-41CB-9401-E645721E98E0}" type="pres">
      <dgm:prSet presAssocID="{380542FC-726A-462D-9C02-63A8329BE0DB}" presName="thickLine" presStyleLbl="alignNode1" presStyleIdx="0" presStyleCnt="3"/>
      <dgm:spPr/>
    </dgm:pt>
    <dgm:pt modelId="{06CAF84A-40F7-4E28-96F1-6AC0CB3A0416}" type="pres">
      <dgm:prSet presAssocID="{380542FC-726A-462D-9C02-63A8329BE0DB}" presName="horz1" presStyleCnt="0"/>
      <dgm:spPr/>
    </dgm:pt>
    <dgm:pt modelId="{632E3E34-8114-4403-96B7-6810B3454387}" type="pres">
      <dgm:prSet presAssocID="{380542FC-726A-462D-9C02-63A8329BE0DB}" presName="tx1" presStyleLbl="revTx" presStyleIdx="0" presStyleCnt="3"/>
      <dgm:spPr/>
    </dgm:pt>
    <dgm:pt modelId="{C8515E9B-EE8C-46F8-A153-C1A56A55F4BC}" type="pres">
      <dgm:prSet presAssocID="{380542FC-726A-462D-9C02-63A8329BE0DB}" presName="vert1" presStyleCnt="0"/>
      <dgm:spPr/>
    </dgm:pt>
    <dgm:pt modelId="{F8E6DAC5-51BB-42BB-A233-1FAAAFA6D3ED}" type="pres">
      <dgm:prSet presAssocID="{C09CB401-D2D4-4127-B373-5F002AE879CB}" presName="thickLine" presStyleLbl="alignNode1" presStyleIdx="1" presStyleCnt="3"/>
      <dgm:spPr/>
    </dgm:pt>
    <dgm:pt modelId="{56A4F73E-5667-4D8C-B276-94F45DA14F60}" type="pres">
      <dgm:prSet presAssocID="{C09CB401-D2D4-4127-B373-5F002AE879CB}" presName="horz1" presStyleCnt="0"/>
      <dgm:spPr/>
    </dgm:pt>
    <dgm:pt modelId="{35957263-0FA6-47F1-887C-5E146920F253}" type="pres">
      <dgm:prSet presAssocID="{C09CB401-D2D4-4127-B373-5F002AE879CB}" presName="tx1" presStyleLbl="revTx" presStyleIdx="1" presStyleCnt="3"/>
      <dgm:spPr/>
    </dgm:pt>
    <dgm:pt modelId="{B74E7D51-492C-4607-80E8-DD620BDF74E0}" type="pres">
      <dgm:prSet presAssocID="{C09CB401-D2D4-4127-B373-5F002AE879CB}" presName="vert1" presStyleCnt="0"/>
      <dgm:spPr/>
    </dgm:pt>
    <dgm:pt modelId="{8FAF67D1-2708-4926-8A4A-994A6A9B5E10}" type="pres">
      <dgm:prSet presAssocID="{87762396-EC4E-41EB-8D96-F3B81B74C60D}" presName="thickLine" presStyleLbl="alignNode1" presStyleIdx="2" presStyleCnt="3"/>
      <dgm:spPr/>
    </dgm:pt>
    <dgm:pt modelId="{B39A00A0-92E0-4633-B136-2A519518C391}" type="pres">
      <dgm:prSet presAssocID="{87762396-EC4E-41EB-8D96-F3B81B74C60D}" presName="horz1" presStyleCnt="0"/>
      <dgm:spPr/>
    </dgm:pt>
    <dgm:pt modelId="{CA466B1F-F04B-4BBC-BEF3-3972A4EA7B4D}" type="pres">
      <dgm:prSet presAssocID="{87762396-EC4E-41EB-8D96-F3B81B74C60D}" presName="tx1" presStyleLbl="revTx" presStyleIdx="2" presStyleCnt="3"/>
      <dgm:spPr/>
    </dgm:pt>
    <dgm:pt modelId="{42B28A78-4C3F-460D-9AA6-8E5084463B7F}" type="pres">
      <dgm:prSet presAssocID="{87762396-EC4E-41EB-8D96-F3B81B74C60D}" presName="vert1" presStyleCnt="0"/>
      <dgm:spPr/>
    </dgm:pt>
  </dgm:ptLst>
  <dgm:cxnLst>
    <dgm:cxn modelId="{22B6F018-96AA-4D00-9D08-28681B6DB5F8}" type="presOf" srcId="{C09CB401-D2D4-4127-B373-5F002AE879CB}" destId="{35957263-0FA6-47F1-887C-5E146920F253}" srcOrd="0" destOrd="0" presId="urn:microsoft.com/office/officeart/2008/layout/LinedList"/>
    <dgm:cxn modelId="{7A915860-30B1-4ABB-B72B-C447A3629905}" srcId="{2E9B883E-D450-461E-819E-FB018DE614C9}" destId="{380542FC-726A-462D-9C02-63A8329BE0DB}" srcOrd="0" destOrd="0" parTransId="{AF7CF3CD-6EFB-462B-B71F-3CE55B6489F0}" sibTransId="{8C3AFE8D-3BC0-4097-AD40-20F3A44A8368}"/>
    <dgm:cxn modelId="{71472375-F67D-4AC0-AD25-A973F93E4C20}" type="presOf" srcId="{380542FC-726A-462D-9C02-63A8329BE0DB}" destId="{632E3E34-8114-4403-96B7-6810B3454387}" srcOrd="0" destOrd="0" presId="urn:microsoft.com/office/officeart/2008/layout/LinedList"/>
    <dgm:cxn modelId="{7FF7D186-0657-459E-BCD2-DED0735FBB37}" type="presOf" srcId="{2E9B883E-D450-461E-819E-FB018DE614C9}" destId="{F71841D1-0E4D-49EC-91AF-26CE086CADBE}" srcOrd="0" destOrd="0" presId="urn:microsoft.com/office/officeart/2008/layout/LinedList"/>
    <dgm:cxn modelId="{591C619E-0696-4E05-BCE4-35E2E1771DDC}" srcId="{2E9B883E-D450-461E-819E-FB018DE614C9}" destId="{87762396-EC4E-41EB-8D96-F3B81B74C60D}" srcOrd="2" destOrd="0" parTransId="{8D12C655-006D-4D21-8766-E0F731574E30}" sibTransId="{147A9EAD-81A5-415A-A6A1-B6B9FC129561}"/>
    <dgm:cxn modelId="{E9D32CE4-0643-4F88-A219-404B309FAB93}" srcId="{2E9B883E-D450-461E-819E-FB018DE614C9}" destId="{C09CB401-D2D4-4127-B373-5F002AE879CB}" srcOrd="1" destOrd="0" parTransId="{4D5C3A26-D45A-4A9B-BBFC-4F720F5BD140}" sibTransId="{5BB2864E-394C-4F07-BE30-CA79BFD26A2B}"/>
    <dgm:cxn modelId="{107BB9F7-514A-4A9E-A9C4-16A61A372703}" type="presOf" srcId="{87762396-EC4E-41EB-8D96-F3B81B74C60D}" destId="{CA466B1F-F04B-4BBC-BEF3-3972A4EA7B4D}" srcOrd="0" destOrd="0" presId="urn:microsoft.com/office/officeart/2008/layout/LinedList"/>
    <dgm:cxn modelId="{7D52BC64-9A3B-4CE8-B22E-08EE5A795EA2}" type="presParOf" srcId="{F71841D1-0E4D-49EC-91AF-26CE086CADBE}" destId="{1A00AA04-2DFE-41CB-9401-E645721E98E0}" srcOrd="0" destOrd="0" presId="urn:microsoft.com/office/officeart/2008/layout/LinedList"/>
    <dgm:cxn modelId="{9FD2A303-22D3-4E54-931D-4B544698445B}" type="presParOf" srcId="{F71841D1-0E4D-49EC-91AF-26CE086CADBE}" destId="{06CAF84A-40F7-4E28-96F1-6AC0CB3A0416}" srcOrd="1" destOrd="0" presId="urn:microsoft.com/office/officeart/2008/layout/LinedList"/>
    <dgm:cxn modelId="{509ED6A0-B084-4995-9D92-64CD5A2FA73D}" type="presParOf" srcId="{06CAF84A-40F7-4E28-96F1-6AC0CB3A0416}" destId="{632E3E34-8114-4403-96B7-6810B3454387}" srcOrd="0" destOrd="0" presId="urn:microsoft.com/office/officeart/2008/layout/LinedList"/>
    <dgm:cxn modelId="{37889F5C-AFAA-4D80-81BF-D0AD349C5EC9}" type="presParOf" srcId="{06CAF84A-40F7-4E28-96F1-6AC0CB3A0416}" destId="{C8515E9B-EE8C-46F8-A153-C1A56A55F4BC}" srcOrd="1" destOrd="0" presId="urn:microsoft.com/office/officeart/2008/layout/LinedList"/>
    <dgm:cxn modelId="{E0C2A62E-1A62-4886-A619-BC986EE03A2B}" type="presParOf" srcId="{F71841D1-0E4D-49EC-91AF-26CE086CADBE}" destId="{F8E6DAC5-51BB-42BB-A233-1FAAAFA6D3ED}" srcOrd="2" destOrd="0" presId="urn:microsoft.com/office/officeart/2008/layout/LinedList"/>
    <dgm:cxn modelId="{015FCE58-D8B2-4B87-B2D8-9BDB2F8458C0}" type="presParOf" srcId="{F71841D1-0E4D-49EC-91AF-26CE086CADBE}" destId="{56A4F73E-5667-4D8C-B276-94F45DA14F60}" srcOrd="3" destOrd="0" presId="urn:microsoft.com/office/officeart/2008/layout/LinedList"/>
    <dgm:cxn modelId="{41B7A613-8135-44A3-A98C-9DE25F92744B}" type="presParOf" srcId="{56A4F73E-5667-4D8C-B276-94F45DA14F60}" destId="{35957263-0FA6-47F1-887C-5E146920F253}" srcOrd="0" destOrd="0" presId="urn:microsoft.com/office/officeart/2008/layout/LinedList"/>
    <dgm:cxn modelId="{6B66AFBA-3DB2-43B8-AE52-464AA452CA40}" type="presParOf" srcId="{56A4F73E-5667-4D8C-B276-94F45DA14F60}" destId="{B74E7D51-492C-4607-80E8-DD620BDF74E0}" srcOrd="1" destOrd="0" presId="urn:microsoft.com/office/officeart/2008/layout/LinedList"/>
    <dgm:cxn modelId="{FD9D5559-3278-45C3-BADE-1591EA695A03}" type="presParOf" srcId="{F71841D1-0E4D-49EC-91AF-26CE086CADBE}" destId="{8FAF67D1-2708-4926-8A4A-994A6A9B5E10}" srcOrd="4" destOrd="0" presId="urn:microsoft.com/office/officeart/2008/layout/LinedList"/>
    <dgm:cxn modelId="{8E0696D0-BF40-4665-BE43-9223C4403B0B}" type="presParOf" srcId="{F71841D1-0E4D-49EC-91AF-26CE086CADBE}" destId="{B39A00A0-92E0-4633-B136-2A519518C391}" srcOrd="5" destOrd="0" presId="urn:microsoft.com/office/officeart/2008/layout/LinedList"/>
    <dgm:cxn modelId="{6FFDE225-3C65-47BB-8FFE-97DE1164DBE5}" type="presParOf" srcId="{B39A00A0-92E0-4633-B136-2A519518C391}" destId="{CA466B1F-F04B-4BBC-BEF3-3972A4EA7B4D}" srcOrd="0" destOrd="0" presId="urn:microsoft.com/office/officeart/2008/layout/LinedList"/>
    <dgm:cxn modelId="{4DDC539F-CF35-40BD-BF3E-E649D1EFD8D6}" type="presParOf" srcId="{B39A00A0-92E0-4633-B136-2A519518C391}" destId="{42B28A78-4C3F-460D-9AA6-8E5084463B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11DBD-3D0B-4354-811A-6EA9D7B8EC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1D6955-3503-42E8-89EA-750C93F3AE08}">
      <dgm:prSet/>
      <dgm:spPr>
        <a:solidFill>
          <a:schemeClr val="accent6"/>
        </a:solidFill>
      </dgm:spPr>
      <dgm:t>
        <a:bodyPr/>
        <a:lstStyle/>
        <a:p>
          <a:r>
            <a:rPr lang="en-GB" dirty="0"/>
            <a:t>Animation can be useful to represent spatial data with several features and observations.</a:t>
          </a:r>
          <a:endParaRPr lang="en-US" dirty="0"/>
        </a:p>
      </dgm:t>
    </dgm:pt>
    <dgm:pt modelId="{A759FE87-4280-49E6-B3A1-F8270EE1528D}" type="parTrans" cxnId="{85AFB550-44A6-42DB-A3AF-44A2E33184FF}">
      <dgm:prSet/>
      <dgm:spPr/>
      <dgm:t>
        <a:bodyPr/>
        <a:lstStyle/>
        <a:p>
          <a:endParaRPr lang="en-US"/>
        </a:p>
      </dgm:t>
    </dgm:pt>
    <dgm:pt modelId="{CCC90A3E-8BC2-43FA-BB33-9007A68B46EC}" type="sibTrans" cxnId="{85AFB550-44A6-42DB-A3AF-44A2E33184FF}">
      <dgm:prSet/>
      <dgm:spPr/>
      <dgm:t>
        <a:bodyPr/>
        <a:lstStyle/>
        <a:p>
          <a:endParaRPr lang="en-US"/>
        </a:p>
      </dgm:t>
    </dgm:pt>
    <dgm:pt modelId="{A01C4D03-FBF6-4178-B166-238DB06DC26C}">
      <dgm:prSet/>
      <dgm:spPr>
        <a:solidFill>
          <a:schemeClr val="accent4"/>
        </a:solidFill>
      </dgm:spPr>
      <dgm:t>
        <a:bodyPr/>
        <a:lstStyle/>
        <a:p>
          <a:r>
            <a:rPr lang="en-GB"/>
            <a:t>Python packages for animations is very heavy… (over 20 minutes to write the video)</a:t>
          </a:r>
          <a:endParaRPr lang="en-US"/>
        </a:p>
      </dgm:t>
    </dgm:pt>
    <dgm:pt modelId="{BA33F599-79E6-475A-BB47-D133F30650FA}" type="parTrans" cxnId="{EA90139F-EDFD-416C-8A62-5723B9E9727C}">
      <dgm:prSet/>
      <dgm:spPr/>
      <dgm:t>
        <a:bodyPr/>
        <a:lstStyle/>
        <a:p>
          <a:endParaRPr lang="en-US"/>
        </a:p>
      </dgm:t>
    </dgm:pt>
    <dgm:pt modelId="{C2730FF7-C249-47A0-9E6C-DE822AEAF70D}" type="sibTrans" cxnId="{EA90139F-EDFD-416C-8A62-5723B9E9727C}">
      <dgm:prSet/>
      <dgm:spPr/>
      <dgm:t>
        <a:bodyPr/>
        <a:lstStyle/>
        <a:p>
          <a:endParaRPr lang="en-US"/>
        </a:p>
      </dgm:t>
    </dgm:pt>
    <dgm:pt modelId="{09AFE85A-8954-4A0C-A9BB-0B6E99009258}" type="pres">
      <dgm:prSet presAssocID="{A9311DBD-3D0B-4354-811A-6EA9D7B8EC58}" presName="diagram" presStyleCnt="0">
        <dgm:presLayoutVars>
          <dgm:dir/>
          <dgm:resizeHandles val="exact"/>
        </dgm:presLayoutVars>
      </dgm:prSet>
      <dgm:spPr/>
    </dgm:pt>
    <dgm:pt modelId="{EFC07C17-78C4-419C-84DC-81DDD95A6008}" type="pres">
      <dgm:prSet presAssocID="{561D6955-3503-42E8-89EA-750C93F3AE08}" presName="node" presStyleLbl="node1" presStyleIdx="0" presStyleCnt="2" custLinFactNeighborX="-1273" custLinFactNeighborY="-1823">
        <dgm:presLayoutVars>
          <dgm:bulletEnabled val="1"/>
        </dgm:presLayoutVars>
      </dgm:prSet>
      <dgm:spPr/>
    </dgm:pt>
    <dgm:pt modelId="{9CCF1545-A4B4-444D-8678-B6DEA05F7026}" type="pres">
      <dgm:prSet presAssocID="{CCC90A3E-8BC2-43FA-BB33-9007A68B46EC}" presName="sibTrans" presStyleCnt="0"/>
      <dgm:spPr/>
    </dgm:pt>
    <dgm:pt modelId="{202FE2F8-9275-449C-9125-B1E457EC9861}" type="pres">
      <dgm:prSet presAssocID="{A01C4D03-FBF6-4178-B166-238DB06DC26C}" presName="node" presStyleLbl="node1" presStyleIdx="1" presStyleCnt="2">
        <dgm:presLayoutVars>
          <dgm:bulletEnabled val="1"/>
        </dgm:presLayoutVars>
      </dgm:prSet>
      <dgm:spPr/>
    </dgm:pt>
  </dgm:ptLst>
  <dgm:cxnLst>
    <dgm:cxn modelId="{75B7752E-EF57-449A-9D67-7C2C9F2F2044}" type="presOf" srcId="{561D6955-3503-42E8-89EA-750C93F3AE08}" destId="{EFC07C17-78C4-419C-84DC-81DDD95A6008}" srcOrd="0" destOrd="0" presId="urn:microsoft.com/office/officeart/2005/8/layout/default"/>
    <dgm:cxn modelId="{384D0736-E9F1-4972-AD14-3CB62CDB1023}" type="presOf" srcId="{A01C4D03-FBF6-4178-B166-238DB06DC26C}" destId="{202FE2F8-9275-449C-9125-B1E457EC9861}" srcOrd="0" destOrd="0" presId="urn:microsoft.com/office/officeart/2005/8/layout/default"/>
    <dgm:cxn modelId="{5ACB146C-1A08-430C-B7FA-43567BE989E9}" type="presOf" srcId="{A9311DBD-3D0B-4354-811A-6EA9D7B8EC58}" destId="{09AFE85A-8954-4A0C-A9BB-0B6E99009258}" srcOrd="0" destOrd="0" presId="urn:microsoft.com/office/officeart/2005/8/layout/default"/>
    <dgm:cxn modelId="{85AFB550-44A6-42DB-A3AF-44A2E33184FF}" srcId="{A9311DBD-3D0B-4354-811A-6EA9D7B8EC58}" destId="{561D6955-3503-42E8-89EA-750C93F3AE08}" srcOrd="0" destOrd="0" parTransId="{A759FE87-4280-49E6-B3A1-F8270EE1528D}" sibTransId="{CCC90A3E-8BC2-43FA-BB33-9007A68B46EC}"/>
    <dgm:cxn modelId="{EA90139F-EDFD-416C-8A62-5723B9E9727C}" srcId="{A9311DBD-3D0B-4354-811A-6EA9D7B8EC58}" destId="{A01C4D03-FBF6-4178-B166-238DB06DC26C}" srcOrd="1" destOrd="0" parTransId="{BA33F599-79E6-475A-BB47-D133F30650FA}" sibTransId="{C2730FF7-C249-47A0-9E6C-DE822AEAF70D}"/>
    <dgm:cxn modelId="{9A5949CF-04F4-4487-8CB4-EE1FF8B03474}" type="presParOf" srcId="{09AFE85A-8954-4A0C-A9BB-0B6E99009258}" destId="{EFC07C17-78C4-419C-84DC-81DDD95A6008}" srcOrd="0" destOrd="0" presId="urn:microsoft.com/office/officeart/2005/8/layout/default"/>
    <dgm:cxn modelId="{F94648FA-D8B7-4C5C-B972-1588BCF3A1EE}" type="presParOf" srcId="{09AFE85A-8954-4A0C-A9BB-0B6E99009258}" destId="{9CCF1545-A4B4-444D-8678-B6DEA05F7026}" srcOrd="1" destOrd="0" presId="urn:microsoft.com/office/officeart/2005/8/layout/default"/>
    <dgm:cxn modelId="{B790CAB4-448E-4878-8396-FF1A7C32804E}" type="presParOf" srcId="{09AFE85A-8954-4A0C-A9BB-0B6E99009258}" destId="{202FE2F8-9275-449C-9125-B1E457EC986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AA04-2DFE-41CB-9401-E645721E98E0}">
      <dsp:nvSpPr>
        <dsp:cNvPr id="0" name=""/>
        <dsp:cNvSpPr/>
      </dsp:nvSpPr>
      <dsp:spPr>
        <a:xfrm>
          <a:off x="0" y="1861"/>
          <a:ext cx="98581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2E3E34-8114-4403-96B7-6810B3454387}">
      <dsp:nvSpPr>
        <dsp:cNvPr id="0" name=""/>
        <dsp:cNvSpPr/>
      </dsp:nvSpPr>
      <dsp:spPr>
        <a:xfrm>
          <a:off x="0" y="1861"/>
          <a:ext cx="985819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We have multiple features</a:t>
          </a:r>
          <a:endParaRPr lang="en-US" sz="3500" kern="1200" dirty="0"/>
        </a:p>
      </dsp:txBody>
      <dsp:txXfrm>
        <a:off x="0" y="1861"/>
        <a:ext cx="9858191" cy="1269675"/>
      </dsp:txXfrm>
    </dsp:sp>
    <dsp:sp modelId="{F8E6DAC5-51BB-42BB-A233-1FAAAFA6D3ED}">
      <dsp:nvSpPr>
        <dsp:cNvPr id="0" name=""/>
        <dsp:cNvSpPr/>
      </dsp:nvSpPr>
      <dsp:spPr>
        <a:xfrm>
          <a:off x="0" y="1271537"/>
          <a:ext cx="98581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957263-0FA6-47F1-887C-5E146920F253}">
      <dsp:nvSpPr>
        <dsp:cNvPr id="0" name=""/>
        <dsp:cNvSpPr/>
      </dsp:nvSpPr>
      <dsp:spPr>
        <a:xfrm>
          <a:off x="0" y="1271537"/>
          <a:ext cx="985819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We have many observations</a:t>
          </a:r>
          <a:endParaRPr lang="en-US" sz="3500" kern="1200" dirty="0"/>
        </a:p>
      </dsp:txBody>
      <dsp:txXfrm>
        <a:off x="0" y="1271537"/>
        <a:ext cx="9858191" cy="1269675"/>
      </dsp:txXfrm>
    </dsp:sp>
    <dsp:sp modelId="{8FAF67D1-2708-4926-8A4A-994A6A9B5E10}">
      <dsp:nvSpPr>
        <dsp:cNvPr id="0" name=""/>
        <dsp:cNvSpPr/>
      </dsp:nvSpPr>
      <dsp:spPr>
        <a:xfrm>
          <a:off x="0" y="2541212"/>
          <a:ext cx="98581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466B1F-F04B-4BBC-BEF3-3972A4EA7B4D}">
      <dsp:nvSpPr>
        <dsp:cNvPr id="0" name=""/>
        <dsp:cNvSpPr/>
      </dsp:nvSpPr>
      <dsp:spPr>
        <a:xfrm>
          <a:off x="0" y="2541212"/>
          <a:ext cx="985819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Our observations have a </a:t>
          </a:r>
          <a:r>
            <a:rPr lang="en-GB" sz="3500" i="1" kern="1200"/>
            <a:t>spatial</a:t>
          </a:r>
          <a:r>
            <a:rPr lang="en-GB" sz="3500" kern="1200"/>
            <a:t> attribute that is relevant</a:t>
          </a:r>
          <a:endParaRPr lang="en-US" sz="3500" kern="1200"/>
        </a:p>
      </dsp:txBody>
      <dsp:txXfrm>
        <a:off x="0" y="2541212"/>
        <a:ext cx="9858191" cy="126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07C17-78C4-419C-84DC-81DDD95A6008}">
      <dsp:nvSpPr>
        <dsp:cNvPr id="0" name=""/>
        <dsp:cNvSpPr/>
      </dsp:nvSpPr>
      <dsp:spPr>
        <a:xfrm>
          <a:off x="1701198" y="0"/>
          <a:ext cx="3678202" cy="2206921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Animation can be useful to represent spatial data with several features and observations.</a:t>
          </a:r>
          <a:endParaRPr lang="en-US" sz="2800" kern="1200" dirty="0"/>
        </a:p>
      </dsp:txBody>
      <dsp:txXfrm>
        <a:off x="1701198" y="0"/>
        <a:ext cx="3678202" cy="2206921"/>
      </dsp:txXfrm>
    </dsp:sp>
    <dsp:sp modelId="{202FE2F8-9275-449C-9125-B1E457EC9861}">
      <dsp:nvSpPr>
        <dsp:cNvPr id="0" name=""/>
        <dsp:cNvSpPr/>
      </dsp:nvSpPr>
      <dsp:spPr>
        <a:xfrm>
          <a:off x="1748022" y="2577237"/>
          <a:ext cx="3678202" cy="220692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Python packages for animations is very heavy… (over 20 minutes to write the video)</a:t>
          </a:r>
          <a:endParaRPr lang="en-US" sz="2800" kern="1200"/>
        </a:p>
      </dsp:txBody>
      <dsp:txXfrm>
        <a:off x="1748022" y="2577237"/>
        <a:ext cx="3678202" cy="2206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16DE-D810-4C3F-A136-7FFD77A51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1ABB5-B7CD-43BC-BAC7-DB08CFC8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556A-DFC0-4483-958A-A48327DA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75D8-677D-41A5-99D1-5587674A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C39A-49F1-427E-8DBB-2BC087EF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BCD-A969-4924-9CF7-4E68E1E6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873B9-9F1B-42E4-B010-6B7C3FD4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7BF8-4E85-4A58-856B-8B76033F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541E-60DB-4AF9-8F47-580C7EAD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06E-0D66-4C3C-BF5B-5CB7B2E6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7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6CEF0-C37D-4A48-B498-22645732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88F7B-3F0E-488E-9075-52B6FB1B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C1A4-AC7B-4AF2-A560-52DB1347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DA43-CFB7-49D2-B1D1-1962D51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D4B5-AAFB-41E3-84BA-3F4AAF8B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AAE6-6FB8-4DB4-8359-116C0EB3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6D12-81AA-43E4-A8E2-4D7E5F41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7538-965D-47A5-88C7-5EF80D3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FE5A0-2B9E-497C-9291-6CBD49B8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B8D4-735C-45A8-BA01-6DEEB4DD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A801-C31F-4F45-BF9C-78597529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DF12-4D16-462C-814F-AD869316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E88-B8D7-4E53-B0B9-D553067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3A2B-272B-4127-9D1E-FFAB7FD0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6E08-99E8-4EE4-9DC4-3648F12A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03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42EB-3792-4FDB-BD42-A26E0F58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F3C7-2A51-4EEC-A628-171DCED2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8E17-ADAC-4C60-B33C-37A5040F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EFA3-0BE1-4517-931D-332A426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15BE-0391-4CA2-B9B1-D1D6FA28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361FE-9D2C-42DE-B904-EE717605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5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30EA-F94D-4256-A478-B7C9182D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EF12-3A03-4F08-90EA-D277C471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DFB5-8E56-4E35-B453-C7692F19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73185-390C-4E29-9563-54B88F42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3D846-F1A5-4BE1-98BC-C5472A469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F038F-D271-4180-88E6-90AFCEF5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244EA-0E7A-46D6-BEE5-EF17AD11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8A8BB-7625-44BC-BEBF-C197E1F3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C33C-0504-47AE-A10B-3D81C69D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543D5-11F6-443C-BC9B-C87B23D9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A2ADE-519B-4736-AFAC-C7D53D2F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326F3-C5AA-4C33-A297-764E1F7F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70F6B-3863-4F95-93F5-9B297DD9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AE493-600F-460A-9CEF-C4FDD3F9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54ED3-88D4-4F4F-93BC-EE8C1258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D6F3-1209-4D13-8AFD-EAD9E68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D1FB-0B88-4BBB-9E88-7EF01B37D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17CD-8BFD-423F-9ACE-73D8D855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60D4-7121-4448-A621-2B064325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4239-4C9A-4BFC-9382-1FF0450B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77DC2-538B-4B72-901B-F0E6CC4B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4E0-374F-4C86-AC39-AB02A57C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3E4B4-C3EB-4F81-85FD-77D6AA66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56EA8-B36E-461D-8CFD-9FC75F280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44F5-9C16-4F9D-A37A-F1854F5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55E4-6E9D-49AA-8238-D6B029EA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6E71-C8BC-49D4-94DD-FAE36EF5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BD890-F3E7-4B3F-9EDC-47926F8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BDCA-D7C4-4292-82BF-E7AE4456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AA75-901E-4BF8-8069-63B2E16F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1ABF-7C96-4F08-93EA-D50D76078E08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F2BD-2F5B-45B5-8E32-208BEC38E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46A27-6298-4713-8230-0B6438D3C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2106-AB0C-4E41-AF9A-EAAB035A39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8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8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0.svg"/><Relationship Id="rId10" Type="http://schemas.microsoft.com/office/2007/relationships/diagramDrawing" Target="../diagrams/drawing2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6.xml"/><Relationship Id="rId5" Type="http://schemas.openxmlformats.org/officeDocument/2006/relationships/image" Target="../media/image4.png"/><Relationship Id="rId10" Type="http://schemas.openxmlformats.org/officeDocument/2006/relationships/slide" Target="slide12.xml"/><Relationship Id="rId4" Type="http://schemas.openxmlformats.org/officeDocument/2006/relationships/image" Target="../media/image3.png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04C7-AFC1-4C90-82D4-7D8CD462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GB" sz="4800" dirty="0" err="1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, Many features + Space: an animated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A3B79-1331-45A7-8768-6F1D2B5EA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Autofit/>
          </a:bodyPr>
          <a:lstStyle/>
          <a:p>
            <a:pPr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Animated visualization for multiple features with spatial dimension</a:t>
            </a:r>
          </a:p>
          <a:p>
            <a:pPr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Gabriele Pinto -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Madas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5D0EC8-A512-4306-B5CA-17C8461F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15" y="480060"/>
            <a:ext cx="651699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DB5697-14BF-40C4-AE5A-23072028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1" y="513537"/>
            <a:ext cx="3505495" cy="1622321"/>
          </a:xfrm>
        </p:spPr>
        <p:txBody>
          <a:bodyPr>
            <a:normAutofit/>
          </a:bodyPr>
          <a:lstStyle/>
          <a:p>
            <a:r>
              <a:rPr lang="en-GB" sz="4000" dirty="0" err="1">
                <a:latin typeface="Arial" panose="020B0604020202020204" pitchFamily="34" charset="0"/>
                <a:cs typeface="Arial" panose="020B0604020202020204" pitchFamily="34" charset="0"/>
              </a:rPr>
              <a:t>Chorophlet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 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C1D34F-AD89-4258-9366-88DDC065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59" y="2559044"/>
            <a:ext cx="3749690" cy="378541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We are able to compare “statically” provinces </a:t>
            </a:r>
          </a:p>
          <a:p>
            <a:pPr lvl="1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Difficult to identify “spatial trends”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Bounded to classification methods of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choroplets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Smiling face with solid fill">
            <a:extLst>
              <a:ext uri="{FF2B5EF4-FFF2-40B4-BE49-F238E27FC236}">
                <a16:creationId xmlns:a16="http://schemas.microsoft.com/office/drawing/2014/main" id="{B1F01350-C8B9-49B5-A139-7AB8576C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765" y="2411455"/>
            <a:ext cx="765066" cy="765066"/>
          </a:xfrm>
          <a:prstGeom prst="rect">
            <a:avLst/>
          </a:prstGeom>
        </p:spPr>
      </p:pic>
      <p:pic>
        <p:nvPicPr>
          <p:cNvPr id="7" name="Graphic 6" descr="Sad face with solid fill">
            <a:extLst>
              <a:ext uri="{FF2B5EF4-FFF2-40B4-BE49-F238E27FC236}">
                <a16:creationId xmlns:a16="http://schemas.microsoft.com/office/drawing/2014/main" id="{F84929D5-B07E-4C7F-87D1-FFD31CB29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8" y="3931333"/>
            <a:ext cx="765066" cy="765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BD0F3F-35F0-4713-B9A2-8A6E6FC89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26" y="0"/>
            <a:ext cx="7587916" cy="685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B0FFDA-8962-49FF-BE1F-088AF7B5690C}"/>
              </a:ext>
            </a:extLst>
          </p:cNvPr>
          <p:cNvCxnSpPr/>
          <p:nvPr/>
        </p:nvCxnSpPr>
        <p:spPr>
          <a:xfrm>
            <a:off x="3994626" y="4847208"/>
            <a:ext cx="32140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672057-63AE-4A95-BCC8-4BAEDC6F3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" y="643467"/>
            <a:ext cx="105612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9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460974-B0A0-44C6-8B7D-52BCD17F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0" y="356149"/>
            <a:ext cx="3505495" cy="1622321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Bar-plot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B629ED-EDB5-42A9-96DA-DD4BC687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1" y="2463659"/>
            <a:ext cx="3204839" cy="378541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Markers (bars) do not depend from classification methods as in the choropleth</a:t>
            </a: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Difficult to identify provinces (there are too many observations)</a:t>
            </a:r>
          </a:p>
          <a:p>
            <a:pPr lvl="1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Smiling face with solid fill">
            <a:extLst>
              <a:ext uri="{FF2B5EF4-FFF2-40B4-BE49-F238E27FC236}">
                <a16:creationId xmlns:a16="http://schemas.microsoft.com/office/drawing/2014/main" id="{AFBB410C-E3A4-495E-8892-0E564B0E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240" y="2635432"/>
            <a:ext cx="666838" cy="666838"/>
          </a:xfrm>
          <a:prstGeom prst="rect">
            <a:avLst/>
          </a:prstGeom>
        </p:spPr>
      </p:pic>
      <p:pic>
        <p:nvPicPr>
          <p:cNvPr id="7" name="Graphic 6" descr="Sad face with solid fill">
            <a:extLst>
              <a:ext uri="{FF2B5EF4-FFF2-40B4-BE49-F238E27FC236}">
                <a16:creationId xmlns:a16="http://schemas.microsoft.com/office/drawing/2014/main" id="{9244B4ED-6672-40C5-8F05-A0665A735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238" y="4421080"/>
            <a:ext cx="666838" cy="666838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DEA4A7B-E8BA-453E-9DC1-E4FEE73CF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94" y="1084102"/>
            <a:ext cx="8890606" cy="46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F9E09CF-DEDF-49C5-908C-0A8A3BFFE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88" y="309380"/>
            <a:ext cx="4815438" cy="642955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32D365-41E9-48BE-9382-376CAA5E0DB1}"/>
              </a:ext>
            </a:extLst>
          </p:cNvPr>
          <p:cNvSpPr txBox="1">
            <a:spLocks/>
          </p:cNvSpPr>
          <p:nvPr/>
        </p:nvSpPr>
        <p:spPr>
          <a:xfrm>
            <a:off x="778810" y="3846339"/>
            <a:ext cx="320483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Difficult to find a way to make 110 indexes readable.</a:t>
            </a:r>
          </a:p>
          <a:p>
            <a:pPr marL="457200" lvl="1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(especially in one single fig)</a:t>
            </a:r>
          </a:p>
        </p:txBody>
      </p:sp>
      <p:pic>
        <p:nvPicPr>
          <p:cNvPr id="7" name="Graphic 6" descr="Sad face with solid fill">
            <a:extLst>
              <a:ext uri="{FF2B5EF4-FFF2-40B4-BE49-F238E27FC236}">
                <a16:creationId xmlns:a16="http://schemas.microsoft.com/office/drawing/2014/main" id="{AB2529A3-D879-468A-A828-AF701F82D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618" y="2012850"/>
            <a:ext cx="1561463" cy="15614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E2535F-DFEF-4A37-B515-E32B086B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0" y="356149"/>
            <a:ext cx="3505495" cy="1622321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Bar-plot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01AA6-7A3E-4FF0-9156-72EB30C176FA}"/>
              </a:ext>
            </a:extLst>
          </p:cNvPr>
          <p:cNvCxnSpPr/>
          <p:nvPr/>
        </p:nvCxnSpPr>
        <p:spPr>
          <a:xfrm flipV="1">
            <a:off x="3937105" y="2205318"/>
            <a:ext cx="2302330" cy="2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2F845-654E-4F9F-8E77-0CA5E0F4F418}"/>
              </a:ext>
            </a:extLst>
          </p:cNvPr>
          <p:cNvSpPr/>
          <p:nvPr/>
        </p:nvSpPr>
        <p:spPr>
          <a:xfrm>
            <a:off x="6340744" y="356149"/>
            <a:ext cx="456296" cy="2204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8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7770-0438-4EFB-8099-3ACB34AD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Bar-plot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6868BF-F194-401B-B99F-2B8AA922D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18" y="614886"/>
            <a:ext cx="4215282" cy="56282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EC669-C09F-42EF-8469-FFC15842A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28799"/>
            <a:ext cx="4933950" cy="4125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9FC65-0A89-4E93-88BC-E76AAC17B7F8}"/>
              </a:ext>
            </a:extLst>
          </p:cNvPr>
          <p:cNvSpPr/>
          <p:nvPr/>
        </p:nvSpPr>
        <p:spPr>
          <a:xfrm>
            <a:off x="5410200" y="614886"/>
            <a:ext cx="904875" cy="5766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FA5C3-10FF-4A6E-8B15-0656B11156AA}"/>
              </a:ext>
            </a:extLst>
          </p:cNvPr>
          <p:cNvSpPr txBox="1"/>
          <p:nvPr/>
        </p:nvSpPr>
        <p:spPr>
          <a:xfrm>
            <a:off x="6810377" y="2255947"/>
            <a:ext cx="38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NOT READABLE!</a:t>
            </a:r>
          </a:p>
        </p:txBody>
      </p:sp>
    </p:spTree>
    <p:extLst>
      <p:ext uri="{BB962C8B-B14F-4D97-AF65-F5344CB8AC3E}">
        <p14:creationId xmlns:p14="http://schemas.microsoft.com/office/powerpoint/2010/main" val="1014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download (15)">
            <a:hlinkClick r:id="" action="ppaction://media"/>
            <a:extLst>
              <a:ext uri="{FF2B5EF4-FFF2-40B4-BE49-F238E27FC236}">
                <a16:creationId xmlns:a16="http://schemas.microsoft.com/office/drawing/2014/main" id="{2D5DCE9A-4635-4FCB-8084-CF367EBB144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10470" y="279083"/>
            <a:ext cx="7864557" cy="5897880"/>
          </a:xfrm>
        </p:spPr>
      </p:pic>
    </p:spTree>
    <p:extLst>
      <p:ext uri="{BB962C8B-B14F-4D97-AF65-F5344CB8AC3E}">
        <p14:creationId xmlns:p14="http://schemas.microsoft.com/office/powerpoint/2010/main" val="372781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526C41-8F25-4AC6-9AC6-133946F0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0" y="433925"/>
            <a:ext cx="3505495" cy="1622321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Animated</a:t>
            </a:r>
            <a:b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8D1D85-0545-4920-B1AD-9A67CE64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37" y="2373745"/>
            <a:ext cx="3204839" cy="3785419"/>
          </a:xfrm>
        </p:spPr>
        <p:txBody>
          <a:bodyPr>
            <a:normAutofit fontScale="85000"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Compact representation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We can identify “spatial” trends (north-&gt;south)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We cannot identify “statically” provinces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We need a “dynamic” document (e.g. not available on paper)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Line marker might be misleading.</a:t>
            </a:r>
          </a:p>
          <a:p>
            <a:pPr lvl="1"/>
            <a:endParaRPr lang="en-GB" sz="1400" dirty="0"/>
          </a:p>
        </p:txBody>
      </p:sp>
      <p:pic>
        <p:nvPicPr>
          <p:cNvPr id="8" name="Graphic 7" descr="Smiling face with solid fill">
            <a:extLst>
              <a:ext uri="{FF2B5EF4-FFF2-40B4-BE49-F238E27FC236}">
                <a16:creationId xmlns:a16="http://schemas.microsoft.com/office/drawing/2014/main" id="{9AA77B81-7521-45C1-B875-8586498D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01" y="2564286"/>
            <a:ext cx="731549" cy="731549"/>
          </a:xfrm>
          <a:prstGeom prst="rect">
            <a:avLst/>
          </a:prstGeom>
        </p:spPr>
      </p:pic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801AF986-D76F-4E6E-8EF7-D74BB27863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774" y="4358830"/>
            <a:ext cx="645236" cy="645236"/>
          </a:xfrm>
          <a:prstGeom prst="rect">
            <a:avLst/>
          </a:prstGeom>
        </p:spPr>
      </p:pic>
      <p:pic>
        <p:nvPicPr>
          <p:cNvPr id="10" name="download (15)">
            <a:hlinkClick r:id="" action="ppaction://media"/>
            <a:extLst>
              <a:ext uri="{FF2B5EF4-FFF2-40B4-BE49-F238E27FC236}">
                <a16:creationId xmlns:a16="http://schemas.microsoft.com/office/drawing/2014/main" id="{E57ADB4D-41EB-432C-809D-F5D5D688AB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81818" y="261284"/>
            <a:ext cx="786455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 fullScrn="1"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5D18-9CAB-43DB-B0C1-BB4AE745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3" y="159614"/>
            <a:ext cx="7817659" cy="1344975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32DD1F30-5195-43D6-AECF-D8FE3A36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6671" y="1226212"/>
            <a:ext cx="2286000" cy="2286000"/>
          </a:xfrm>
          <a:prstGeom prst="rect">
            <a:avLst/>
          </a:prstGeom>
        </p:spPr>
      </p:pic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43157863-7CFD-438E-B941-032CD1DBE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671" y="3802381"/>
            <a:ext cx="2436493" cy="243649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CB975-1CD2-43D8-8D0C-E1389C81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027955"/>
              </p:ext>
            </p:extLst>
          </p:nvPr>
        </p:nvGraphicFramePr>
        <p:xfrm>
          <a:off x="383699" y="1343026"/>
          <a:ext cx="7174247" cy="4786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2255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02DE83-D9C9-418D-AADE-D8724EAF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22DB1-D894-44FE-807E-EC6705E6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2800">
                <a:solidFill>
                  <a:srgbClr val="FFFFFF"/>
                </a:solidFill>
              </a:rPr>
              <a:t>Packages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2C7E4-9B6F-42C7-973D-BCD39710D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6E52-A858-42CE-A9BE-78042F0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Everything was run using Python</a:t>
            </a:r>
          </a:p>
          <a:p>
            <a:pPr lvl="1"/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Matplotlib (both the pyplot API and the low-end modules)</a:t>
            </a:r>
          </a:p>
          <a:p>
            <a:pPr lvl="1"/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Shapely and Geopandas for the spatial features</a:t>
            </a:r>
          </a:p>
        </p:txBody>
      </p:sp>
    </p:spTree>
    <p:extLst>
      <p:ext uri="{BB962C8B-B14F-4D97-AF65-F5344CB8AC3E}">
        <p14:creationId xmlns:p14="http://schemas.microsoft.com/office/powerpoint/2010/main" val="2384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C94B-1B46-425D-8317-8401F547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E48F225-A9DA-437B-8D9C-3E06BC62AB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689679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1C63777-2C4A-4DA4-85F8-936B4A070431}">
                    <psuz:zmPr id="{226A0C0A-2985-482C-960B-78DDF1F2F45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E9C60AD-9767-426C-85BA-899997B4814F}">
                    <psuz:zmPr id="{58AAF56E-B955-4236-AECC-1EB8D20076F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7D6FE4-C616-45D5-8762-5520AF233E71}">
                    <psuz:zmPr id="{07D35153-23F2-474B-B79A-9524024501A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DC7185-1B27-4D39-8540-DF7221414A48}">
                    <psuz:zmPr id="{89068834-43E3-4D8F-B5C0-FE0802DB410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C305A81-3282-4695-9851-C928ADE21B6D}">
                    <psuz:zmPr id="{8E215BCE-E41D-4F54-863E-E7845C0B001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E48F225-A9DA-437B-8D9C-3E06BC62ABB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5723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13F3-DC77-4157-8756-7AC1D31B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762" y="3336925"/>
            <a:ext cx="7615238" cy="1325563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Thanks for your attention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5C4B9-23AC-42D2-BF67-50949C032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10223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136-BBAD-4135-B7E3-7404E6DD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248A7-9C53-4E54-93A0-A863F063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FA37B70-BE86-499E-BE8C-463CC82F8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89892"/>
              </p:ext>
            </p:extLst>
          </p:nvPr>
        </p:nvGraphicFramePr>
        <p:xfrm>
          <a:off x="1262063" y="2582671"/>
          <a:ext cx="9858193" cy="306224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489704">
                  <a:extLst>
                    <a:ext uri="{9D8B030D-6E8A-4147-A177-3AD203B41FA5}">
                      <a16:colId xmlns:a16="http://schemas.microsoft.com/office/drawing/2014/main" val="2961946131"/>
                    </a:ext>
                  </a:extLst>
                </a:gridCol>
                <a:gridCol w="3405761">
                  <a:extLst>
                    <a:ext uri="{9D8B030D-6E8A-4147-A177-3AD203B41FA5}">
                      <a16:colId xmlns:a16="http://schemas.microsoft.com/office/drawing/2014/main" val="132595500"/>
                    </a:ext>
                  </a:extLst>
                </a:gridCol>
                <a:gridCol w="2962728">
                  <a:extLst>
                    <a:ext uri="{9D8B030D-6E8A-4147-A177-3AD203B41FA5}">
                      <a16:colId xmlns:a16="http://schemas.microsoft.com/office/drawing/2014/main" val="2731100322"/>
                    </a:ext>
                  </a:extLst>
                </a:gridCol>
              </a:tblGrid>
              <a:tr h="814809">
                <a:tc>
                  <a:txBody>
                    <a:bodyPr/>
                    <a:lstStyle/>
                    <a:p>
                      <a:r>
                        <a:rPr lang="en-GB" sz="2400" dirty="0"/>
                        <a:t>Observations</a:t>
                      </a:r>
                      <a:endParaRPr lang="en-GB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335773" marR="201464" marT="201464" marB="20146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Features</a:t>
                      </a:r>
                      <a:endParaRPr lang="en-GB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335773" marR="201464" marT="201464" marB="201464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Spatial</a:t>
                      </a:r>
                      <a:endParaRPr lang="en-GB" sz="2400" b="1">
                        <a:solidFill>
                          <a:srgbClr val="FFFFFF"/>
                        </a:solidFill>
                      </a:endParaRPr>
                    </a:p>
                  </a:txBody>
                  <a:tcPr marL="335773" marR="201464" marT="201464" marB="201464"/>
                </a:tc>
                <a:extLst>
                  <a:ext uri="{0D108BD9-81ED-4DB2-BD59-A6C34878D82A}">
                    <a16:rowId xmlns:a16="http://schemas.microsoft.com/office/drawing/2014/main" val="1825996818"/>
                  </a:ext>
                </a:extLst>
              </a:tr>
              <a:tr h="2247438">
                <a:tc>
                  <a:txBody>
                    <a:bodyPr/>
                    <a:lstStyle/>
                    <a:p>
                      <a:r>
                        <a:rPr lang="en-GB" sz="2400"/>
                        <a:t>110 Italian Provinces</a:t>
                      </a:r>
                      <a:endParaRPr lang="en-GB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35773" marR="201464" marT="201464" marB="20146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corruption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GDP per capita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robberies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Sun hours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Total Population</a:t>
                      </a:r>
                      <a:endParaRPr lang="en-GB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35773" marR="201464" marT="201464" marB="20146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The shape of the province</a:t>
                      </a:r>
                      <a:endParaRPr lang="en-GB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35773" marR="201464" marT="201464" marB="201464"/>
                </a:tc>
                <a:extLst>
                  <a:ext uri="{0D108BD9-81ED-4DB2-BD59-A6C34878D82A}">
                    <a16:rowId xmlns:a16="http://schemas.microsoft.com/office/drawing/2014/main" val="10074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77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248A7-9C53-4E54-93A0-A863F063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Description of the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A0B1671-1778-417B-95B4-EECAE917B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906850"/>
              </p:ext>
            </p:extLst>
          </p:nvPr>
        </p:nvGraphicFramePr>
        <p:xfrm>
          <a:off x="1081262" y="2416914"/>
          <a:ext cx="10515600" cy="3037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619461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25955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31100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of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99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SIEPI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Index between 0 and 1.</a:t>
                      </a:r>
                    </a:p>
                    <a:p>
                      <a:r>
                        <a:rPr lang="en-GB" dirty="0"/>
                        <a:t>(0=high corruption,1=low corruption)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GDP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Euros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robberies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per capita robberies in bank and postal office.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0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Sole 24 Ore </a:t>
                      </a:r>
                      <a:r>
                        <a:rPr lang="en-GB" dirty="0" err="1"/>
                        <a:t>qualità</a:t>
                      </a:r>
                      <a:r>
                        <a:rPr lang="en-GB" dirty="0"/>
                        <a:t> del </a:t>
                      </a:r>
                      <a:r>
                        <a:rPr lang="en-GB" dirty="0" err="1"/>
                        <a:t>Clima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sun hours per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number of citizens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5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43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CADDF-FFF3-4497-A059-2F12244D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545676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visualization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FD0C0-06AB-4D1D-BA6D-6506A153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877378"/>
              </p:ext>
            </p:extLst>
          </p:nvPr>
        </p:nvGraphicFramePr>
        <p:xfrm>
          <a:off x="1262063" y="2207419"/>
          <a:ext cx="9858191" cy="381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86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407F-7843-4D18-B069-A66D80E6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Visualize 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4972D-1B6E-4106-8B9B-681BA216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 have a 5*110 Matrix.</a:t>
            </a:r>
          </a:p>
          <a:p>
            <a:r>
              <a:rPr lang="en-GB" sz="3200" dirty="0"/>
              <a:t>How can we visualize it in a compact way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C63CA-F0CA-4C21-A530-055D8E514F9B}"/>
              </a:ext>
            </a:extLst>
          </p:cNvPr>
          <p:cNvSpPr/>
          <p:nvPr/>
        </p:nvSpPr>
        <p:spPr>
          <a:xfrm>
            <a:off x="6096000" y="1660124"/>
            <a:ext cx="4938944" cy="3897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0A50C-2F12-4741-906A-61FAEBB8AA0D}"/>
              </a:ext>
            </a:extLst>
          </p:cNvPr>
          <p:cNvSpPr txBox="1"/>
          <p:nvPr/>
        </p:nvSpPr>
        <p:spPr>
          <a:xfrm>
            <a:off x="8049087" y="944564"/>
            <a:ext cx="12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5 Features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2649C-1BD7-4745-9E2A-A2312C6D99F0}"/>
              </a:ext>
            </a:extLst>
          </p:cNvPr>
          <p:cNvCxnSpPr/>
          <p:nvPr/>
        </p:nvCxnSpPr>
        <p:spPr>
          <a:xfrm>
            <a:off x="6187736" y="1402673"/>
            <a:ext cx="468741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42D38-A219-4C47-B51C-F65F5D1C13DC}"/>
              </a:ext>
            </a:extLst>
          </p:cNvPr>
          <p:cNvCxnSpPr/>
          <p:nvPr/>
        </p:nvCxnSpPr>
        <p:spPr>
          <a:xfrm>
            <a:off x="5690586" y="1660124"/>
            <a:ext cx="0" cy="389729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F1F5FC-2B11-42B1-A32D-954E02DAF569}"/>
              </a:ext>
            </a:extLst>
          </p:cNvPr>
          <p:cNvSpPr txBox="1"/>
          <p:nvPr/>
        </p:nvSpPr>
        <p:spPr>
          <a:xfrm>
            <a:off x="5084790" y="2095979"/>
            <a:ext cx="523220" cy="37818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2200" b="1" dirty="0"/>
              <a:t>110 Observations</a:t>
            </a:r>
          </a:p>
        </p:txBody>
      </p:sp>
    </p:spTree>
    <p:extLst>
      <p:ext uri="{BB962C8B-B14F-4D97-AF65-F5344CB8AC3E}">
        <p14:creationId xmlns:p14="http://schemas.microsoft.com/office/powerpoint/2010/main" val="48198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59F68467-AFBD-4F14-A471-F724D42B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4" y="643467"/>
            <a:ext cx="745293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4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95707-39A5-46A9-949B-9685921B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plot</a:t>
            </a:r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BE02A161-6907-49DB-B123-850C2FD56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16146"/>
            <a:ext cx="6172200" cy="4616183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F77495-5F13-486C-AF82-6F2C48E7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We can see general trend of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No spatial relationship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Not able to identify observations</a:t>
            </a:r>
          </a:p>
        </p:txBody>
      </p:sp>
      <p:pic>
        <p:nvPicPr>
          <p:cNvPr id="16" name="Graphic 15" descr="Smiling face with solid fill">
            <a:extLst>
              <a:ext uri="{FF2B5EF4-FFF2-40B4-BE49-F238E27FC236}">
                <a16:creationId xmlns:a16="http://schemas.microsoft.com/office/drawing/2014/main" id="{D388643F-2E51-4C05-A41A-99EDEABF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46" y="2057400"/>
            <a:ext cx="765066" cy="765066"/>
          </a:xfrm>
          <a:prstGeom prst="rect">
            <a:avLst/>
          </a:prstGeom>
        </p:spPr>
      </p:pic>
      <p:pic>
        <p:nvPicPr>
          <p:cNvPr id="17" name="Graphic 16" descr="Sad face with solid fill">
            <a:extLst>
              <a:ext uri="{FF2B5EF4-FFF2-40B4-BE49-F238E27FC236}">
                <a16:creationId xmlns:a16="http://schemas.microsoft.com/office/drawing/2014/main" id="{3080768C-A0B0-4DD7-9347-45F6484C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23" y="3963194"/>
            <a:ext cx="765066" cy="7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0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357</Words>
  <Application>Microsoft Office PowerPoint</Application>
  <PresentationFormat>Widescreen</PresentationFormat>
  <Paragraphs>85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Many obs, Many features + Space: an animated solution</vt:lpstr>
      <vt:lpstr>OUTLINE</vt:lpstr>
      <vt:lpstr>Data Overview</vt:lpstr>
      <vt:lpstr>The dataset</vt:lpstr>
      <vt:lpstr>Description of the variables</vt:lpstr>
      <vt:lpstr>The visualization problem</vt:lpstr>
      <vt:lpstr>Visualize the dataset</vt:lpstr>
      <vt:lpstr>PowerPoint Presentation</vt:lpstr>
      <vt:lpstr>Distribution plot</vt:lpstr>
      <vt:lpstr>PowerPoint Presentation</vt:lpstr>
      <vt:lpstr>Chorophlet visualization</vt:lpstr>
      <vt:lpstr>PowerPoint Presentation</vt:lpstr>
      <vt:lpstr>Bar-plot visualization</vt:lpstr>
      <vt:lpstr>Bar-plot visualization</vt:lpstr>
      <vt:lpstr>Bar-plot visualization</vt:lpstr>
      <vt:lpstr>PowerPoint Presentation</vt:lpstr>
      <vt:lpstr>Animated visualization</vt:lpstr>
      <vt:lpstr>Conclusions</vt:lpstr>
      <vt:lpstr>Packages </vt:lpstr>
      <vt:lpstr>Thanks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obs, Many features + Space: an animated solution</dc:title>
  <dc:creator>Gabriele Pinto</dc:creator>
  <cp:lastModifiedBy>Gabriele Pinto</cp:lastModifiedBy>
  <cp:revision>3</cp:revision>
  <dcterms:created xsi:type="dcterms:W3CDTF">2019-05-10T08:22:50Z</dcterms:created>
  <dcterms:modified xsi:type="dcterms:W3CDTF">2019-05-10T12:38:07Z</dcterms:modified>
</cp:coreProperties>
</file>