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0"/>
  </p:notesMasterIdLst>
  <p:sldIdLst>
    <p:sldId id="256" r:id="rId2"/>
    <p:sldId id="259" r:id="rId3"/>
    <p:sldId id="260" r:id="rId4"/>
    <p:sldId id="261" r:id="rId5"/>
    <p:sldId id="263" r:id="rId6"/>
    <p:sldId id="267" r:id="rId7"/>
    <p:sldId id="268" r:id="rId8"/>
    <p:sldId id="266" r:id="rId9"/>
    <p:sldId id="269" r:id="rId10"/>
    <p:sldId id="270" r:id="rId11"/>
    <p:sldId id="276" r:id="rId12"/>
    <p:sldId id="271" r:id="rId13"/>
    <p:sldId id="264" r:id="rId14"/>
    <p:sldId id="272" r:id="rId15"/>
    <p:sldId id="273" r:id="rId16"/>
    <p:sldId id="274" r:id="rId17"/>
    <p:sldId id="275"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58" d="100"/>
          <a:sy n="58" d="100"/>
        </p:scale>
        <p:origin x="78" y="10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28461-1689-49A6-AA12-8984BC69D672}" type="datetimeFigureOut">
              <a:rPr lang="en-GB" smtClean="0"/>
              <a:t>05/09/2021</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5842DE-1E9A-4391-BC8B-85EA13A75140}" type="slidenum">
              <a:rPr lang="en-GB" smtClean="0"/>
              <a:t>‹N›</a:t>
            </a:fld>
            <a:endParaRPr lang="en-GB"/>
          </a:p>
        </p:txBody>
      </p:sp>
    </p:spTree>
    <p:extLst>
      <p:ext uri="{BB962C8B-B14F-4D97-AF65-F5344CB8AC3E}">
        <p14:creationId xmlns:p14="http://schemas.microsoft.com/office/powerpoint/2010/main" val="110509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2C544742-0D40-48C5-81FE-2F3A968EFE26}" type="datetime1">
              <a:rPr lang="en-GB" smtClean="0"/>
              <a:t>05/09/2021</a:t>
            </a:fld>
            <a:endParaRPr lang="en-GB"/>
          </a:p>
        </p:txBody>
      </p:sp>
      <p:sp>
        <p:nvSpPr>
          <p:cNvPr id="5" name="Footer Placeholder 4"/>
          <p:cNvSpPr>
            <a:spLocks noGrp="1"/>
          </p:cNvSpPr>
          <p:nvPr>
            <p:ph type="ftr" sz="quarter" idx="11"/>
          </p:nvPr>
        </p:nvSpPr>
        <p:spPr/>
        <p:txBody>
          <a:bodyPr/>
          <a:lstStyle/>
          <a:p>
            <a:r>
              <a:rPr lang="en-GB"/>
              <a:t>Gabriele Quatrana</a:t>
            </a:r>
          </a:p>
        </p:txBody>
      </p:sp>
      <p:sp>
        <p:nvSpPr>
          <p:cNvPr id="6" name="Slide Number Placeholder 5"/>
          <p:cNvSpPr>
            <a:spLocks noGrp="1"/>
          </p:cNvSpPr>
          <p:nvPr>
            <p:ph type="sldNum" sz="quarter" idx="12"/>
          </p:nvPr>
        </p:nvSpPr>
        <p:spPr/>
        <p:txBody>
          <a:bodyPr/>
          <a:lstStyle/>
          <a:p>
            <a:fld id="{A6C0B922-E0BE-4A4C-9E51-3FE28EB39C6C}"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82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CDC72C3-69D5-4513-85A6-953811237AFA}" type="datetime1">
              <a:rPr lang="en-GB" smtClean="0"/>
              <a:t>05/09/2021</a:t>
            </a:fld>
            <a:endParaRPr lang="en-GB"/>
          </a:p>
        </p:txBody>
      </p:sp>
      <p:sp>
        <p:nvSpPr>
          <p:cNvPr id="5" name="Footer Placeholder 4"/>
          <p:cNvSpPr>
            <a:spLocks noGrp="1"/>
          </p:cNvSpPr>
          <p:nvPr>
            <p:ph type="ftr" sz="quarter" idx="11"/>
          </p:nvPr>
        </p:nvSpPr>
        <p:spPr/>
        <p:txBody>
          <a:bodyPr/>
          <a:lstStyle/>
          <a:p>
            <a:r>
              <a:rPr lang="en-GB"/>
              <a:t>Gabriele Quatrana</a:t>
            </a:r>
          </a:p>
        </p:txBody>
      </p:sp>
      <p:sp>
        <p:nvSpPr>
          <p:cNvPr id="6" name="Slide Number Placeholder 5"/>
          <p:cNvSpPr>
            <a:spLocks noGrp="1"/>
          </p:cNvSpPr>
          <p:nvPr>
            <p:ph type="sldNum" sz="quarter" idx="12"/>
          </p:nvPr>
        </p:nvSpPr>
        <p:spPr/>
        <p:txBody>
          <a:bodyPr/>
          <a:lstStyle/>
          <a:p>
            <a:fld id="{A6C0B922-E0BE-4A4C-9E51-3FE28EB39C6C}" type="slidenum">
              <a:rPr lang="en-GB" smtClean="0"/>
              <a:t>‹N›</a:t>
            </a:fld>
            <a:endParaRPr lang="en-GB"/>
          </a:p>
        </p:txBody>
      </p:sp>
    </p:spTree>
    <p:extLst>
      <p:ext uri="{BB962C8B-B14F-4D97-AF65-F5344CB8AC3E}">
        <p14:creationId xmlns:p14="http://schemas.microsoft.com/office/powerpoint/2010/main" val="113513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46DFA1B-D29C-4CC7-BA5B-0B8B51CE9BC6}" type="datetime1">
              <a:rPr lang="en-GB" smtClean="0"/>
              <a:t>05/09/2021</a:t>
            </a:fld>
            <a:endParaRPr lang="en-GB"/>
          </a:p>
        </p:txBody>
      </p:sp>
      <p:sp>
        <p:nvSpPr>
          <p:cNvPr id="5" name="Footer Placeholder 4"/>
          <p:cNvSpPr>
            <a:spLocks noGrp="1"/>
          </p:cNvSpPr>
          <p:nvPr>
            <p:ph type="ftr" sz="quarter" idx="11"/>
          </p:nvPr>
        </p:nvSpPr>
        <p:spPr/>
        <p:txBody>
          <a:bodyPr/>
          <a:lstStyle/>
          <a:p>
            <a:r>
              <a:rPr lang="en-GB"/>
              <a:t>Gabriele Quatrana</a:t>
            </a:r>
          </a:p>
        </p:txBody>
      </p:sp>
      <p:sp>
        <p:nvSpPr>
          <p:cNvPr id="6" name="Slide Number Placeholder 5"/>
          <p:cNvSpPr>
            <a:spLocks noGrp="1"/>
          </p:cNvSpPr>
          <p:nvPr>
            <p:ph type="sldNum" sz="quarter" idx="12"/>
          </p:nvPr>
        </p:nvSpPr>
        <p:spPr/>
        <p:txBody>
          <a:bodyPr/>
          <a:lstStyle/>
          <a:p>
            <a:fld id="{A6C0B922-E0BE-4A4C-9E51-3FE28EB39C6C}" type="slidenum">
              <a:rPr lang="en-GB" smtClean="0"/>
              <a:t>‹N›</a:t>
            </a:fld>
            <a:endParaRPr lang="en-GB"/>
          </a:p>
        </p:txBody>
      </p:sp>
    </p:spTree>
    <p:extLst>
      <p:ext uri="{BB962C8B-B14F-4D97-AF65-F5344CB8AC3E}">
        <p14:creationId xmlns:p14="http://schemas.microsoft.com/office/powerpoint/2010/main" val="291037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D34EF85-18B1-44D6-BD36-0441039AA795}" type="datetime1">
              <a:rPr lang="en-GB" smtClean="0"/>
              <a:t>05/09/2021</a:t>
            </a:fld>
            <a:endParaRPr lang="en-GB"/>
          </a:p>
        </p:txBody>
      </p:sp>
      <p:sp>
        <p:nvSpPr>
          <p:cNvPr id="5" name="Footer Placeholder 4"/>
          <p:cNvSpPr>
            <a:spLocks noGrp="1"/>
          </p:cNvSpPr>
          <p:nvPr>
            <p:ph type="ftr" sz="quarter" idx="11"/>
          </p:nvPr>
        </p:nvSpPr>
        <p:spPr/>
        <p:txBody>
          <a:bodyPr/>
          <a:lstStyle/>
          <a:p>
            <a:r>
              <a:rPr lang="en-GB"/>
              <a:t>Gabriele Quatrana</a:t>
            </a:r>
          </a:p>
        </p:txBody>
      </p:sp>
      <p:sp>
        <p:nvSpPr>
          <p:cNvPr id="6" name="Slide Number Placeholder 5"/>
          <p:cNvSpPr>
            <a:spLocks noGrp="1"/>
          </p:cNvSpPr>
          <p:nvPr>
            <p:ph type="sldNum" sz="quarter" idx="12"/>
          </p:nvPr>
        </p:nvSpPr>
        <p:spPr/>
        <p:txBody>
          <a:bodyPr/>
          <a:lstStyle/>
          <a:p>
            <a:fld id="{A6C0B922-E0BE-4A4C-9E51-3FE28EB39C6C}" type="slidenum">
              <a:rPr lang="en-GB" smtClean="0"/>
              <a:t>‹N›</a:t>
            </a:fld>
            <a:endParaRPr lang="en-GB"/>
          </a:p>
        </p:txBody>
      </p:sp>
    </p:spTree>
    <p:extLst>
      <p:ext uri="{BB962C8B-B14F-4D97-AF65-F5344CB8AC3E}">
        <p14:creationId xmlns:p14="http://schemas.microsoft.com/office/powerpoint/2010/main" val="71976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72DF1C2-CD16-4543-A0EC-B1F4051B0EB1}" type="datetime1">
              <a:rPr lang="en-GB" smtClean="0"/>
              <a:t>05/09/2021</a:t>
            </a:fld>
            <a:endParaRPr lang="en-GB"/>
          </a:p>
        </p:txBody>
      </p:sp>
      <p:sp>
        <p:nvSpPr>
          <p:cNvPr id="5" name="Footer Placeholder 4"/>
          <p:cNvSpPr>
            <a:spLocks noGrp="1"/>
          </p:cNvSpPr>
          <p:nvPr>
            <p:ph type="ftr" sz="quarter" idx="11"/>
          </p:nvPr>
        </p:nvSpPr>
        <p:spPr/>
        <p:txBody>
          <a:bodyPr/>
          <a:lstStyle/>
          <a:p>
            <a:r>
              <a:rPr lang="en-GB"/>
              <a:t>Gabriele Quatrana</a:t>
            </a:r>
          </a:p>
        </p:txBody>
      </p:sp>
      <p:sp>
        <p:nvSpPr>
          <p:cNvPr id="6" name="Slide Number Placeholder 5"/>
          <p:cNvSpPr>
            <a:spLocks noGrp="1"/>
          </p:cNvSpPr>
          <p:nvPr>
            <p:ph type="sldNum" sz="quarter" idx="12"/>
          </p:nvPr>
        </p:nvSpPr>
        <p:spPr/>
        <p:txBody>
          <a:bodyPr/>
          <a:lstStyle/>
          <a:p>
            <a:fld id="{A6C0B922-E0BE-4A4C-9E51-3FE28EB39C6C}"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48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7C00905-9FBA-4A50-92EB-22D2B16DF732}" type="datetime1">
              <a:rPr lang="en-GB" smtClean="0"/>
              <a:t>05/09/2021</a:t>
            </a:fld>
            <a:endParaRPr lang="en-GB"/>
          </a:p>
        </p:txBody>
      </p:sp>
      <p:sp>
        <p:nvSpPr>
          <p:cNvPr id="6" name="Footer Placeholder 5"/>
          <p:cNvSpPr>
            <a:spLocks noGrp="1"/>
          </p:cNvSpPr>
          <p:nvPr>
            <p:ph type="ftr" sz="quarter" idx="11"/>
          </p:nvPr>
        </p:nvSpPr>
        <p:spPr/>
        <p:txBody>
          <a:bodyPr/>
          <a:lstStyle/>
          <a:p>
            <a:r>
              <a:rPr lang="en-GB"/>
              <a:t>Gabriele Quatrana</a:t>
            </a:r>
          </a:p>
        </p:txBody>
      </p:sp>
      <p:sp>
        <p:nvSpPr>
          <p:cNvPr id="7" name="Slide Number Placeholder 6"/>
          <p:cNvSpPr>
            <a:spLocks noGrp="1"/>
          </p:cNvSpPr>
          <p:nvPr>
            <p:ph type="sldNum" sz="quarter" idx="12"/>
          </p:nvPr>
        </p:nvSpPr>
        <p:spPr/>
        <p:txBody>
          <a:bodyPr/>
          <a:lstStyle/>
          <a:p>
            <a:fld id="{A6C0B922-E0BE-4A4C-9E51-3FE28EB39C6C}" type="slidenum">
              <a:rPr lang="en-GB" smtClean="0"/>
              <a:t>‹N›</a:t>
            </a:fld>
            <a:endParaRPr lang="en-GB"/>
          </a:p>
        </p:txBody>
      </p:sp>
    </p:spTree>
    <p:extLst>
      <p:ext uri="{BB962C8B-B14F-4D97-AF65-F5344CB8AC3E}">
        <p14:creationId xmlns:p14="http://schemas.microsoft.com/office/powerpoint/2010/main" val="17134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7A944E6-0923-43A1-AEA5-01B7A5DC4B0E}" type="datetime1">
              <a:rPr lang="en-GB" smtClean="0"/>
              <a:t>05/09/2021</a:t>
            </a:fld>
            <a:endParaRPr lang="en-GB"/>
          </a:p>
        </p:txBody>
      </p:sp>
      <p:sp>
        <p:nvSpPr>
          <p:cNvPr id="8" name="Footer Placeholder 7"/>
          <p:cNvSpPr>
            <a:spLocks noGrp="1"/>
          </p:cNvSpPr>
          <p:nvPr>
            <p:ph type="ftr" sz="quarter" idx="11"/>
          </p:nvPr>
        </p:nvSpPr>
        <p:spPr/>
        <p:txBody>
          <a:bodyPr/>
          <a:lstStyle/>
          <a:p>
            <a:r>
              <a:rPr lang="en-GB"/>
              <a:t>Gabriele Quatrana</a:t>
            </a:r>
          </a:p>
        </p:txBody>
      </p:sp>
      <p:sp>
        <p:nvSpPr>
          <p:cNvPr id="9" name="Slide Number Placeholder 8"/>
          <p:cNvSpPr>
            <a:spLocks noGrp="1"/>
          </p:cNvSpPr>
          <p:nvPr>
            <p:ph type="sldNum" sz="quarter" idx="12"/>
          </p:nvPr>
        </p:nvSpPr>
        <p:spPr/>
        <p:txBody>
          <a:bodyPr/>
          <a:lstStyle/>
          <a:p>
            <a:fld id="{A6C0B922-E0BE-4A4C-9E51-3FE28EB39C6C}" type="slidenum">
              <a:rPr lang="en-GB" smtClean="0"/>
              <a:t>‹N›</a:t>
            </a:fld>
            <a:endParaRPr lang="en-GB"/>
          </a:p>
        </p:txBody>
      </p:sp>
    </p:spTree>
    <p:extLst>
      <p:ext uri="{BB962C8B-B14F-4D97-AF65-F5344CB8AC3E}">
        <p14:creationId xmlns:p14="http://schemas.microsoft.com/office/powerpoint/2010/main" val="341306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41C8F4E-CEC7-4FFA-B873-9C9031752A91}" type="datetime1">
              <a:rPr lang="en-GB" smtClean="0"/>
              <a:t>05/09/2021</a:t>
            </a:fld>
            <a:endParaRPr lang="en-GB"/>
          </a:p>
        </p:txBody>
      </p:sp>
      <p:sp>
        <p:nvSpPr>
          <p:cNvPr id="4" name="Footer Placeholder 3"/>
          <p:cNvSpPr>
            <a:spLocks noGrp="1"/>
          </p:cNvSpPr>
          <p:nvPr>
            <p:ph type="ftr" sz="quarter" idx="11"/>
          </p:nvPr>
        </p:nvSpPr>
        <p:spPr/>
        <p:txBody>
          <a:bodyPr/>
          <a:lstStyle/>
          <a:p>
            <a:r>
              <a:rPr lang="en-GB"/>
              <a:t>Gabriele Quatrana</a:t>
            </a:r>
          </a:p>
        </p:txBody>
      </p:sp>
      <p:sp>
        <p:nvSpPr>
          <p:cNvPr id="5" name="Slide Number Placeholder 4"/>
          <p:cNvSpPr>
            <a:spLocks noGrp="1"/>
          </p:cNvSpPr>
          <p:nvPr>
            <p:ph type="sldNum" sz="quarter" idx="12"/>
          </p:nvPr>
        </p:nvSpPr>
        <p:spPr/>
        <p:txBody>
          <a:bodyPr/>
          <a:lstStyle/>
          <a:p>
            <a:fld id="{A6C0B922-E0BE-4A4C-9E51-3FE28EB39C6C}" type="slidenum">
              <a:rPr lang="en-GB" smtClean="0"/>
              <a:t>‹N›</a:t>
            </a:fld>
            <a:endParaRPr lang="en-GB"/>
          </a:p>
        </p:txBody>
      </p:sp>
    </p:spTree>
    <p:extLst>
      <p:ext uri="{BB962C8B-B14F-4D97-AF65-F5344CB8AC3E}">
        <p14:creationId xmlns:p14="http://schemas.microsoft.com/office/powerpoint/2010/main" val="188029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7B639CF-808F-42D8-8EDB-ADA618A0698F}" type="datetime1">
              <a:rPr lang="en-GB" smtClean="0"/>
              <a:t>05/09/2021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Gabriele Quatrana</a:t>
            </a:r>
          </a:p>
        </p:txBody>
      </p:sp>
      <p:sp>
        <p:nvSpPr>
          <p:cNvPr id="9" name="Slide Number Placeholder 8"/>
          <p:cNvSpPr>
            <a:spLocks noGrp="1"/>
          </p:cNvSpPr>
          <p:nvPr>
            <p:ph type="sldNum" sz="quarter" idx="12"/>
          </p:nvPr>
        </p:nvSpPr>
        <p:spPr/>
        <p:txBody>
          <a:bodyPr/>
          <a:lstStyle/>
          <a:p>
            <a:fld id="{A6C0B922-E0BE-4A4C-9E51-3FE28EB39C6C}" type="slidenum">
              <a:rPr lang="en-GB" smtClean="0"/>
              <a:t>‹N›</a:t>
            </a:fld>
            <a:endParaRPr lang="en-GB"/>
          </a:p>
        </p:txBody>
      </p:sp>
    </p:spTree>
    <p:extLst>
      <p:ext uri="{BB962C8B-B14F-4D97-AF65-F5344CB8AC3E}">
        <p14:creationId xmlns:p14="http://schemas.microsoft.com/office/powerpoint/2010/main" val="245301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4D9FE7A-97A7-482E-966F-EC7A6C95AE1E}" type="datetime1">
              <a:rPr lang="en-GB" smtClean="0"/>
              <a:t>05/09/2021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Gabriele Quatrana</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C0B922-E0BE-4A4C-9E51-3FE28EB39C6C}" type="slidenum">
              <a:rPr lang="en-GB" smtClean="0"/>
              <a:t>‹N›</a:t>
            </a:fld>
            <a:endParaRPr lang="en-GB"/>
          </a:p>
        </p:txBody>
      </p:sp>
    </p:spTree>
    <p:extLst>
      <p:ext uri="{BB962C8B-B14F-4D97-AF65-F5344CB8AC3E}">
        <p14:creationId xmlns:p14="http://schemas.microsoft.com/office/powerpoint/2010/main" val="361971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87C0D83-7357-473C-8B13-1413D75ECA85}" type="datetime1">
              <a:rPr lang="en-GB" smtClean="0"/>
              <a:t>05/09/2021</a:t>
            </a:fld>
            <a:endParaRPr lang="en-GB"/>
          </a:p>
        </p:txBody>
      </p:sp>
      <p:sp>
        <p:nvSpPr>
          <p:cNvPr id="6" name="Footer Placeholder 5"/>
          <p:cNvSpPr>
            <a:spLocks noGrp="1"/>
          </p:cNvSpPr>
          <p:nvPr>
            <p:ph type="ftr" sz="quarter" idx="11"/>
          </p:nvPr>
        </p:nvSpPr>
        <p:spPr/>
        <p:txBody>
          <a:bodyPr/>
          <a:lstStyle/>
          <a:p>
            <a:r>
              <a:rPr lang="en-GB"/>
              <a:t>Gabriele Quatrana</a:t>
            </a:r>
          </a:p>
        </p:txBody>
      </p:sp>
      <p:sp>
        <p:nvSpPr>
          <p:cNvPr id="7" name="Slide Number Placeholder 6"/>
          <p:cNvSpPr>
            <a:spLocks noGrp="1"/>
          </p:cNvSpPr>
          <p:nvPr>
            <p:ph type="sldNum" sz="quarter" idx="12"/>
          </p:nvPr>
        </p:nvSpPr>
        <p:spPr/>
        <p:txBody>
          <a:bodyPr/>
          <a:lstStyle/>
          <a:p>
            <a:fld id="{A6C0B922-E0BE-4A4C-9E51-3FE28EB39C6C}" type="slidenum">
              <a:rPr lang="en-GB" smtClean="0"/>
              <a:t>‹N›</a:t>
            </a:fld>
            <a:endParaRPr lang="en-GB"/>
          </a:p>
        </p:txBody>
      </p:sp>
    </p:spTree>
    <p:extLst>
      <p:ext uri="{BB962C8B-B14F-4D97-AF65-F5344CB8AC3E}">
        <p14:creationId xmlns:p14="http://schemas.microsoft.com/office/powerpoint/2010/main" val="198817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85D0CD-2014-4CFE-B5E5-11506DAA1175}" type="datetime1">
              <a:rPr lang="en-GB" smtClean="0"/>
              <a:t>05/09/2021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it-IT"/>
              <a:t>Gabriele Quatrana</a:t>
            </a:r>
            <a:endParaRPr lang="en-GB" dirty="0"/>
          </a:p>
        </p:txBody>
      </p:sp>
      <p:sp>
        <p:nvSpPr>
          <p:cNvPr id="6" name="Slide Number Placeholder 5"/>
          <p:cNvSpPr>
            <a:spLocks noGrp="1"/>
          </p:cNvSpPr>
          <p:nvPr>
            <p:ph type="sldNum" sz="quarter" idx="4"/>
          </p:nvPr>
        </p:nvSpPr>
        <p:spPr>
          <a:xfrm>
            <a:off x="10879975" y="6400315"/>
            <a:ext cx="1312025" cy="457686"/>
          </a:xfrm>
          <a:prstGeom prst="rect">
            <a:avLst/>
          </a:prstGeom>
        </p:spPr>
        <p:txBody>
          <a:bodyPr vert="horz" lIns="91440" tIns="45720" rIns="91440" bIns="45720" rtlCol="0" anchor="ctr"/>
          <a:lstStyle>
            <a:lvl1pPr algn="r">
              <a:defRPr sz="1800">
                <a:solidFill>
                  <a:srgbClr val="FFFFFF"/>
                </a:solidFill>
              </a:defRPr>
            </a:lvl1pPr>
          </a:lstStyle>
          <a:p>
            <a:fld id="{A6C0B922-E0BE-4A4C-9E51-3FE28EB39C6C}" type="slidenum">
              <a:rPr lang="en-GB" smtClean="0"/>
              <a:pPr/>
              <a:t>‹N›</a:t>
            </a:fld>
            <a:endParaRPr lang="en-GB"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89375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0.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netguru.com/blog/python-pros-and-cons" TargetMode="External"/><Relationship Id="rId3" Type="http://schemas.openxmlformats.org/officeDocument/2006/relationships/hyperlink" Target="https://in.springboard.com/blog/programming-language/" TargetMode="External"/><Relationship Id="rId7" Type="http://schemas.openxmlformats.org/officeDocument/2006/relationships/hyperlink" Target="https://data-flair.training/blogs/advantages-and-disadvantages-of-c/" TargetMode="External"/><Relationship Id="rId2" Type="http://schemas.openxmlformats.org/officeDocument/2006/relationships/hyperlink" Target="https://www.solunet.it/cose-alta-affidabilita-informatica-azienda-high-availability/" TargetMode="External"/><Relationship Id="rId1" Type="http://schemas.openxmlformats.org/officeDocument/2006/relationships/slideLayout" Target="../slideLayouts/slideLayout2.xml"/><Relationship Id="rId6" Type="http://schemas.openxmlformats.org/officeDocument/2006/relationships/hyperlink" Target="https://data-flair.training/blogs/advantages-and-disadvantages-of-cpp/" TargetMode="External"/><Relationship Id="rId5" Type="http://schemas.openxmlformats.org/officeDocument/2006/relationships/hyperlink" Target="https://docs.oracle.com/cd/A97335_02/ias.102/a95201/avail.htm" TargetMode="External"/><Relationship Id="rId10" Type="http://schemas.openxmlformats.org/officeDocument/2006/relationships/hyperlink" Target="https://medium.com/javarevisited/top-5-programming-languages-for-web-development-in-2021-f6fd4f564eb6" TargetMode="External"/><Relationship Id="rId4" Type="http://schemas.openxmlformats.org/officeDocument/2006/relationships/hyperlink" Target="https://data-flair.training/blogs/pros-and-cons-of-java/" TargetMode="External"/><Relationship Id="rId9" Type="http://schemas.openxmlformats.org/officeDocument/2006/relationships/hyperlink" Target="https://careerkarma.com/blog/python-java-integ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D5E8E2-C797-4534-8FB8-BD7467EE8119}"/>
              </a:ext>
            </a:extLst>
          </p:cNvPr>
          <p:cNvSpPr>
            <a:spLocks noGrp="1"/>
          </p:cNvSpPr>
          <p:nvPr>
            <p:ph type="ctrTitle"/>
          </p:nvPr>
        </p:nvSpPr>
        <p:spPr/>
        <p:txBody>
          <a:bodyPr/>
          <a:lstStyle/>
          <a:p>
            <a:r>
              <a:rPr lang="it-IT" sz="4800" dirty="0"/>
              <a:t>Deliverable 3</a:t>
            </a:r>
            <a:br>
              <a:rPr lang="it-IT" dirty="0"/>
            </a:br>
            <a:r>
              <a:rPr lang="it-IT" dirty="0"/>
              <a:t>CBAM</a:t>
            </a:r>
            <a:endParaRPr lang="en-GB" dirty="0"/>
          </a:p>
        </p:txBody>
      </p:sp>
      <p:sp>
        <p:nvSpPr>
          <p:cNvPr id="3" name="Sottotitolo 2">
            <a:extLst>
              <a:ext uri="{FF2B5EF4-FFF2-40B4-BE49-F238E27FC236}">
                <a16:creationId xmlns:a16="http://schemas.microsoft.com/office/drawing/2014/main" id="{8B0BEF36-8D5C-4770-A618-E40E7701ED43}"/>
              </a:ext>
            </a:extLst>
          </p:cNvPr>
          <p:cNvSpPr>
            <a:spLocks noGrp="1"/>
          </p:cNvSpPr>
          <p:nvPr>
            <p:ph type="subTitle" idx="1"/>
          </p:nvPr>
        </p:nvSpPr>
        <p:spPr/>
        <p:txBody>
          <a:bodyPr/>
          <a:lstStyle/>
          <a:p>
            <a:r>
              <a:rPr lang="it-IT" dirty="0"/>
              <a:t>Gabriele Quatrana 0306403</a:t>
            </a:r>
            <a:endParaRPr lang="en-GB" dirty="0"/>
          </a:p>
        </p:txBody>
      </p:sp>
    </p:spTree>
    <p:extLst>
      <p:ext uri="{BB962C8B-B14F-4D97-AF65-F5344CB8AC3E}">
        <p14:creationId xmlns:p14="http://schemas.microsoft.com/office/powerpoint/2010/main" val="210950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81B0E1-9B28-4177-90F6-B358842224AC}"/>
              </a:ext>
            </a:extLst>
          </p:cNvPr>
          <p:cNvSpPr>
            <a:spLocks noGrp="1"/>
          </p:cNvSpPr>
          <p:nvPr>
            <p:ph type="title"/>
          </p:nvPr>
        </p:nvSpPr>
        <p:spPr/>
        <p:txBody>
          <a:bodyPr/>
          <a:lstStyle/>
          <a:p>
            <a:r>
              <a:rPr lang="it-IT" dirty="0"/>
              <a:t>C</a:t>
            </a:r>
            <a:endParaRPr lang="en-GB" dirty="0"/>
          </a:p>
        </p:txBody>
      </p:sp>
      <p:sp>
        <p:nvSpPr>
          <p:cNvPr id="3" name="Segnaposto contenuto 2">
            <a:extLst>
              <a:ext uri="{FF2B5EF4-FFF2-40B4-BE49-F238E27FC236}">
                <a16:creationId xmlns:a16="http://schemas.microsoft.com/office/drawing/2014/main" id="{B884F89C-89F1-4CA0-B6EC-B0F6A804E5B7}"/>
              </a:ext>
            </a:extLst>
          </p:cNvPr>
          <p:cNvSpPr>
            <a:spLocks noGrp="1"/>
          </p:cNvSpPr>
          <p:nvPr>
            <p:ph idx="1"/>
          </p:nvPr>
        </p:nvSpPr>
        <p:spPr>
          <a:xfrm>
            <a:off x="1097279" y="2028306"/>
            <a:ext cx="3275215" cy="3840788"/>
          </a:xfrm>
        </p:spPr>
        <p:txBody>
          <a:bodyPr numCol="1">
            <a:noAutofit/>
          </a:bodyPr>
          <a:lstStyle/>
          <a:p>
            <a:pPr marL="182563" indent="-182563">
              <a:buFont typeface="Arial" panose="020B0604020202020204" pitchFamily="34" charset="0"/>
              <a:buChar char="•"/>
            </a:pPr>
            <a:r>
              <a:rPr lang="en-GB" sz="2400" dirty="0"/>
              <a:t>Performance		0.9</a:t>
            </a:r>
          </a:p>
          <a:p>
            <a:pPr marL="182563" indent="-182563">
              <a:buFont typeface="Arial" panose="020B0604020202020204" pitchFamily="34" charset="0"/>
              <a:buChar char="•"/>
            </a:pPr>
            <a:r>
              <a:rPr lang="en-GB" sz="2400" dirty="0"/>
              <a:t>Security	            -0.6</a:t>
            </a:r>
          </a:p>
          <a:p>
            <a:pPr marL="182563" indent="-182563">
              <a:buFont typeface="Arial" panose="020B0604020202020204" pitchFamily="34" charset="0"/>
              <a:buChar char="•"/>
            </a:pPr>
            <a:r>
              <a:rPr lang="en-GB" sz="2400" dirty="0"/>
              <a:t>Modifiability		0.4</a:t>
            </a:r>
          </a:p>
          <a:p>
            <a:pPr marL="182563" indent="-182563">
              <a:buFont typeface="Arial" panose="020B0604020202020204" pitchFamily="34" charset="0"/>
              <a:buChar char="•"/>
            </a:pPr>
            <a:r>
              <a:rPr lang="en-GB" sz="2400" dirty="0"/>
              <a:t>Availability		0.6</a:t>
            </a:r>
          </a:p>
          <a:p>
            <a:pPr marL="182563" indent="-182563">
              <a:buFont typeface="Arial" panose="020B0604020202020204" pitchFamily="34" charset="0"/>
              <a:buChar char="•"/>
            </a:pPr>
            <a:r>
              <a:rPr lang="en-GB" sz="2400" dirty="0"/>
              <a:t>Interoperability	0.5</a:t>
            </a:r>
          </a:p>
          <a:p>
            <a:pPr marL="182563" indent="-182563">
              <a:buFont typeface="Arial" panose="020B0604020202020204" pitchFamily="34" charset="0"/>
              <a:buChar char="•"/>
            </a:pPr>
            <a:r>
              <a:rPr lang="en-GB" sz="2400" dirty="0"/>
              <a:t>Integrability		0.5</a:t>
            </a:r>
          </a:p>
        </p:txBody>
      </p:sp>
      <p:sp>
        <p:nvSpPr>
          <p:cNvPr id="4" name="Segnaposto piè di pagina 3">
            <a:extLst>
              <a:ext uri="{FF2B5EF4-FFF2-40B4-BE49-F238E27FC236}">
                <a16:creationId xmlns:a16="http://schemas.microsoft.com/office/drawing/2014/main" id="{6C925153-750E-44C9-ADB6-EA1CE75FD0FF}"/>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4E049C8D-EB75-4C9F-A2AE-37E892421B87}"/>
              </a:ext>
            </a:extLst>
          </p:cNvPr>
          <p:cNvSpPr>
            <a:spLocks noGrp="1"/>
          </p:cNvSpPr>
          <p:nvPr>
            <p:ph type="sldNum" sz="quarter" idx="12"/>
          </p:nvPr>
        </p:nvSpPr>
        <p:spPr/>
        <p:txBody>
          <a:bodyPr/>
          <a:lstStyle/>
          <a:p>
            <a:fld id="{A6C0B922-E0BE-4A4C-9E51-3FE28EB39C6C}" type="slidenum">
              <a:rPr lang="en-GB" smtClean="0"/>
              <a:t>10</a:t>
            </a:fld>
            <a:endParaRPr lang="en-GB"/>
          </a:p>
        </p:txBody>
      </p:sp>
      <p:sp>
        <p:nvSpPr>
          <p:cNvPr id="6" name="Segnaposto contenuto 2">
            <a:extLst>
              <a:ext uri="{FF2B5EF4-FFF2-40B4-BE49-F238E27FC236}">
                <a16:creationId xmlns:a16="http://schemas.microsoft.com/office/drawing/2014/main" id="{3FE4828F-8C42-4516-AC2F-68465BAA8D65}"/>
              </a:ext>
            </a:extLst>
          </p:cNvPr>
          <p:cNvSpPr txBox="1">
            <a:spLocks/>
          </p:cNvSpPr>
          <p:nvPr/>
        </p:nvSpPr>
        <p:spPr>
          <a:xfrm>
            <a:off x="5104015" y="2028306"/>
            <a:ext cx="6051665" cy="3840788"/>
          </a:xfrm>
          <a:prstGeom prst="rect">
            <a:avLst/>
          </a:prstGeom>
        </p:spPr>
        <p:txBody>
          <a:bodyPr vert="horz" lIns="0" tIns="45720" rIns="0" bIns="45720" numCol="1"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563" indent="-182563">
              <a:buFont typeface="Arial" panose="020B0604020202020204" pitchFamily="34" charset="0"/>
              <a:buChar char="•"/>
            </a:pPr>
            <a:r>
              <a:rPr lang="it-IT" sz="2400" dirty="0"/>
              <a:t>Pro:</a:t>
            </a:r>
          </a:p>
          <a:p>
            <a:pPr marL="449263" lvl="1" indent="-249238">
              <a:buFont typeface="Courier New" panose="02070309020205020404" pitchFamily="49" charset="0"/>
              <a:buChar char="o"/>
            </a:pPr>
            <a:r>
              <a:rPr lang="it-IT" sz="2000" dirty="0"/>
              <a:t>Offre un’alta portabilità.</a:t>
            </a:r>
          </a:p>
          <a:p>
            <a:pPr marL="449263" lvl="1" indent="-249238">
              <a:buFont typeface="Courier New" panose="02070309020205020404" pitchFamily="49" charset="0"/>
              <a:buChar char="o"/>
            </a:pPr>
            <a:r>
              <a:rPr lang="it-IT" sz="2000" dirty="0"/>
              <a:t>Linguaggio robusto ed efficiente, grazie anche ai molti tipi di dato e operatori che fornisce di base.</a:t>
            </a:r>
          </a:p>
          <a:p>
            <a:pPr marL="449263" lvl="1" indent="-249238">
              <a:buFont typeface="Courier New" panose="02070309020205020404" pitchFamily="49" charset="0"/>
              <a:buChar char="o"/>
            </a:pPr>
            <a:r>
              <a:rPr lang="it-IT" sz="2000" dirty="0"/>
              <a:t>Gestione dinamica della memoria.</a:t>
            </a:r>
          </a:p>
          <a:p>
            <a:pPr marL="182563" indent="-182563">
              <a:buFont typeface="Arial" panose="020B0604020202020204" pitchFamily="34" charset="0"/>
              <a:buChar char="•"/>
            </a:pPr>
            <a:r>
              <a:rPr lang="it-IT" sz="2400" dirty="0"/>
              <a:t>Contro:</a:t>
            </a:r>
          </a:p>
          <a:p>
            <a:pPr marL="449263" lvl="1" indent="-249238">
              <a:buFont typeface="Courier New" panose="02070309020205020404" pitchFamily="49" charset="0"/>
              <a:buChar char="o"/>
            </a:pPr>
            <a:r>
              <a:rPr lang="it-IT" sz="2000" dirty="0"/>
              <a:t>Problemi di sicurezza dovuti all’utilizzo dei puntatori e al basso livello di astrazione.</a:t>
            </a:r>
          </a:p>
          <a:p>
            <a:pPr marL="449263" lvl="1" indent="-249238">
              <a:buFont typeface="Courier New" panose="02070309020205020404" pitchFamily="49" charset="0"/>
              <a:buChar char="o"/>
            </a:pPr>
            <a:r>
              <a:rPr lang="it-IT" sz="2000" dirty="0"/>
              <a:t>Non è presente un sistema di gestione delle eccezioni.</a:t>
            </a:r>
          </a:p>
        </p:txBody>
      </p:sp>
    </p:spTree>
    <p:extLst>
      <p:ext uri="{BB962C8B-B14F-4D97-AF65-F5344CB8AC3E}">
        <p14:creationId xmlns:p14="http://schemas.microsoft.com/office/powerpoint/2010/main" val="58576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81B0E1-9B28-4177-90F6-B358842224AC}"/>
              </a:ext>
            </a:extLst>
          </p:cNvPr>
          <p:cNvSpPr>
            <a:spLocks noGrp="1"/>
          </p:cNvSpPr>
          <p:nvPr>
            <p:ph type="title"/>
          </p:nvPr>
        </p:nvSpPr>
        <p:spPr/>
        <p:txBody>
          <a:bodyPr/>
          <a:lstStyle/>
          <a:p>
            <a:r>
              <a:rPr lang="it-IT" dirty="0"/>
              <a:t>Python</a:t>
            </a:r>
            <a:endParaRPr lang="en-GB" dirty="0"/>
          </a:p>
        </p:txBody>
      </p:sp>
      <p:sp>
        <p:nvSpPr>
          <p:cNvPr id="3" name="Segnaposto contenuto 2">
            <a:extLst>
              <a:ext uri="{FF2B5EF4-FFF2-40B4-BE49-F238E27FC236}">
                <a16:creationId xmlns:a16="http://schemas.microsoft.com/office/drawing/2014/main" id="{B884F89C-89F1-4CA0-B6EC-B0F6A804E5B7}"/>
              </a:ext>
            </a:extLst>
          </p:cNvPr>
          <p:cNvSpPr>
            <a:spLocks noGrp="1"/>
          </p:cNvSpPr>
          <p:nvPr>
            <p:ph idx="1"/>
          </p:nvPr>
        </p:nvSpPr>
        <p:spPr>
          <a:xfrm>
            <a:off x="1097279" y="2028306"/>
            <a:ext cx="3275215" cy="3840788"/>
          </a:xfrm>
        </p:spPr>
        <p:txBody>
          <a:bodyPr numCol="1">
            <a:noAutofit/>
          </a:bodyPr>
          <a:lstStyle/>
          <a:p>
            <a:pPr marL="182563" indent="-182563">
              <a:buFont typeface="Arial" panose="020B0604020202020204" pitchFamily="34" charset="0"/>
              <a:buChar char="•"/>
            </a:pPr>
            <a:r>
              <a:rPr lang="en-GB" sz="2400" dirty="0"/>
              <a:t>Performance	            -0.3</a:t>
            </a:r>
          </a:p>
          <a:p>
            <a:pPr marL="182563" indent="-182563">
              <a:buFont typeface="Arial" panose="020B0604020202020204" pitchFamily="34" charset="0"/>
              <a:buChar char="•"/>
            </a:pPr>
            <a:r>
              <a:rPr lang="en-GB" sz="2400" dirty="0"/>
              <a:t>Security		0.8</a:t>
            </a:r>
          </a:p>
          <a:p>
            <a:pPr marL="182563" indent="-182563">
              <a:buFont typeface="Arial" panose="020B0604020202020204" pitchFamily="34" charset="0"/>
              <a:buChar char="•"/>
            </a:pPr>
            <a:r>
              <a:rPr lang="en-GB" sz="2400" dirty="0"/>
              <a:t>Modifiability		0.9</a:t>
            </a:r>
          </a:p>
          <a:p>
            <a:pPr marL="182563" indent="-182563">
              <a:buFont typeface="Arial" panose="020B0604020202020204" pitchFamily="34" charset="0"/>
              <a:buChar char="•"/>
            </a:pPr>
            <a:r>
              <a:rPr lang="en-GB" sz="2400" dirty="0"/>
              <a:t>Availability		0.5</a:t>
            </a:r>
          </a:p>
          <a:p>
            <a:pPr marL="182563" indent="-182563">
              <a:buFont typeface="Arial" panose="020B0604020202020204" pitchFamily="34" charset="0"/>
              <a:buChar char="•"/>
            </a:pPr>
            <a:r>
              <a:rPr lang="en-GB" sz="2400" dirty="0"/>
              <a:t>Interoperability	0.8</a:t>
            </a:r>
          </a:p>
          <a:p>
            <a:pPr marL="182563" indent="-182563">
              <a:buFont typeface="Arial" panose="020B0604020202020204" pitchFamily="34" charset="0"/>
              <a:buChar char="•"/>
            </a:pPr>
            <a:r>
              <a:rPr lang="en-GB" sz="2400" dirty="0"/>
              <a:t>Integrability		0.7</a:t>
            </a:r>
          </a:p>
        </p:txBody>
      </p:sp>
      <p:sp>
        <p:nvSpPr>
          <p:cNvPr id="4" name="Segnaposto piè di pagina 3">
            <a:extLst>
              <a:ext uri="{FF2B5EF4-FFF2-40B4-BE49-F238E27FC236}">
                <a16:creationId xmlns:a16="http://schemas.microsoft.com/office/drawing/2014/main" id="{6C925153-750E-44C9-ADB6-EA1CE75FD0FF}"/>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4E049C8D-EB75-4C9F-A2AE-37E892421B87}"/>
              </a:ext>
            </a:extLst>
          </p:cNvPr>
          <p:cNvSpPr>
            <a:spLocks noGrp="1"/>
          </p:cNvSpPr>
          <p:nvPr>
            <p:ph type="sldNum" sz="quarter" idx="12"/>
          </p:nvPr>
        </p:nvSpPr>
        <p:spPr/>
        <p:txBody>
          <a:bodyPr/>
          <a:lstStyle/>
          <a:p>
            <a:fld id="{A6C0B922-E0BE-4A4C-9E51-3FE28EB39C6C}" type="slidenum">
              <a:rPr lang="en-GB" smtClean="0"/>
              <a:t>11</a:t>
            </a:fld>
            <a:endParaRPr lang="en-GB"/>
          </a:p>
        </p:txBody>
      </p:sp>
      <p:sp>
        <p:nvSpPr>
          <p:cNvPr id="6" name="Segnaposto contenuto 2">
            <a:extLst>
              <a:ext uri="{FF2B5EF4-FFF2-40B4-BE49-F238E27FC236}">
                <a16:creationId xmlns:a16="http://schemas.microsoft.com/office/drawing/2014/main" id="{3FE4828F-8C42-4516-AC2F-68465BAA8D65}"/>
              </a:ext>
            </a:extLst>
          </p:cNvPr>
          <p:cNvSpPr txBox="1">
            <a:spLocks/>
          </p:cNvSpPr>
          <p:nvPr/>
        </p:nvSpPr>
        <p:spPr>
          <a:xfrm>
            <a:off x="5104015" y="2028306"/>
            <a:ext cx="6051665" cy="3840788"/>
          </a:xfrm>
          <a:prstGeom prst="rect">
            <a:avLst/>
          </a:prstGeom>
        </p:spPr>
        <p:txBody>
          <a:bodyPr vert="horz" lIns="0" tIns="45720" rIns="0" bIns="45720" numCol="1"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563" indent="-182563">
              <a:buFont typeface="Arial" panose="020B0604020202020204" pitchFamily="34" charset="0"/>
              <a:buChar char="•"/>
            </a:pPr>
            <a:r>
              <a:rPr lang="it-IT" sz="2400" dirty="0"/>
              <a:t>Pro:</a:t>
            </a:r>
          </a:p>
          <a:p>
            <a:pPr marL="449263" lvl="1" indent="-249238">
              <a:buFont typeface="Courier New" panose="02070309020205020404" pitchFamily="49" charset="0"/>
              <a:buChar char="o"/>
            </a:pPr>
            <a:r>
              <a:rPr lang="it-IT" sz="2000" dirty="0"/>
              <a:t>Estremamente versatile e facile da usare.</a:t>
            </a:r>
          </a:p>
          <a:p>
            <a:pPr marL="449263" lvl="1" indent="-249238">
              <a:buFont typeface="Courier New" panose="02070309020205020404" pitchFamily="49" charset="0"/>
              <a:buChar char="o"/>
            </a:pPr>
            <a:r>
              <a:rPr lang="it-IT" sz="2000" dirty="0"/>
              <a:t>Ha una community molto sviluppata che rappresenta un buon supporto.</a:t>
            </a:r>
          </a:p>
          <a:p>
            <a:pPr marL="449263" lvl="1" indent="-249238">
              <a:buFont typeface="Courier New" panose="02070309020205020404" pitchFamily="49" charset="0"/>
              <a:buChar char="o"/>
            </a:pPr>
            <a:r>
              <a:rPr lang="it-IT" sz="2000" dirty="0"/>
              <a:t>Semplice da integrare con altri sistemi.</a:t>
            </a:r>
          </a:p>
          <a:p>
            <a:pPr marL="449263" lvl="1" indent="-249238">
              <a:buFont typeface="Courier New" panose="02070309020205020404" pitchFamily="49" charset="0"/>
              <a:buChar char="o"/>
            </a:pPr>
            <a:r>
              <a:rPr lang="it-IT" sz="2000" dirty="0"/>
              <a:t>Ampiamente utilizzato per lo sviluppo di applicazioni web.</a:t>
            </a:r>
          </a:p>
          <a:p>
            <a:pPr marL="182563" indent="-182563">
              <a:buFont typeface="Arial" panose="020B0604020202020204" pitchFamily="34" charset="0"/>
              <a:buChar char="•"/>
            </a:pPr>
            <a:r>
              <a:rPr lang="it-IT" sz="2400" dirty="0"/>
              <a:t>Contro:</a:t>
            </a:r>
          </a:p>
          <a:p>
            <a:pPr marL="449263" lvl="1" indent="-249238">
              <a:buFont typeface="Courier New" panose="02070309020205020404" pitchFamily="49" charset="0"/>
              <a:buChar char="o"/>
            </a:pPr>
            <a:r>
              <a:rPr lang="it-IT" sz="2000" dirty="0"/>
              <a:t>Significativamente più lento rispetto ad altri linguaggi di programmazione.</a:t>
            </a:r>
          </a:p>
          <a:p>
            <a:pPr marL="449263" lvl="1" indent="-249238">
              <a:buFont typeface="Courier New" panose="02070309020205020404" pitchFamily="49" charset="0"/>
              <a:buChar char="o"/>
            </a:pPr>
            <a:r>
              <a:rPr lang="it-IT" sz="2000" dirty="0"/>
              <a:t>Il consumo di memoria da parte di applicazioni Python è molto elevato.</a:t>
            </a:r>
          </a:p>
        </p:txBody>
      </p:sp>
    </p:spTree>
    <p:extLst>
      <p:ext uri="{BB962C8B-B14F-4D97-AF65-F5344CB8AC3E}">
        <p14:creationId xmlns:p14="http://schemas.microsoft.com/office/powerpoint/2010/main" val="2198711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81B0E1-9B28-4177-90F6-B358842224AC}"/>
              </a:ext>
            </a:extLst>
          </p:cNvPr>
          <p:cNvSpPr>
            <a:spLocks noGrp="1"/>
          </p:cNvSpPr>
          <p:nvPr>
            <p:ph type="title"/>
          </p:nvPr>
        </p:nvSpPr>
        <p:spPr/>
        <p:txBody>
          <a:bodyPr/>
          <a:lstStyle/>
          <a:p>
            <a:r>
              <a:rPr lang="it-IT" dirty="0"/>
              <a:t>Rischio</a:t>
            </a:r>
            <a:endParaRPr lang="en-GB" dirty="0"/>
          </a:p>
        </p:txBody>
      </p:sp>
      <p:sp>
        <p:nvSpPr>
          <p:cNvPr id="4" name="Segnaposto piè di pagina 3">
            <a:extLst>
              <a:ext uri="{FF2B5EF4-FFF2-40B4-BE49-F238E27FC236}">
                <a16:creationId xmlns:a16="http://schemas.microsoft.com/office/drawing/2014/main" id="{6C925153-750E-44C9-ADB6-EA1CE75FD0FF}"/>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4E049C8D-EB75-4C9F-A2AE-37E892421B87}"/>
              </a:ext>
            </a:extLst>
          </p:cNvPr>
          <p:cNvSpPr>
            <a:spLocks noGrp="1"/>
          </p:cNvSpPr>
          <p:nvPr>
            <p:ph type="sldNum" sz="quarter" idx="12"/>
          </p:nvPr>
        </p:nvSpPr>
        <p:spPr/>
        <p:txBody>
          <a:bodyPr/>
          <a:lstStyle/>
          <a:p>
            <a:fld id="{A6C0B922-E0BE-4A4C-9E51-3FE28EB39C6C}" type="slidenum">
              <a:rPr lang="en-GB" smtClean="0"/>
              <a:t>12</a:t>
            </a:fld>
            <a:endParaRPr lang="en-GB"/>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E231C9B2-D933-49DC-8C00-9CED51969E0F}"/>
                  </a:ext>
                </a:extLst>
              </p:cNvPr>
              <p:cNvSpPr>
                <a:spLocks noGrp="1"/>
              </p:cNvSpPr>
              <p:nvPr>
                <p:ph idx="1"/>
              </p:nvPr>
            </p:nvSpPr>
            <p:spPr>
              <a:xfrm>
                <a:off x="1097280" y="1845734"/>
                <a:ext cx="10058400" cy="4023360"/>
              </a:xfrm>
            </p:spPr>
            <p:txBody>
              <a:bodyPr>
                <a:normAutofit fontScale="92500" lnSpcReduction="20000"/>
              </a:bodyPr>
              <a:lstStyle/>
              <a:p>
                <a:pPr marL="182563" indent="-182563">
                  <a:buFont typeface="Arial" panose="020B0604020202020204" pitchFamily="34" charset="0"/>
                  <a:buChar char="•"/>
                </a:pPr>
                <a14:m>
                  <m:oMath xmlns:m="http://schemas.openxmlformats.org/officeDocument/2006/math">
                    <m:r>
                      <a:rPr lang="it-IT" sz="2400" b="0" i="1" smtClean="0">
                        <a:latin typeface="Cambria Math" panose="02040503050406030204" pitchFamily="18" charset="0"/>
                      </a:rPr>
                      <m:t>𝑅𝑖𝑠𝑘</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𝐽𝑎𝑣𝑎</m:t>
                        </m:r>
                      </m:e>
                    </m:d>
                    <m:r>
                      <a:rPr lang="it-IT" sz="2400" b="0" i="1" smtClean="0">
                        <a:latin typeface="Cambria Math" panose="02040503050406030204" pitchFamily="18" charset="0"/>
                      </a:rPr>
                      <m:t>=0.0</m:t>
                    </m:r>
                  </m:oMath>
                </a14:m>
                <a:endParaRPr lang="it-IT" sz="2400" dirty="0"/>
              </a:p>
              <a:p>
                <a:pPr marL="449263" lvl="1" indent="-249238">
                  <a:buFont typeface="Courier New" panose="02070309020205020404" pitchFamily="49" charset="0"/>
                  <a:buChar char="o"/>
                </a:pPr>
                <a:r>
                  <a:rPr lang="it-IT" sz="2000" dirty="0"/>
                  <a:t>Java ha un rischio nullo, in quanto il team di sviluppo ha molta espereienza con tale linguaggio, anche nel trattare applicazioni web. Inoltre, l’ampia documentazione presente permette di gestire lo sviluppo delle funzionalità più complesse.</a:t>
                </a:r>
              </a:p>
              <a:p>
                <a:pPr marL="182563" indent="-182563">
                  <a:buFont typeface="Arial" panose="020B0604020202020204" pitchFamily="34" charset="0"/>
                  <a:buChar char="•"/>
                </a:pPr>
                <a14:m>
                  <m:oMath xmlns:m="http://schemas.openxmlformats.org/officeDocument/2006/math">
                    <m:r>
                      <a:rPr lang="it-IT" sz="2400" b="0" i="1" smtClean="0">
                        <a:latin typeface="Cambria Math" panose="02040503050406030204" pitchFamily="18" charset="0"/>
                      </a:rPr>
                      <m:t>𝑅𝑖𝑠𝑘</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𝐶</m:t>
                        </m:r>
                        <m:r>
                          <m:rPr>
                            <m:nor/>
                          </m:rPr>
                          <a:rPr lang="it-IT" sz="2400" i="1" dirty="0"/>
                          <m:t>++</m:t>
                        </m:r>
                      </m:e>
                    </m:d>
                    <m:r>
                      <a:rPr lang="it-IT" sz="2400" b="0" i="1" smtClean="0">
                        <a:latin typeface="Cambria Math" panose="02040503050406030204" pitchFamily="18" charset="0"/>
                      </a:rPr>
                      <m:t>=0.5</m:t>
                    </m:r>
                  </m:oMath>
                </a14:m>
                <a:endParaRPr lang="it-IT" sz="2400" dirty="0"/>
              </a:p>
              <a:p>
                <a:pPr marL="449263" lvl="1" indent="-249238">
                  <a:buFont typeface="Courier New" panose="02070309020205020404" pitchFamily="49" charset="0"/>
                  <a:buChar char="o"/>
                </a:pPr>
                <a:r>
                  <a:rPr lang="it-IT" sz="2000" dirty="0"/>
                  <a:t>C++ ha un rischio moderato, in quanto il team di sviluppo non ha nessuna esperienza con tale linguaggio, ma l’ampia documentazione presente permette di padroneggiarlo in tempi abbastanza brevi.</a:t>
                </a:r>
              </a:p>
              <a:p>
                <a:pPr marL="182563" indent="-182563">
                  <a:buFont typeface="Arial" panose="020B0604020202020204" pitchFamily="34" charset="0"/>
                  <a:buChar char="•"/>
                </a:pPr>
                <a14:m>
                  <m:oMath xmlns:m="http://schemas.openxmlformats.org/officeDocument/2006/math">
                    <m:r>
                      <a:rPr lang="it-IT" sz="2400" b="0" i="1" smtClean="0">
                        <a:latin typeface="Cambria Math" panose="02040503050406030204" pitchFamily="18" charset="0"/>
                      </a:rPr>
                      <m:t>𝑅𝑖𝑠𝑘</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𝐶</m:t>
                        </m:r>
                      </m:e>
                    </m:d>
                    <m:r>
                      <a:rPr lang="it-IT" sz="2400" b="0" i="1" smtClean="0">
                        <a:latin typeface="Cambria Math" panose="02040503050406030204" pitchFamily="18" charset="0"/>
                      </a:rPr>
                      <m:t>=0.7</m:t>
                    </m:r>
                  </m:oMath>
                </a14:m>
                <a:endParaRPr lang="it-IT" sz="2400" dirty="0"/>
              </a:p>
              <a:p>
                <a:pPr marL="449263" lvl="1" indent="-249238">
                  <a:buFont typeface="Courier New" panose="02070309020205020404" pitchFamily="49" charset="0"/>
                  <a:buChar char="o"/>
                </a:pPr>
                <a:r>
                  <a:rPr lang="it-IT" sz="2000" dirty="0"/>
                  <a:t>C ha un rischio alto, in quanto è altamente sconsigliato per lo sviluppo di applicazioni web a causa dei problemi di sicurezza che presenta.</a:t>
                </a:r>
              </a:p>
              <a:p>
                <a:pPr marL="182563" indent="-182563">
                  <a:buFont typeface="Arial" panose="020B0604020202020204" pitchFamily="34" charset="0"/>
                  <a:buChar char="•"/>
                </a:pPr>
                <a14:m>
                  <m:oMath xmlns:m="http://schemas.openxmlformats.org/officeDocument/2006/math">
                    <m:r>
                      <a:rPr lang="it-IT" sz="2400" b="0" i="1" smtClean="0">
                        <a:latin typeface="Cambria Math" panose="02040503050406030204" pitchFamily="18" charset="0"/>
                      </a:rPr>
                      <m:t>𝑅𝑖𝑠𝑘</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𝑃𝑦𝑡h𝑜𝑛</m:t>
                        </m:r>
                      </m:e>
                    </m:d>
                    <m:r>
                      <a:rPr lang="it-IT" sz="2400" b="0" i="1" smtClean="0">
                        <a:latin typeface="Cambria Math" panose="02040503050406030204" pitchFamily="18" charset="0"/>
                      </a:rPr>
                      <m:t>=0.3</m:t>
                    </m:r>
                  </m:oMath>
                </a14:m>
                <a:endParaRPr lang="it-IT" sz="2400" dirty="0"/>
              </a:p>
              <a:p>
                <a:pPr marL="449263" lvl="1" indent="-249238">
                  <a:buFont typeface="Courier New" panose="02070309020205020404" pitchFamily="49" charset="0"/>
                  <a:buChar char="o"/>
                </a:pPr>
                <a:r>
                  <a:rPr lang="it-IT" sz="2000" dirty="0"/>
                  <a:t>Python ha un rischio basso, in quanto il team di sviluppo ha avuto esperienze pregresse con tale linguaggio, ma non riguardo lo sviluppo di applicazioni web.</a:t>
                </a:r>
              </a:p>
              <a:p>
                <a:pPr marL="200025" lvl="1" indent="0">
                  <a:buNone/>
                </a:pPr>
                <a:endParaRPr lang="it-IT" sz="2000" dirty="0"/>
              </a:p>
            </p:txBody>
          </p:sp>
        </mc:Choice>
        <mc:Fallback xmlns="">
          <p:sp>
            <p:nvSpPr>
              <p:cNvPr id="9" name="Segnaposto contenuto 2">
                <a:extLst>
                  <a:ext uri="{FF2B5EF4-FFF2-40B4-BE49-F238E27FC236}">
                    <a16:creationId xmlns:a16="http://schemas.microsoft.com/office/drawing/2014/main" id="{E231C9B2-D933-49DC-8C00-9CED51969E0F}"/>
                  </a:ext>
                </a:extLst>
              </p:cNvPr>
              <p:cNvSpPr>
                <a:spLocks noGrp="1" noRot="1" noChangeAspect="1" noMove="1" noResize="1" noEditPoints="1" noAdjustHandles="1" noChangeArrowheads="1" noChangeShapeType="1" noTextEdit="1"/>
              </p:cNvSpPr>
              <p:nvPr>
                <p:ph idx="1"/>
              </p:nvPr>
            </p:nvSpPr>
            <p:spPr>
              <a:xfrm>
                <a:off x="1097280" y="1845734"/>
                <a:ext cx="10058400" cy="4023360"/>
              </a:xfrm>
              <a:blipFill>
                <a:blip r:embed="rId2"/>
                <a:stretch>
                  <a:fillRect l="-1576" t="-2879" r="-1697"/>
                </a:stretch>
              </a:blipFill>
            </p:spPr>
            <p:txBody>
              <a:bodyPr/>
              <a:lstStyle/>
              <a:p>
                <a:r>
                  <a:rPr lang="en-GB">
                    <a:noFill/>
                  </a:rPr>
                  <a:t> </a:t>
                </a:r>
              </a:p>
            </p:txBody>
          </p:sp>
        </mc:Fallback>
      </mc:AlternateContent>
    </p:spTree>
    <p:extLst>
      <p:ext uri="{BB962C8B-B14F-4D97-AF65-F5344CB8AC3E}">
        <p14:creationId xmlns:p14="http://schemas.microsoft.com/office/powerpoint/2010/main" val="1747088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920A04-0479-4202-9DAD-D61535D86B14}"/>
              </a:ext>
            </a:extLst>
          </p:cNvPr>
          <p:cNvSpPr>
            <a:spLocks noGrp="1"/>
          </p:cNvSpPr>
          <p:nvPr>
            <p:ph type="title"/>
          </p:nvPr>
        </p:nvSpPr>
        <p:spPr/>
        <p:txBody>
          <a:bodyPr/>
          <a:lstStyle/>
          <a:p>
            <a:r>
              <a:rPr lang="it-IT" dirty="0"/>
              <a:t>Beneficio</a:t>
            </a:r>
            <a:endParaRPr lang="en-GB" dirty="0"/>
          </a:p>
        </p:txBody>
      </p:sp>
      <p:sp>
        <p:nvSpPr>
          <p:cNvPr id="4" name="Segnaposto piè di pagina 3">
            <a:extLst>
              <a:ext uri="{FF2B5EF4-FFF2-40B4-BE49-F238E27FC236}">
                <a16:creationId xmlns:a16="http://schemas.microsoft.com/office/drawing/2014/main" id="{CB1F3EE7-C8A9-417B-ADB0-3205D833B1B9}"/>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8C58C566-40C5-4E99-9DD3-6132E13C9F7A}"/>
              </a:ext>
            </a:extLst>
          </p:cNvPr>
          <p:cNvSpPr>
            <a:spLocks noGrp="1"/>
          </p:cNvSpPr>
          <p:nvPr>
            <p:ph type="sldNum" sz="quarter" idx="12"/>
          </p:nvPr>
        </p:nvSpPr>
        <p:spPr/>
        <p:txBody>
          <a:bodyPr/>
          <a:lstStyle/>
          <a:p>
            <a:fld id="{A6C0B922-E0BE-4A4C-9E51-3FE28EB39C6C}" type="slidenum">
              <a:rPr lang="en-GB" smtClean="0"/>
              <a:t>13</a:t>
            </a:fld>
            <a:endParaRPr lang="en-GB"/>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A3280B57-BA3B-437A-BFA7-3C555A49BB47}"/>
                  </a:ext>
                </a:extLst>
              </p:cNvPr>
              <p:cNvSpPr txBox="1"/>
              <p:nvPr/>
            </p:nvSpPr>
            <p:spPr>
              <a:xfrm>
                <a:off x="3211002" y="1967722"/>
                <a:ext cx="5602624" cy="596510"/>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𝐵𝑒𝑛𝑒𝑓𝑖𝑡</m:t>
                      </m:r>
                      <m:d>
                        <m:dPr>
                          <m:ctrlPr>
                            <a:rPr lang="it-IT" b="0" i="1" smtClean="0">
                              <a:latin typeface="Cambria Math" panose="02040503050406030204" pitchFamily="18" charset="0"/>
                            </a:rPr>
                          </m:ctrlPr>
                        </m:dPr>
                        <m:e>
                          <m:r>
                            <a:rPr lang="it-IT" b="0" i="1" smtClean="0">
                              <a:latin typeface="Cambria Math" panose="02040503050406030204" pitchFamily="18" charset="0"/>
                            </a:rPr>
                            <m:t>𝐴</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𝑖</m:t>
                              </m:r>
                            </m:sub>
                          </m:sSub>
                        </m:e>
                      </m:d>
                      <m:r>
                        <a:rPr lang="it-IT" b="0" i="1" smtClean="0">
                          <a:latin typeface="Cambria Math" panose="02040503050406030204" pitchFamily="18" charset="0"/>
                        </a:rPr>
                        <m:t>= </m:t>
                      </m:r>
                      <m:nary>
                        <m:naryPr>
                          <m:chr m:val="∑"/>
                          <m:limLoc m:val="subSup"/>
                          <m:ctrlPr>
                            <a:rPr lang="it-IT" b="0" i="1" smtClean="0">
                              <a:latin typeface="Cambria Math" panose="02040503050406030204" pitchFamily="18" charset="0"/>
                            </a:rPr>
                          </m:ctrlPr>
                        </m:naryPr>
                        <m:sub>
                          <m:r>
                            <m:rPr>
                              <m:brk m:alnAt="25"/>
                            </m:rP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6</m:t>
                          </m:r>
                        </m:sup>
                        <m:e>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𝐴𝑆</m:t>
                              </m:r>
                            </m:e>
                            <m:sub>
                              <m:r>
                                <a:rPr lang="it-IT" b="0" i="1" smtClean="0">
                                  <a:latin typeface="Cambria Math" panose="02040503050406030204" pitchFamily="18" charset="0"/>
                                </a:rPr>
                                <m:t>𝑖𝑗</m:t>
                              </m:r>
                            </m:sub>
                          </m:sSub>
                        </m:e>
                      </m:nary>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𝑄𝐴𝑠𝑐𝑜𝑟𝑒</m:t>
                          </m:r>
                        </m:e>
                        <m:sub>
                          <m:r>
                            <a:rPr lang="it-IT" b="0" i="1" smtClean="0">
                              <a:latin typeface="Cambria Math" panose="02040503050406030204" pitchFamily="18" charset="0"/>
                            </a:rPr>
                            <m:t>𝑗</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𝑅𝑖𝑠𝑘</m:t>
                          </m:r>
                        </m:e>
                        <m:sub>
                          <m:r>
                            <a:rPr lang="it-IT" b="0" i="1" smtClean="0">
                              <a:latin typeface="Cambria Math" panose="02040503050406030204" pitchFamily="18" charset="0"/>
                            </a:rPr>
                            <m:t>𝑖</m:t>
                          </m:r>
                        </m:sub>
                      </m:sSub>
                      <m:r>
                        <a:rPr lang="it-IT" b="0" i="1" smtClean="0">
                          <a:latin typeface="Cambria Math" panose="02040503050406030204" pitchFamily="18" charset="0"/>
                        </a:rPr>
                        <m:t>−1|</m:t>
                      </m:r>
                    </m:oMath>
                  </m:oMathPara>
                </a14:m>
                <a:endParaRPr lang="en-GB" dirty="0"/>
              </a:p>
            </p:txBody>
          </p:sp>
        </mc:Choice>
        <mc:Fallback>
          <p:sp>
            <p:nvSpPr>
              <p:cNvPr id="6" name="CasellaDiTesto 5">
                <a:extLst>
                  <a:ext uri="{FF2B5EF4-FFF2-40B4-BE49-F238E27FC236}">
                    <a16:creationId xmlns:a16="http://schemas.microsoft.com/office/drawing/2014/main" id="{A3280B57-BA3B-437A-BFA7-3C555A49BB47}"/>
                  </a:ext>
                </a:extLst>
              </p:cNvPr>
              <p:cNvSpPr txBox="1">
                <a:spLocks noRot="1" noChangeAspect="1" noMove="1" noResize="1" noEditPoints="1" noAdjustHandles="1" noChangeArrowheads="1" noChangeShapeType="1" noTextEdit="1"/>
              </p:cNvSpPr>
              <p:nvPr/>
            </p:nvSpPr>
            <p:spPr>
              <a:xfrm>
                <a:off x="3211002" y="1967722"/>
                <a:ext cx="5602624" cy="596510"/>
              </a:xfrm>
              <a:prstGeom prst="rect">
                <a:avLst/>
              </a:prstGeom>
              <a:blipFill>
                <a:blip r:embed="rId2"/>
                <a:stretch>
                  <a:fillRect/>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3E3A5E36-C81F-43E0-88D6-C76FFF87DF57}"/>
                  </a:ext>
                </a:extLst>
              </p:cNvPr>
              <p:cNvSpPr txBox="1"/>
              <p:nvPr/>
            </p:nvSpPr>
            <p:spPr>
              <a:xfrm>
                <a:off x="1097280" y="2895071"/>
                <a:ext cx="9198159" cy="27699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𝐵𝑒𝑛𝑒𝑓𝑖𝑡</m:t>
                      </m:r>
                      <m:d>
                        <m:dPr>
                          <m:ctrlPr>
                            <a:rPr lang="it-IT" b="0" i="1" smtClean="0">
                              <a:latin typeface="Cambria Math" panose="02040503050406030204" pitchFamily="18" charset="0"/>
                            </a:rPr>
                          </m:ctrlPr>
                        </m:dPr>
                        <m:e>
                          <m:r>
                            <a:rPr lang="it-IT" b="0" i="1" smtClean="0">
                              <a:latin typeface="Cambria Math" panose="02040503050406030204" pitchFamily="18" charset="0"/>
                            </a:rPr>
                            <m:t>𝐽𝑎𝑣𝑎</m:t>
                          </m:r>
                        </m:e>
                      </m:d>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0" smtClean="0">
                              <a:latin typeface="Cambria Math" panose="02040503050406030204" pitchFamily="18" charset="0"/>
                            </a:rPr>
                            <m:t>25 ∗0.0+20 ∗0.9+20∗0.7+6 ∗0.8+17∗0.6+12∗0.</m:t>
                          </m:r>
                          <m:r>
                            <a:rPr lang="it-IT" b="0" i="1" smtClean="0">
                              <a:latin typeface="Cambria Math" panose="02040503050406030204" pitchFamily="18" charset="0"/>
                            </a:rPr>
                            <m:t>5</m:t>
                          </m:r>
                        </m:e>
                      </m:d>
                      <m:r>
                        <a:rPr lang="it-IT" b="0" i="0" smtClean="0">
                          <a:latin typeface="Cambria Math" panose="02040503050406030204" pitchFamily="18" charset="0"/>
                        </a:rPr>
                        <m:t>∗(1−0.0)</m:t>
                      </m:r>
                    </m:oMath>
                  </m:oMathPara>
                </a14:m>
                <a:endParaRPr lang="en-GB" dirty="0"/>
              </a:p>
            </p:txBody>
          </p:sp>
        </mc:Choice>
        <mc:Fallback xmlns="">
          <p:sp>
            <p:nvSpPr>
              <p:cNvPr id="7" name="CasellaDiTesto 6">
                <a:extLst>
                  <a:ext uri="{FF2B5EF4-FFF2-40B4-BE49-F238E27FC236}">
                    <a16:creationId xmlns:a16="http://schemas.microsoft.com/office/drawing/2014/main" id="{3E3A5E36-C81F-43E0-88D6-C76FFF87DF57}"/>
                  </a:ext>
                </a:extLst>
              </p:cNvPr>
              <p:cNvSpPr txBox="1">
                <a:spLocks noRot="1" noChangeAspect="1" noMove="1" noResize="1" noEditPoints="1" noAdjustHandles="1" noChangeArrowheads="1" noChangeShapeType="1" noTextEdit="1"/>
              </p:cNvSpPr>
              <p:nvPr/>
            </p:nvSpPr>
            <p:spPr>
              <a:xfrm>
                <a:off x="1097280" y="2895071"/>
                <a:ext cx="9198159" cy="276999"/>
              </a:xfrm>
              <a:prstGeom prst="rect">
                <a:avLst/>
              </a:prstGeom>
              <a:blipFill>
                <a:blip r:embed="rId3"/>
                <a:stretch>
                  <a:fillRect l="-1193" t="-2222"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22E76484-CF5F-470F-8ACD-3BB72DE1E375}"/>
                  </a:ext>
                </a:extLst>
              </p:cNvPr>
              <p:cNvSpPr txBox="1"/>
              <p:nvPr/>
            </p:nvSpPr>
            <p:spPr>
              <a:xfrm>
                <a:off x="1097280" y="3666750"/>
                <a:ext cx="9457012" cy="27699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𝐵𝑒𝑛𝑒𝑓𝑖𝑡</m:t>
                      </m:r>
                      <m:d>
                        <m:dPr>
                          <m:ctrlPr>
                            <a:rPr lang="it-IT" b="0" i="1" smtClean="0">
                              <a:latin typeface="Cambria Math" panose="02040503050406030204" pitchFamily="18" charset="0"/>
                            </a:rPr>
                          </m:ctrlPr>
                        </m:dPr>
                        <m:e>
                          <m:r>
                            <a:rPr lang="it-IT" i="1" dirty="0">
                              <a:latin typeface="Cambria Math" panose="02040503050406030204" pitchFamily="18" charset="0"/>
                            </a:rPr>
                            <m:t>𝐶</m:t>
                          </m:r>
                          <m:r>
                            <m:rPr>
                              <m:nor/>
                            </m:rPr>
                            <a:rPr lang="it-IT" i="1" dirty="0"/>
                            <m:t>++</m:t>
                          </m:r>
                        </m:e>
                      </m:d>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0" smtClean="0">
                              <a:latin typeface="Cambria Math" panose="02040503050406030204" pitchFamily="18" charset="0"/>
                            </a:rPr>
                            <m:t>25 ∗0.9+20 ∗(−0.2)+20∗0.4+6 ∗0.7+17∗0.5+12∗0.</m:t>
                          </m:r>
                          <m:r>
                            <a:rPr lang="it-IT" b="0" i="1" smtClean="0">
                              <a:latin typeface="Cambria Math" panose="02040503050406030204" pitchFamily="18" charset="0"/>
                            </a:rPr>
                            <m:t>6</m:t>
                          </m:r>
                        </m:e>
                      </m:d>
                      <m:r>
                        <a:rPr lang="it-IT" b="0" i="0" smtClean="0">
                          <a:latin typeface="Cambria Math" panose="02040503050406030204" pitchFamily="18" charset="0"/>
                        </a:rPr>
                        <m:t>∗(1−0.5)</m:t>
                      </m:r>
                    </m:oMath>
                  </m:oMathPara>
                </a14:m>
                <a:endParaRPr lang="en-GB" dirty="0"/>
              </a:p>
            </p:txBody>
          </p:sp>
        </mc:Choice>
        <mc:Fallback xmlns="">
          <p:sp>
            <p:nvSpPr>
              <p:cNvPr id="8" name="CasellaDiTesto 7">
                <a:extLst>
                  <a:ext uri="{FF2B5EF4-FFF2-40B4-BE49-F238E27FC236}">
                    <a16:creationId xmlns:a16="http://schemas.microsoft.com/office/drawing/2014/main" id="{22E76484-CF5F-470F-8ACD-3BB72DE1E375}"/>
                  </a:ext>
                </a:extLst>
              </p:cNvPr>
              <p:cNvSpPr txBox="1">
                <a:spLocks noRot="1" noChangeAspect="1" noMove="1" noResize="1" noEditPoints="1" noAdjustHandles="1" noChangeArrowheads="1" noChangeShapeType="1" noTextEdit="1"/>
              </p:cNvSpPr>
              <p:nvPr/>
            </p:nvSpPr>
            <p:spPr>
              <a:xfrm>
                <a:off x="1097280" y="3666750"/>
                <a:ext cx="9457012" cy="276999"/>
              </a:xfrm>
              <a:prstGeom prst="rect">
                <a:avLst/>
              </a:prstGeom>
              <a:blipFill>
                <a:blip r:embed="rId4"/>
                <a:stretch>
                  <a:fillRect l="-1161" t="-4444"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EA446A22-F15B-4E94-8F43-1F0E583F490A}"/>
                  </a:ext>
                </a:extLst>
              </p:cNvPr>
              <p:cNvSpPr txBox="1"/>
              <p:nvPr/>
            </p:nvSpPr>
            <p:spPr>
              <a:xfrm>
                <a:off x="1097279" y="4438429"/>
                <a:ext cx="10058399"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𝐵𝑒𝑛𝑒𝑓𝑖𝑡</m:t>
                      </m:r>
                      <m:d>
                        <m:dPr>
                          <m:ctrlPr>
                            <a:rPr lang="it-IT" b="0" i="1" smtClean="0">
                              <a:latin typeface="Cambria Math" panose="02040503050406030204" pitchFamily="18" charset="0"/>
                            </a:rPr>
                          </m:ctrlPr>
                        </m:dPr>
                        <m:e>
                          <m:r>
                            <a:rPr lang="it-IT" b="0" i="1" smtClean="0">
                              <a:latin typeface="Cambria Math" panose="02040503050406030204" pitchFamily="18" charset="0"/>
                            </a:rPr>
                            <m:t>𝐶</m:t>
                          </m:r>
                        </m:e>
                      </m:d>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0" smtClean="0">
                              <a:latin typeface="Cambria Math" panose="02040503050406030204" pitchFamily="18" charset="0"/>
                            </a:rPr>
                            <m:t>25 ∗0.9+20 ∗(−0.6)+20∗0.4+6 ∗0.6+17∗0.5+12∗0.</m:t>
                          </m:r>
                          <m:r>
                            <a:rPr lang="it-IT" b="0" i="1" smtClean="0">
                              <a:latin typeface="Cambria Math" panose="02040503050406030204" pitchFamily="18" charset="0"/>
                            </a:rPr>
                            <m:t>5</m:t>
                          </m:r>
                        </m:e>
                      </m:d>
                      <m:r>
                        <a:rPr lang="it-IT" b="0" i="0" smtClean="0">
                          <a:latin typeface="Cambria Math" panose="02040503050406030204" pitchFamily="18" charset="0"/>
                        </a:rPr>
                        <m:t>∗(1−0.7)</m:t>
                      </m:r>
                    </m:oMath>
                  </m:oMathPara>
                </a14:m>
                <a:endParaRPr lang="en-GB" dirty="0"/>
              </a:p>
            </p:txBody>
          </p:sp>
        </mc:Choice>
        <mc:Fallback xmlns="">
          <p:sp>
            <p:nvSpPr>
              <p:cNvPr id="9" name="CasellaDiTesto 8">
                <a:extLst>
                  <a:ext uri="{FF2B5EF4-FFF2-40B4-BE49-F238E27FC236}">
                    <a16:creationId xmlns:a16="http://schemas.microsoft.com/office/drawing/2014/main" id="{EA446A22-F15B-4E94-8F43-1F0E583F490A}"/>
                  </a:ext>
                </a:extLst>
              </p:cNvPr>
              <p:cNvSpPr txBox="1">
                <a:spLocks noRot="1" noChangeAspect="1" noMove="1" noResize="1" noEditPoints="1" noAdjustHandles="1" noChangeArrowheads="1" noChangeShapeType="1" noTextEdit="1"/>
              </p:cNvSpPr>
              <p:nvPr/>
            </p:nvSpPr>
            <p:spPr>
              <a:xfrm>
                <a:off x="1097279" y="4438429"/>
                <a:ext cx="10058399" cy="276999"/>
              </a:xfrm>
              <a:prstGeom prst="rect">
                <a:avLst/>
              </a:prstGeom>
              <a:blipFill>
                <a:blip r:embed="rId5"/>
                <a:stretch>
                  <a:fillRect l="-1091" t="-2174" b="-3260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1B43AFFF-1466-43E2-9A72-3760EDC9EA52}"/>
                  </a:ext>
                </a:extLst>
              </p:cNvPr>
              <p:cNvSpPr txBox="1"/>
              <p:nvPr/>
            </p:nvSpPr>
            <p:spPr>
              <a:xfrm>
                <a:off x="1097280" y="5210108"/>
                <a:ext cx="9840899" cy="27699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𝐵𝑒𝑛𝑒𝑓𝑖𝑡</m:t>
                      </m:r>
                      <m:d>
                        <m:dPr>
                          <m:ctrlPr>
                            <a:rPr lang="it-IT" b="0" i="1" smtClean="0">
                              <a:latin typeface="Cambria Math" panose="02040503050406030204" pitchFamily="18" charset="0"/>
                            </a:rPr>
                          </m:ctrlPr>
                        </m:dPr>
                        <m:e>
                          <m:r>
                            <a:rPr lang="it-IT" b="0" i="1" smtClean="0">
                              <a:latin typeface="Cambria Math" panose="02040503050406030204" pitchFamily="18" charset="0"/>
                            </a:rPr>
                            <m:t>𝑃𝑦𝑡h𝑜𝑛</m:t>
                          </m:r>
                        </m:e>
                      </m:d>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0" smtClean="0">
                              <a:latin typeface="Cambria Math" panose="02040503050406030204" pitchFamily="18" charset="0"/>
                            </a:rPr>
                            <m:t>25 ∗(−0.3)+20 ∗0.8+20∗0.9+6 ∗0.5+17∗0.8+12∗0.</m:t>
                          </m:r>
                          <m:r>
                            <a:rPr lang="it-IT" b="0" i="1" smtClean="0">
                              <a:latin typeface="Cambria Math" panose="02040503050406030204" pitchFamily="18" charset="0"/>
                            </a:rPr>
                            <m:t>7</m:t>
                          </m:r>
                        </m:e>
                      </m:d>
                      <m:r>
                        <a:rPr lang="it-IT" b="0" i="0" smtClean="0">
                          <a:latin typeface="Cambria Math" panose="02040503050406030204" pitchFamily="18" charset="0"/>
                        </a:rPr>
                        <m:t>∗(1−0.3)</m:t>
                      </m:r>
                    </m:oMath>
                  </m:oMathPara>
                </a14:m>
                <a:endParaRPr lang="en-GB" dirty="0"/>
              </a:p>
            </p:txBody>
          </p:sp>
        </mc:Choice>
        <mc:Fallback xmlns="">
          <p:sp>
            <p:nvSpPr>
              <p:cNvPr id="10" name="CasellaDiTesto 9">
                <a:extLst>
                  <a:ext uri="{FF2B5EF4-FFF2-40B4-BE49-F238E27FC236}">
                    <a16:creationId xmlns:a16="http://schemas.microsoft.com/office/drawing/2014/main" id="{1B43AFFF-1466-43E2-9A72-3760EDC9EA52}"/>
                  </a:ext>
                </a:extLst>
              </p:cNvPr>
              <p:cNvSpPr txBox="1">
                <a:spLocks noRot="1" noChangeAspect="1" noMove="1" noResize="1" noEditPoints="1" noAdjustHandles="1" noChangeArrowheads="1" noChangeShapeType="1" noTextEdit="1"/>
              </p:cNvSpPr>
              <p:nvPr/>
            </p:nvSpPr>
            <p:spPr>
              <a:xfrm>
                <a:off x="1097280" y="5210108"/>
                <a:ext cx="9840899" cy="276999"/>
              </a:xfrm>
              <a:prstGeom prst="rect">
                <a:avLst/>
              </a:prstGeom>
              <a:blipFill>
                <a:blip r:embed="rId6"/>
                <a:stretch>
                  <a:fillRect l="-1115" t="-4444"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5BA5183B-19F5-490C-983F-EF8442833FCA}"/>
                  </a:ext>
                </a:extLst>
              </p:cNvPr>
              <p:cNvSpPr txBox="1"/>
              <p:nvPr/>
            </p:nvSpPr>
            <p:spPr>
              <a:xfrm>
                <a:off x="1097281" y="3187915"/>
                <a:ext cx="2460568"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𝐵𝑒𝑛𝑒𝑓𝑖𝑡</m:t>
                      </m:r>
                      <m:d>
                        <m:dPr>
                          <m:ctrlPr>
                            <a:rPr lang="it-IT" b="0" i="1" smtClean="0">
                              <a:latin typeface="Cambria Math" panose="02040503050406030204" pitchFamily="18" charset="0"/>
                            </a:rPr>
                          </m:ctrlPr>
                        </m:dPr>
                        <m:e>
                          <m:r>
                            <a:rPr lang="it-IT" b="0" i="1" smtClean="0">
                              <a:latin typeface="Cambria Math" panose="02040503050406030204" pitchFamily="18" charset="0"/>
                            </a:rPr>
                            <m:t>𝐽𝑎𝑣𝑎</m:t>
                          </m:r>
                        </m:e>
                      </m:d>
                      <m:r>
                        <a:rPr lang="it-IT" b="0" i="1" smtClean="0">
                          <a:latin typeface="Cambria Math" panose="02040503050406030204" pitchFamily="18" charset="0"/>
                        </a:rPr>
                        <m:t>=53.0</m:t>
                      </m:r>
                    </m:oMath>
                  </m:oMathPara>
                </a14:m>
                <a:endParaRPr lang="en-GB" dirty="0"/>
              </a:p>
            </p:txBody>
          </p:sp>
        </mc:Choice>
        <mc:Fallback xmlns="">
          <p:sp>
            <p:nvSpPr>
              <p:cNvPr id="11" name="CasellaDiTesto 10">
                <a:extLst>
                  <a:ext uri="{FF2B5EF4-FFF2-40B4-BE49-F238E27FC236}">
                    <a16:creationId xmlns:a16="http://schemas.microsoft.com/office/drawing/2014/main" id="{5BA5183B-19F5-490C-983F-EF8442833FCA}"/>
                  </a:ext>
                </a:extLst>
              </p:cNvPr>
              <p:cNvSpPr txBox="1">
                <a:spLocks noRot="1" noChangeAspect="1" noMove="1" noResize="1" noEditPoints="1" noAdjustHandles="1" noChangeArrowheads="1" noChangeShapeType="1" noTextEdit="1"/>
              </p:cNvSpPr>
              <p:nvPr/>
            </p:nvSpPr>
            <p:spPr>
              <a:xfrm>
                <a:off x="1097281" y="3187915"/>
                <a:ext cx="2460568" cy="276999"/>
              </a:xfrm>
              <a:prstGeom prst="rect">
                <a:avLst/>
              </a:prstGeom>
              <a:blipFill>
                <a:blip r:embed="rId7"/>
                <a:stretch>
                  <a:fillRect l="-4455" t="-2222"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C4CA5CAD-91BE-46FE-A9B3-773AEF562BEB}"/>
                  </a:ext>
                </a:extLst>
              </p:cNvPr>
              <p:cNvSpPr txBox="1"/>
              <p:nvPr/>
            </p:nvSpPr>
            <p:spPr>
              <a:xfrm>
                <a:off x="1097281" y="3953396"/>
                <a:ext cx="2460568"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𝐵𝑒𝑛𝑒𝑓𝑖𝑡</m:t>
                      </m:r>
                      <m:d>
                        <m:dPr>
                          <m:ctrlPr>
                            <a:rPr lang="it-IT" b="0" i="1" smtClean="0">
                              <a:latin typeface="Cambria Math" panose="02040503050406030204" pitchFamily="18" charset="0"/>
                            </a:rPr>
                          </m:ctrlPr>
                        </m:dPr>
                        <m:e>
                          <m:r>
                            <a:rPr lang="it-IT" i="1" dirty="0">
                              <a:latin typeface="Cambria Math" panose="02040503050406030204" pitchFamily="18" charset="0"/>
                            </a:rPr>
                            <m:t>𝐶</m:t>
                          </m:r>
                          <m:r>
                            <m:rPr>
                              <m:nor/>
                            </m:rPr>
                            <a:rPr lang="it-IT" i="1" dirty="0"/>
                            <m:t>++</m:t>
                          </m:r>
                        </m:e>
                      </m:d>
                      <m:r>
                        <a:rPr lang="it-IT" b="0" i="1" smtClean="0">
                          <a:latin typeface="Cambria Math" panose="02040503050406030204" pitchFamily="18" charset="0"/>
                        </a:rPr>
                        <m:t>=23.2</m:t>
                      </m:r>
                    </m:oMath>
                  </m:oMathPara>
                </a14:m>
                <a:endParaRPr lang="en-GB" dirty="0"/>
              </a:p>
            </p:txBody>
          </p:sp>
        </mc:Choice>
        <mc:Fallback xmlns="">
          <p:sp>
            <p:nvSpPr>
              <p:cNvPr id="12" name="CasellaDiTesto 11">
                <a:extLst>
                  <a:ext uri="{FF2B5EF4-FFF2-40B4-BE49-F238E27FC236}">
                    <a16:creationId xmlns:a16="http://schemas.microsoft.com/office/drawing/2014/main" id="{C4CA5CAD-91BE-46FE-A9B3-773AEF562BEB}"/>
                  </a:ext>
                </a:extLst>
              </p:cNvPr>
              <p:cNvSpPr txBox="1">
                <a:spLocks noRot="1" noChangeAspect="1" noMove="1" noResize="1" noEditPoints="1" noAdjustHandles="1" noChangeArrowheads="1" noChangeShapeType="1" noTextEdit="1"/>
              </p:cNvSpPr>
              <p:nvPr/>
            </p:nvSpPr>
            <p:spPr>
              <a:xfrm>
                <a:off x="1097281" y="3953396"/>
                <a:ext cx="2460568" cy="276999"/>
              </a:xfrm>
              <a:prstGeom prst="rect">
                <a:avLst/>
              </a:prstGeom>
              <a:blipFill>
                <a:blip r:embed="rId8"/>
                <a:stretch>
                  <a:fillRect l="-4455" t="-4444"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3A89E788-2AFB-4909-944D-2569345E80C0}"/>
                  </a:ext>
                </a:extLst>
              </p:cNvPr>
              <p:cNvSpPr txBox="1"/>
              <p:nvPr/>
            </p:nvSpPr>
            <p:spPr>
              <a:xfrm>
                <a:off x="1097281" y="4715428"/>
                <a:ext cx="2460568"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𝐵𝑒𝑛𝑒𝑓𝑖𝑡</m:t>
                      </m:r>
                      <m:d>
                        <m:dPr>
                          <m:ctrlPr>
                            <a:rPr lang="it-IT" b="0" i="1" smtClean="0">
                              <a:latin typeface="Cambria Math" panose="02040503050406030204" pitchFamily="18" charset="0"/>
                            </a:rPr>
                          </m:ctrlPr>
                        </m:dPr>
                        <m:e>
                          <m:r>
                            <a:rPr lang="it-IT" b="0" i="1" smtClean="0">
                              <a:latin typeface="Cambria Math" panose="02040503050406030204" pitchFamily="18" charset="0"/>
                            </a:rPr>
                            <m:t>𝐶</m:t>
                          </m:r>
                        </m:e>
                      </m:d>
                      <m:r>
                        <a:rPr lang="it-IT" b="0" i="1" smtClean="0">
                          <a:latin typeface="Cambria Math" panose="02040503050406030204" pitchFamily="18" charset="0"/>
                        </a:rPr>
                        <m:t>=</m:t>
                      </m:r>
                      <m:r>
                        <a:rPr lang="it-IT" b="0" i="0" smtClean="0">
                          <a:latin typeface="Cambria Math" panose="02040503050406030204" pitchFamily="18" charset="0"/>
                        </a:rPr>
                        <m:t>10.98</m:t>
                      </m:r>
                    </m:oMath>
                  </m:oMathPara>
                </a14:m>
                <a:endParaRPr lang="en-GB" dirty="0"/>
              </a:p>
            </p:txBody>
          </p:sp>
        </mc:Choice>
        <mc:Fallback xmlns="">
          <p:sp>
            <p:nvSpPr>
              <p:cNvPr id="13" name="CasellaDiTesto 12">
                <a:extLst>
                  <a:ext uri="{FF2B5EF4-FFF2-40B4-BE49-F238E27FC236}">
                    <a16:creationId xmlns:a16="http://schemas.microsoft.com/office/drawing/2014/main" id="{3A89E788-2AFB-4909-944D-2569345E80C0}"/>
                  </a:ext>
                </a:extLst>
              </p:cNvPr>
              <p:cNvSpPr txBox="1">
                <a:spLocks noRot="1" noChangeAspect="1" noMove="1" noResize="1" noEditPoints="1" noAdjustHandles="1" noChangeArrowheads="1" noChangeShapeType="1" noTextEdit="1"/>
              </p:cNvSpPr>
              <p:nvPr/>
            </p:nvSpPr>
            <p:spPr>
              <a:xfrm>
                <a:off x="1097281" y="4715428"/>
                <a:ext cx="2460568" cy="276999"/>
              </a:xfrm>
              <a:prstGeom prst="rect">
                <a:avLst/>
              </a:prstGeom>
              <a:blipFill>
                <a:blip r:embed="rId9"/>
                <a:stretch>
                  <a:fillRect l="-4455" t="-4444"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D9123A8A-3EF3-41D9-80B9-BC4E49ED5060}"/>
                  </a:ext>
                </a:extLst>
              </p:cNvPr>
              <p:cNvSpPr txBox="1"/>
              <p:nvPr/>
            </p:nvSpPr>
            <p:spPr>
              <a:xfrm>
                <a:off x="1097280" y="5463566"/>
                <a:ext cx="2743200"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𝐵𝑒𝑛𝑒𝑓𝑖𝑡</m:t>
                      </m:r>
                      <m:d>
                        <m:dPr>
                          <m:ctrlPr>
                            <a:rPr lang="it-IT" b="0" i="1" smtClean="0">
                              <a:latin typeface="Cambria Math" panose="02040503050406030204" pitchFamily="18" charset="0"/>
                            </a:rPr>
                          </m:ctrlPr>
                        </m:dPr>
                        <m:e>
                          <m:r>
                            <a:rPr lang="it-IT" b="0" i="1" smtClean="0">
                              <a:latin typeface="Cambria Math" panose="02040503050406030204" pitchFamily="18" charset="0"/>
                            </a:rPr>
                            <m:t>𝑃𝑦𝑡h𝑜𝑛</m:t>
                          </m:r>
                        </m:e>
                      </m:d>
                      <m:r>
                        <a:rPr lang="it-IT" b="0" i="1" smtClean="0">
                          <a:latin typeface="Cambria Math" panose="02040503050406030204" pitchFamily="18" charset="0"/>
                        </a:rPr>
                        <m:t>=36.05</m:t>
                      </m:r>
                    </m:oMath>
                  </m:oMathPara>
                </a14:m>
                <a:endParaRPr lang="en-GB" dirty="0"/>
              </a:p>
            </p:txBody>
          </p:sp>
        </mc:Choice>
        <mc:Fallback xmlns="">
          <p:sp>
            <p:nvSpPr>
              <p:cNvPr id="14" name="CasellaDiTesto 13">
                <a:extLst>
                  <a:ext uri="{FF2B5EF4-FFF2-40B4-BE49-F238E27FC236}">
                    <a16:creationId xmlns:a16="http://schemas.microsoft.com/office/drawing/2014/main" id="{D9123A8A-3EF3-41D9-80B9-BC4E49ED5060}"/>
                  </a:ext>
                </a:extLst>
              </p:cNvPr>
              <p:cNvSpPr txBox="1">
                <a:spLocks noRot="1" noChangeAspect="1" noMove="1" noResize="1" noEditPoints="1" noAdjustHandles="1" noChangeArrowheads="1" noChangeShapeType="1" noTextEdit="1"/>
              </p:cNvSpPr>
              <p:nvPr/>
            </p:nvSpPr>
            <p:spPr>
              <a:xfrm>
                <a:off x="1097280" y="5463566"/>
                <a:ext cx="2743200" cy="276999"/>
              </a:xfrm>
              <a:prstGeom prst="rect">
                <a:avLst/>
              </a:prstGeom>
              <a:blipFill>
                <a:blip r:embed="rId10"/>
                <a:stretch>
                  <a:fillRect l="-4000" t="-2174" b="-32609"/>
                </a:stretch>
              </a:blipFill>
            </p:spPr>
            <p:txBody>
              <a:bodyPr/>
              <a:lstStyle/>
              <a:p>
                <a:r>
                  <a:rPr lang="en-GB">
                    <a:noFill/>
                  </a:rPr>
                  <a:t> </a:t>
                </a:r>
              </a:p>
            </p:txBody>
          </p:sp>
        </mc:Fallback>
      </mc:AlternateContent>
    </p:spTree>
    <p:extLst>
      <p:ext uri="{BB962C8B-B14F-4D97-AF65-F5344CB8AC3E}">
        <p14:creationId xmlns:p14="http://schemas.microsoft.com/office/powerpoint/2010/main" val="879370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81B0E1-9B28-4177-90F6-B358842224AC}"/>
              </a:ext>
            </a:extLst>
          </p:cNvPr>
          <p:cNvSpPr>
            <a:spLocks noGrp="1"/>
          </p:cNvSpPr>
          <p:nvPr>
            <p:ph type="title"/>
          </p:nvPr>
        </p:nvSpPr>
        <p:spPr/>
        <p:txBody>
          <a:bodyPr/>
          <a:lstStyle/>
          <a:p>
            <a:r>
              <a:rPr lang="it-IT" dirty="0"/>
              <a:t>Costo</a:t>
            </a:r>
            <a:endParaRPr lang="en-GB" dirty="0"/>
          </a:p>
        </p:txBody>
      </p:sp>
      <p:sp>
        <p:nvSpPr>
          <p:cNvPr id="4" name="Segnaposto piè di pagina 3">
            <a:extLst>
              <a:ext uri="{FF2B5EF4-FFF2-40B4-BE49-F238E27FC236}">
                <a16:creationId xmlns:a16="http://schemas.microsoft.com/office/drawing/2014/main" id="{6C925153-750E-44C9-ADB6-EA1CE75FD0FF}"/>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4E049C8D-EB75-4C9F-A2AE-37E892421B87}"/>
              </a:ext>
            </a:extLst>
          </p:cNvPr>
          <p:cNvSpPr>
            <a:spLocks noGrp="1"/>
          </p:cNvSpPr>
          <p:nvPr>
            <p:ph type="sldNum" sz="quarter" idx="12"/>
          </p:nvPr>
        </p:nvSpPr>
        <p:spPr/>
        <p:txBody>
          <a:bodyPr/>
          <a:lstStyle/>
          <a:p>
            <a:fld id="{A6C0B922-E0BE-4A4C-9E51-3FE28EB39C6C}" type="slidenum">
              <a:rPr lang="en-GB" smtClean="0"/>
              <a:t>14</a:t>
            </a:fld>
            <a:endParaRPr lang="en-GB"/>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E231C9B2-D933-49DC-8C00-9CED51969E0F}"/>
                  </a:ext>
                </a:extLst>
              </p:cNvPr>
              <p:cNvSpPr>
                <a:spLocks noGrp="1"/>
              </p:cNvSpPr>
              <p:nvPr>
                <p:ph idx="1"/>
              </p:nvPr>
            </p:nvSpPr>
            <p:spPr>
              <a:xfrm>
                <a:off x="1097280" y="1845734"/>
                <a:ext cx="10058400" cy="4023360"/>
              </a:xfrm>
            </p:spPr>
            <p:txBody>
              <a:bodyPr>
                <a:normAutofit/>
              </a:bodyPr>
              <a:lstStyle/>
              <a:p>
                <a:pPr marL="182563" indent="-182563">
                  <a:buFont typeface="Arial" panose="020B0604020202020204" pitchFamily="34" charset="0"/>
                  <a:buChar char="•"/>
                </a:pPr>
                <a:r>
                  <a:rPr lang="it-IT" sz="2400" dirty="0"/>
                  <a:t>Tutti i linguaggi di programmazione considerati sono disponibili gratuitamente, quindi il costo delle varie alternative è pari ad 1:</a:t>
                </a:r>
                <a:endParaRPr lang="it-IT" sz="2000" dirty="0"/>
              </a:p>
              <a:p>
                <a:pPr marL="449263" lvl="1" indent="-249238">
                  <a:buFont typeface="Courier New" panose="02070309020205020404" pitchFamily="49" charset="0"/>
                  <a:buChar char="o"/>
                </a:pPr>
                <a14:m>
                  <m:oMath xmlns:m="http://schemas.openxmlformats.org/officeDocument/2006/math">
                    <m:r>
                      <a:rPr lang="it-IT" sz="2000" b="0" i="1" dirty="0" smtClean="0">
                        <a:latin typeface="Cambria Math" panose="02040503050406030204" pitchFamily="18" charset="0"/>
                      </a:rPr>
                      <m:t>𝐶𝑜𝑠𝑡</m:t>
                    </m:r>
                    <m:d>
                      <m:dPr>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𝐽𝑎𝑣𝑎</m:t>
                        </m:r>
                      </m:e>
                    </m:d>
                    <m:r>
                      <a:rPr lang="it-IT" sz="2000" b="0" i="1" dirty="0" smtClean="0">
                        <a:latin typeface="Cambria Math" panose="02040503050406030204" pitchFamily="18" charset="0"/>
                      </a:rPr>
                      <m:t>=1</m:t>
                    </m:r>
                  </m:oMath>
                </a14:m>
                <a:endParaRPr lang="it-IT" sz="2000" b="0" dirty="0"/>
              </a:p>
              <a:p>
                <a:pPr marL="449263" lvl="1" indent="-249238">
                  <a:buFont typeface="Courier New" panose="02070309020205020404" pitchFamily="49" charset="0"/>
                  <a:buChar char="o"/>
                </a:pPr>
                <a14:m>
                  <m:oMath xmlns:m="http://schemas.openxmlformats.org/officeDocument/2006/math">
                    <m:r>
                      <a:rPr lang="it-IT" sz="2000" b="0" i="1" dirty="0" smtClean="0">
                        <a:latin typeface="Cambria Math" panose="02040503050406030204" pitchFamily="18" charset="0"/>
                      </a:rPr>
                      <m:t>𝐶𝑜𝑠𝑡</m:t>
                    </m:r>
                    <m:d>
                      <m:dPr>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𝐶</m:t>
                        </m:r>
                        <m:r>
                          <m:rPr>
                            <m:nor/>
                          </m:rPr>
                          <a:rPr lang="it-IT" sz="2000" i="1" dirty="0"/>
                          <m:t>++</m:t>
                        </m:r>
                      </m:e>
                    </m:d>
                    <m:r>
                      <a:rPr lang="it-IT" sz="2000" b="0" i="1" dirty="0" smtClean="0">
                        <a:latin typeface="Cambria Math" panose="02040503050406030204" pitchFamily="18" charset="0"/>
                      </a:rPr>
                      <m:t>=1</m:t>
                    </m:r>
                  </m:oMath>
                </a14:m>
                <a:endParaRPr lang="it-IT" sz="2000" b="0" dirty="0"/>
              </a:p>
              <a:p>
                <a:pPr marL="449263" lvl="1" indent="-249238">
                  <a:buFont typeface="Courier New" panose="02070309020205020404" pitchFamily="49" charset="0"/>
                  <a:buChar char="o"/>
                </a:pPr>
                <a14:m>
                  <m:oMath xmlns:m="http://schemas.openxmlformats.org/officeDocument/2006/math">
                    <m:r>
                      <a:rPr lang="it-IT" sz="2000" b="0" i="1" dirty="0" smtClean="0">
                        <a:latin typeface="Cambria Math" panose="02040503050406030204" pitchFamily="18" charset="0"/>
                      </a:rPr>
                      <m:t>𝐶𝑜𝑠𝑡</m:t>
                    </m:r>
                    <m:d>
                      <m:dPr>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𝐶</m:t>
                        </m:r>
                      </m:e>
                    </m:d>
                    <m:r>
                      <a:rPr lang="it-IT" sz="2000" b="0" i="1" dirty="0" smtClean="0">
                        <a:latin typeface="Cambria Math" panose="02040503050406030204" pitchFamily="18" charset="0"/>
                      </a:rPr>
                      <m:t>=1</m:t>
                    </m:r>
                  </m:oMath>
                </a14:m>
                <a:endParaRPr lang="it-IT" sz="2000" b="0" dirty="0"/>
              </a:p>
              <a:p>
                <a:pPr marL="449263" lvl="1" indent="-249238">
                  <a:buFont typeface="Courier New" panose="02070309020205020404" pitchFamily="49" charset="0"/>
                  <a:buChar char="o"/>
                </a:pPr>
                <a14:m>
                  <m:oMath xmlns:m="http://schemas.openxmlformats.org/officeDocument/2006/math">
                    <m:r>
                      <a:rPr lang="it-IT" sz="2000" b="0" i="1" dirty="0" smtClean="0">
                        <a:latin typeface="Cambria Math" panose="02040503050406030204" pitchFamily="18" charset="0"/>
                      </a:rPr>
                      <m:t>𝐶𝑜𝑠𝑡</m:t>
                    </m:r>
                    <m:d>
                      <m:dPr>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𝑃𝑦𝑡h𝑜𝑛</m:t>
                        </m:r>
                      </m:e>
                    </m:d>
                    <m:r>
                      <a:rPr lang="it-IT" sz="2000" b="0" i="1" dirty="0" smtClean="0">
                        <a:latin typeface="Cambria Math" panose="02040503050406030204" pitchFamily="18" charset="0"/>
                      </a:rPr>
                      <m:t>=1</m:t>
                    </m:r>
                  </m:oMath>
                </a14:m>
                <a:endParaRPr lang="it-IT" sz="2000" dirty="0"/>
              </a:p>
              <a:p>
                <a:pPr marL="200025" lvl="1" indent="0">
                  <a:buNone/>
                </a:pPr>
                <a:endParaRPr lang="it-IT" sz="2000" dirty="0"/>
              </a:p>
            </p:txBody>
          </p:sp>
        </mc:Choice>
        <mc:Fallback xmlns="">
          <p:sp>
            <p:nvSpPr>
              <p:cNvPr id="9" name="Segnaposto contenuto 2">
                <a:extLst>
                  <a:ext uri="{FF2B5EF4-FFF2-40B4-BE49-F238E27FC236}">
                    <a16:creationId xmlns:a16="http://schemas.microsoft.com/office/drawing/2014/main" id="{E231C9B2-D933-49DC-8C00-9CED51969E0F}"/>
                  </a:ext>
                </a:extLst>
              </p:cNvPr>
              <p:cNvSpPr>
                <a:spLocks noGrp="1" noRot="1" noChangeAspect="1" noMove="1" noResize="1" noEditPoints="1" noAdjustHandles="1" noChangeArrowheads="1" noChangeShapeType="1" noTextEdit="1"/>
              </p:cNvSpPr>
              <p:nvPr>
                <p:ph idx="1"/>
              </p:nvPr>
            </p:nvSpPr>
            <p:spPr>
              <a:xfrm>
                <a:off x="1097280" y="1845734"/>
                <a:ext cx="10058400" cy="4023360"/>
              </a:xfrm>
              <a:blipFill>
                <a:blip r:embed="rId2"/>
                <a:stretch>
                  <a:fillRect l="-1697" t="-2121" r="-727"/>
                </a:stretch>
              </a:blipFill>
            </p:spPr>
            <p:txBody>
              <a:bodyPr/>
              <a:lstStyle/>
              <a:p>
                <a:r>
                  <a:rPr lang="en-GB">
                    <a:noFill/>
                  </a:rPr>
                  <a:t> </a:t>
                </a:r>
              </a:p>
            </p:txBody>
          </p:sp>
        </mc:Fallback>
      </mc:AlternateContent>
    </p:spTree>
    <p:extLst>
      <p:ext uri="{BB962C8B-B14F-4D97-AF65-F5344CB8AC3E}">
        <p14:creationId xmlns:p14="http://schemas.microsoft.com/office/powerpoint/2010/main" val="203496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81B0E1-9B28-4177-90F6-B358842224AC}"/>
              </a:ext>
            </a:extLst>
          </p:cNvPr>
          <p:cNvSpPr>
            <a:spLocks noGrp="1"/>
          </p:cNvSpPr>
          <p:nvPr>
            <p:ph type="title"/>
          </p:nvPr>
        </p:nvSpPr>
        <p:spPr/>
        <p:txBody>
          <a:bodyPr/>
          <a:lstStyle/>
          <a:p>
            <a:r>
              <a:rPr lang="it-IT" dirty="0"/>
              <a:t>Desiderabilità</a:t>
            </a:r>
            <a:endParaRPr lang="en-GB" dirty="0"/>
          </a:p>
        </p:txBody>
      </p:sp>
      <p:sp>
        <p:nvSpPr>
          <p:cNvPr id="4" name="Segnaposto piè di pagina 3">
            <a:extLst>
              <a:ext uri="{FF2B5EF4-FFF2-40B4-BE49-F238E27FC236}">
                <a16:creationId xmlns:a16="http://schemas.microsoft.com/office/drawing/2014/main" id="{6C925153-750E-44C9-ADB6-EA1CE75FD0FF}"/>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4E049C8D-EB75-4C9F-A2AE-37E892421B87}"/>
              </a:ext>
            </a:extLst>
          </p:cNvPr>
          <p:cNvSpPr>
            <a:spLocks noGrp="1"/>
          </p:cNvSpPr>
          <p:nvPr>
            <p:ph type="sldNum" sz="quarter" idx="12"/>
          </p:nvPr>
        </p:nvSpPr>
        <p:spPr/>
        <p:txBody>
          <a:bodyPr/>
          <a:lstStyle/>
          <a:p>
            <a:fld id="{A6C0B922-E0BE-4A4C-9E51-3FE28EB39C6C}" type="slidenum">
              <a:rPr lang="en-GB" smtClean="0"/>
              <a:t>15</a:t>
            </a:fld>
            <a:endParaRPr lang="en-GB"/>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1FBB59AC-945C-46D0-B10A-DFE97FC5AB45}"/>
                  </a:ext>
                </a:extLst>
              </p:cNvPr>
              <p:cNvSpPr txBox="1"/>
              <p:nvPr/>
            </p:nvSpPr>
            <p:spPr>
              <a:xfrm>
                <a:off x="4168592" y="1934087"/>
                <a:ext cx="3854816" cy="942117"/>
              </a:xfrm>
              <a:prstGeom prst="rect">
                <a:avLst/>
              </a:prstGeom>
              <a:noFill/>
              <a:ln>
                <a:solidFill>
                  <a:schemeClr val="accent1"/>
                </a:solidFill>
              </a:ln>
            </p:spPr>
            <p:txBody>
              <a:bodyPr wrap="square" lIns="0" tIns="0" rIns="0" bIns="0" rtlCol="0">
                <a:spAutoFit/>
              </a:bodyPr>
              <a:lstStyle/>
              <a:p>
                <a:pPr>
                  <a:lnSpc>
                    <a:spcPct val="150000"/>
                  </a:lnSpc>
                  <a:spcBef>
                    <a:spcPts val="600"/>
                  </a:spcBef>
                  <a:spcAft>
                    <a:spcPts val="600"/>
                  </a:spcAft>
                </a:pPr>
                <a14:m>
                  <m:oMathPara xmlns:m="http://schemas.openxmlformats.org/officeDocument/2006/math">
                    <m:oMathParaPr>
                      <m:jc m:val="center"/>
                    </m:oMathParaPr>
                    <m:oMath xmlns:m="http://schemas.openxmlformats.org/officeDocument/2006/math">
                      <m:r>
                        <a:rPr lang="it-IT" b="0" i="1" smtClean="0">
                          <a:latin typeface="Cambria Math" panose="02040503050406030204" pitchFamily="18" charset="0"/>
                        </a:rPr>
                        <m:t>𝐷𝑒𝑠𝑖𝑑𝑒𝑟𝑎𝑏𝑖𝑙𝑖𝑡𝑦</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𝐴𝑆</m:t>
                              </m:r>
                            </m:e>
                            <m:sub>
                              <m:r>
                                <a:rPr lang="it-IT" b="0" i="1" smtClean="0">
                                  <a:latin typeface="Cambria Math" panose="02040503050406030204" pitchFamily="18" charset="0"/>
                                </a:rPr>
                                <m:t>𝑖</m:t>
                              </m:r>
                            </m:sub>
                          </m:sSub>
                        </m:e>
                      </m:d>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𝐵𝑒𝑛𝑒𝑓𝑖𝑡</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𝐴𝑆</m:t>
                              </m:r>
                            </m:e>
                            <m:sub>
                              <m:r>
                                <a:rPr lang="it-IT" b="0" i="1" smtClean="0">
                                  <a:latin typeface="Cambria Math" panose="02040503050406030204" pitchFamily="18" charset="0"/>
                                </a:rPr>
                                <m:t>𝑖</m:t>
                              </m:r>
                            </m:sub>
                          </m:sSub>
                          <m:r>
                            <a:rPr lang="it-IT" b="0" i="1" smtClean="0">
                              <a:latin typeface="Cambria Math" panose="02040503050406030204" pitchFamily="18" charset="0"/>
                            </a:rPr>
                            <m:t>)</m:t>
                          </m:r>
                        </m:num>
                        <m:den>
                          <m:r>
                            <a:rPr lang="it-IT" b="0" i="1" smtClean="0">
                              <a:latin typeface="Cambria Math" panose="02040503050406030204" pitchFamily="18" charset="0"/>
                            </a:rPr>
                            <m:t>𝐶𝑜𝑠𝑡</m:t>
                          </m:r>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𝐴𝑆</m:t>
                              </m:r>
                            </m:e>
                            <m:sub>
                              <m:r>
                                <a:rPr lang="it-IT" i="1">
                                  <a:latin typeface="Cambria Math" panose="02040503050406030204" pitchFamily="18" charset="0"/>
                                </a:rPr>
                                <m:t>𝑖</m:t>
                              </m:r>
                            </m:sub>
                          </m:sSub>
                          <m:r>
                            <a:rPr lang="it-IT" b="0" i="1" smtClean="0">
                              <a:latin typeface="Cambria Math" panose="02040503050406030204" pitchFamily="18" charset="0"/>
                            </a:rPr>
                            <m:t>)</m:t>
                          </m:r>
                        </m:den>
                      </m:f>
                    </m:oMath>
                  </m:oMathPara>
                </a14:m>
                <a:endParaRPr lang="en-GB" dirty="0"/>
              </a:p>
            </p:txBody>
          </p:sp>
        </mc:Choice>
        <mc:Fallback xmlns="">
          <p:sp>
            <p:nvSpPr>
              <p:cNvPr id="6" name="CasellaDiTesto 5">
                <a:extLst>
                  <a:ext uri="{FF2B5EF4-FFF2-40B4-BE49-F238E27FC236}">
                    <a16:creationId xmlns:a16="http://schemas.microsoft.com/office/drawing/2014/main" id="{1FBB59AC-945C-46D0-B10A-DFE97FC5AB45}"/>
                  </a:ext>
                </a:extLst>
              </p:cNvPr>
              <p:cNvSpPr txBox="1">
                <a:spLocks noRot="1" noChangeAspect="1" noMove="1" noResize="1" noEditPoints="1" noAdjustHandles="1" noChangeArrowheads="1" noChangeShapeType="1" noTextEdit="1"/>
              </p:cNvSpPr>
              <p:nvPr/>
            </p:nvSpPr>
            <p:spPr>
              <a:xfrm>
                <a:off x="4168592" y="1934087"/>
                <a:ext cx="3854816" cy="942117"/>
              </a:xfrm>
              <a:prstGeom prst="rect">
                <a:avLst/>
              </a:prstGeom>
              <a:blipFill>
                <a:blip r:embed="rId2"/>
                <a:stretch>
                  <a:fillRect/>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11E3E771-73F5-4607-9A21-79C85FA520C5}"/>
                  </a:ext>
                </a:extLst>
              </p:cNvPr>
              <p:cNvSpPr txBox="1"/>
              <p:nvPr/>
            </p:nvSpPr>
            <p:spPr>
              <a:xfrm>
                <a:off x="1097280" y="3402408"/>
                <a:ext cx="4741811" cy="57938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𝐷𝑒𝑠𝑖𝑑𝑒𝑟𝑎𝑏𝑖𝑙𝑖𝑡𝑦</m:t>
                      </m:r>
                      <m:d>
                        <m:dPr>
                          <m:ctrlPr>
                            <a:rPr lang="it-IT" b="0" i="1" smtClean="0">
                              <a:latin typeface="Cambria Math" panose="02040503050406030204" pitchFamily="18" charset="0"/>
                            </a:rPr>
                          </m:ctrlPr>
                        </m:dPr>
                        <m:e>
                          <m:r>
                            <a:rPr lang="it-IT" b="0" i="1" smtClean="0">
                              <a:latin typeface="Cambria Math" panose="02040503050406030204" pitchFamily="18" charset="0"/>
                            </a:rPr>
                            <m:t>𝐽𝑎𝑣𝑎</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𝐵𝑒𝑛𝑒𝑓𝑖𝑡</m:t>
                          </m:r>
                          <m:d>
                            <m:dPr>
                              <m:ctrlPr>
                                <a:rPr lang="it-IT" b="0" i="1" smtClean="0">
                                  <a:latin typeface="Cambria Math" panose="02040503050406030204" pitchFamily="18" charset="0"/>
                                </a:rPr>
                              </m:ctrlPr>
                            </m:dPr>
                            <m:e>
                              <m:r>
                                <a:rPr lang="it-IT" b="0" i="1" smtClean="0">
                                  <a:latin typeface="Cambria Math" panose="02040503050406030204" pitchFamily="18" charset="0"/>
                                </a:rPr>
                                <m:t>𝐽𝑎𝑣𝑎</m:t>
                              </m:r>
                            </m:e>
                          </m:d>
                        </m:num>
                        <m:den>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𝐽𝑎𝑣𝑎</m:t>
                              </m:r>
                            </m:e>
                          </m:d>
                        </m:den>
                      </m:f>
                      <m:r>
                        <a:rPr lang="it-IT" b="0" i="1" smtClean="0">
                          <a:latin typeface="Cambria Math" panose="02040503050406030204" pitchFamily="18" charset="0"/>
                        </a:rPr>
                        <m:t>=53.0</m:t>
                      </m:r>
                    </m:oMath>
                  </m:oMathPara>
                </a14:m>
                <a:endParaRPr lang="en-GB" dirty="0"/>
              </a:p>
            </p:txBody>
          </p:sp>
        </mc:Choice>
        <mc:Fallback xmlns="">
          <p:sp>
            <p:nvSpPr>
              <p:cNvPr id="8" name="CasellaDiTesto 7">
                <a:extLst>
                  <a:ext uri="{FF2B5EF4-FFF2-40B4-BE49-F238E27FC236}">
                    <a16:creationId xmlns:a16="http://schemas.microsoft.com/office/drawing/2014/main" id="{11E3E771-73F5-4607-9A21-79C85FA520C5}"/>
                  </a:ext>
                </a:extLst>
              </p:cNvPr>
              <p:cNvSpPr txBox="1">
                <a:spLocks noRot="1" noChangeAspect="1" noMove="1" noResize="1" noEditPoints="1" noAdjustHandles="1" noChangeArrowheads="1" noChangeShapeType="1" noTextEdit="1"/>
              </p:cNvSpPr>
              <p:nvPr/>
            </p:nvSpPr>
            <p:spPr>
              <a:xfrm>
                <a:off x="1097280" y="3402408"/>
                <a:ext cx="4741811" cy="57938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2E1AC25A-F91C-4C06-AD1D-E80620AF992B}"/>
                  </a:ext>
                </a:extLst>
              </p:cNvPr>
              <p:cNvSpPr txBox="1"/>
              <p:nvPr/>
            </p:nvSpPr>
            <p:spPr>
              <a:xfrm>
                <a:off x="1097280" y="4688009"/>
                <a:ext cx="4215385" cy="57676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𝐷𝑒𝑠𝑖𝑑𝑒𝑟𝑎𝑏𝑖𝑙𝑖𝑡𝑦</m:t>
                      </m:r>
                      <m:d>
                        <m:dPr>
                          <m:ctrlPr>
                            <a:rPr lang="it-IT" b="0" i="1" smtClean="0">
                              <a:latin typeface="Cambria Math" panose="02040503050406030204" pitchFamily="18" charset="0"/>
                            </a:rPr>
                          </m:ctrlPr>
                        </m:dPr>
                        <m:e>
                          <m:r>
                            <a:rPr lang="it-IT" b="0" i="1" smtClean="0">
                              <a:latin typeface="Cambria Math" panose="02040503050406030204" pitchFamily="18" charset="0"/>
                            </a:rPr>
                            <m:t>𝐶</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𝐵𝑒𝑛𝑒𝑓𝑖𝑡</m:t>
                          </m:r>
                          <m:d>
                            <m:dPr>
                              <m:ctrlPr>
                                <a:rPr lang="it-IT" b="0" i="1" smtClean="0">
                                  <a:latin typeface="Cambria Math" panose="02040503050406030204" pitchFamily="18" charset="0"/>
                                </a:rPr>
                              </m:ctrlPr>
                            </m:dPr>
                            <m:e>
                              <m:r>
                                <a:rPr lang="it-IT" b="0" i="1" smtClean="0">
                                  <a:latin typeface="Cambria Math" panose="02040503050406030204" pitchFamily="18" charset="0"/>
                                </a:rPr>
                                <m:t>𝐶</m:t>
                              </m:r>
                            </m:e>
                          </m:d>
                        </m:num>
                        <m:den>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𝐶</m:t>
                              </m:r>
                            </m:e>
                          </m:d>
                        </m:den>
                      </m:f>
                      <m:r>
                        <a:rPr lang="it-IT" b="0" i="1" smtClean="0">
                          <a:latin typeface="Cambria Math" panose="02040503050406030204" pitchFamily="18" charset="0"/>
                        </a:rPr>
                        <m:t>=10.98</m:t>
                      </m:r>
                    </m:oMath>
                  </m:oMathPara>
                </a14:m>
                <a:endParaRPr lang="en-GB" dirty="0"/>
              </a:p>
            </p:txBody>
          </p:sp>
        </mc:Choice>
        <mc:Fallback xmlns="">
          <p:sp>
            <p:nvSpPr>
              <p:cNvPr id="10" name="CasellaDiTesto 9">
                <a:extLst>
                  <a:ext uri="{FF2B5EF4-FFF2-40B4-BE49-F238E27FC236}">
                    <a16:creationId xmlns:a16="http://schemas.microsoft.com/office/drawing/2014/main" id="{2E1AC25A-F91C-4C06-AD1D-E80620AF992B}"/>
                  </a:ext>
                </a:extLst>
              </p:cNvPr>
              <p:cNvSpPr txBox="1">
                <a:spLocks noRot="1" noChangeAspect="1" noMove="1" noResize="1" noEditPoints="1" noAdjustHandles="1" noChangeArrowheads="1" noChangeShapeType="1" noTextEdit="1"/>
              </p:cNvSpPr>
              <p:nvPr/>
            </p:nvSpPr>
            <p:spPr>
              <a:xfrm>
                <a:off x="1097280" y="4688009"/>
                <a:ext cx="4215385" cy="576761"/>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42CBA84D-046D-4671-9528-E6F573AABF50}"/>
                  </a:ext>
                </a:extLst>
              </p:cNvPr>
              <p:cNvSpPr txBox="1"/>
              <p:nvPr/>
            </p:nvSpPr>
            <p:spPr>
              <a:xfrm>
                <a:off x="6608666" y="3402407"/>
                <a:ext cx="4528547" cy="576761"/>
              </a:xfrm>
              <a:prstGeom prst="rect">
                <a:avLst/>
              </a:prstGeom>
              <a:noFill/>
            </p:spPr>
            <p:txBody>
              <a:bodyPr wrap="none" lIns="0" tIns="0" rIns="0" bIns="0" rtlCol="0">
                <a:spAutoFit/>
              </a:bodyPr>
              <a:lstStyle/>
              <a:p>
                <a:pPr/>
                <a14:m>
                  <m:oMathPara xmlns:m="http://schemas.openxmlformats.org/officeDocument/2006/math">
                    <m:oMathParaPr>
                      <m:jc m:val="right"/>
                    </m:oMathParaPr>
                    <m:oMath xmlns:m="http://schemas.openxmlformats.org/officeDocument/2006/math">
                      <m:r>
                        <a:rPr lang="it-IT" b="0" i="1" smtClean="0">
                          <a:latin typeface="Cambria Math" panose="02040503050406030204" pitchFamily="18" charset="0"/>
                        </a:rPr>
                        <m:t>𝐷𝑒𝑠𝑖𝑑𝑒𝑟𝑎𝑏𝑖𝑙𝑖𝑡𝑦</m:t>
                      </m:r>
                      <m:d>
                        <m:dPr>
                          <m:ctrlPr>
                            <a:rPr lang="it-IT" b="0" i="1" smtClean="0">
                              <a:latin typeface="Cambria Math" panose="02040503050406030204" pitchFamily="18" charset="0"/>
                            </a:rPr>
                          </m:ctrlPr>
                        </m:dPr>
                        <m:e>
                          <m:r>
                            <a:rPr lang="it-IT" i="1" dirty="0">
                              <a:latin typeface="Cambria Math" panose="02040503050406030204" pitchFamily="18" charset="0"/>
                            </a:rPr>
                            <m:t>𝐶</m:t>
                          </m:r>
                          <m:r>
                            <m:rPr>
                              <m:nor/>
                            </m:rPr>
                            <a:rPr lang="it-IT" i="1" dirty="0"/>
                            <m:t>++</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𝐵𝑒𝑛𝑒𝑓𝑖𝑡</m:t>
                          </m:r>
                          <m:d>
                            <m:dPr>
                              <m:ctrlPr>
                                <a:rPr lang="it-IT" b="0" i="1" smtClean="0">
                                  <a:latin typeface="Cambria Math" panose="02040503050406030204" pitchFamily="18" charset="0"/>
                                </a:rPr>
                              </m:ctrlPr>
                            </m:dPr>
                            <m:e>
                              <m:r>
                                <a:rPr lang="it-IT" i="1" dirty="0">
                                  <a:latin typeface="Cambria Math" panose="02040503050406030204" pitchFamily="18" charset="0"/>
                                </a:rPr>
                                <m:t>𝐶</m:t>
                              </m:r>
                              <m:r>
                                <m:rPr>
                                  <m:nor/>
                                </m:rPr>
                                <a:rPr lang="it-IT" i="1" dirty="0"/>
                                <m:t>++</m:t>
                              </m:r>
                            </m:e>
                          </m:d>
                        </m:num>
                        <m:den>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i="1" dirty="0">
                                  <a:latin typeface="Cambria Math" panose="02040503050406030204" pitchFamily="18" charset="0"/>
                                </a:rPr>
                                <m:t>𝐶</m:t>
                              </m:r>
                              <m:r>
                                <m:rPr>
                                  <m:nor/>
                                </m:rPr>
                                <a:rPr lang="it-IT" i="1" dirty="0"/>
                                <m:t>++</m:t>
                              </m:r>
                            </m:e>
                          </m:d>
                        </m:den>
                      </m:f>
                      <m:r>
                        <a:rPr lang="it-IT" b="0" i="1" smtClean="0">
                          <a:latin typeface="Cambria Math" panose="02040503050406030204" pitchFamily="18" charset="0"/>
                        </a:rPr>
                        <m:t>=23.2</m:t>
                      </m:r>
                    </m:oMath>
                  </m:oMathPara>
                </a14:m>
                <a:endParaRPr lang="en-GB" dirty="0"/>
              </a:p>
            </p:txBody>
          </p:sp>
        </mc:Choice>
        <mc:Fallback xmlns="">
          <p:sp>
            <p:nvSpPr>
              <p:cNvPr id="11" name="CasellaDiTesto 10">
                <a:extLst>
                  <a:ext uri="{FF2B5EF4-FFF2-40B4-BE49-F238E27FC236}">
                    <a16:creationId xmlns:a16="http://schemas.microsoft.com/office/drawing/2014/main" id="{42CBA84D-046D-4671-9528-E6F573AABF50}"/>
                  </a:ext>
                </a:extLst>
              </p:cNvPr>
              <p:cNvSpPr txBox="1">
                <a:spLocks noRot="1" noChangeAspect="1" noMove="1" noResize="1" noEditPoints="1" noAdjustHandles="1" noChangeArrowheads="1" noChangeShapeType="1" noTextEdit="1"/>
              </p:cNvSpPr>
              <p:nvPr/>
            </p:nvSpPr>
            <p:spPr>
              <a:xfrm>
                <a:off x="6608666" y="3402407"/>
                <a:ext cx="4528547" cy="57676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1209B24D-36FE-4FD0-88D6-4ECA4CCF528C}"/>
                  </a:ext>
                </a:extLst>
              </p:cNvPr>
              <p:cNvSpPr txBox="1"/>
              <p:nvPr/>
            </p:nvSpPr>
            <p:spPr>
              <a:xfrm>
                <a:off x="5725576" y="4683969"/>
                <a:ext cx="5424562" cy="584840"/>
              </a:xfrm>
              <a:prstGeom prst="rect">
                <a:avLst/>
              </a:prstGeom>
              <a:noFill/>
            </p:spPr>
            <p:txBody>
              <a:bodyPr wrap="none" lIns="0" tIns="0" rIns="0" bIns="0" rtlCol="0">
                <a:spAutoFit/>
              </a:bodyPr>
              <a:lstStyle/>
              <a:p>
                <a:pPr/>
                <a14:m>
                  <m:oMathPara xmlns:m="http://schemas.openxmlformats.org/officeDocument/2006/math">
                    <m:oMathParaPr>
                      <m:jc m:val="right"/>
                    </m:oMathParaPr>
                    <m:oMath xmlns:m="http://schemas.openxmlformats.org/officeDocument/2006/math">
                      <m:r>
                        <a:rPr lang="it-IT" b="0" i="1" smtClean="0">
                          <a:latin typeface="Cambria Math" panose="02040503050406030204" pitchFamily="18" charset="0"/>
                        </a:rPr>
                        <m:t>𝐷𝑒𝑠𝑖𝑑𝑒𝑟𝑎𝑏𝑖𝑙𝑖𝑡𝑦</m:t>
                      </m:r>
                      <m:d>
                        <m:dPr>
                          <m:ctrlPr>
                            <a:rPr lang="it-IT" b="0" i="1" smtClean="0">
                              <a:latin typeface="Cambria Math" panose="02040503050406030204" pitchFamily="18" charset="0"/>
                            </a:rPr>
                          </m:ctrlPr>
                        </m:dPr>
                        <m:e>
                          <m:r>
                            <a:rPr lang="it-IT" b="0" i="1" smtClean="0">
                              <a:latin typeface="Cambria Math" panose="02040503050406030204" pitchFamily="18" charset="0"/>
                            </a:rPr>
                            <m:t>𝑃𝑦𝑡h𝑜𝑛</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𝐵𝑒𝑛𝑒𝑓𝑖𝑡</m:t>
                          </m:r>
                          <m:d>
                            <m:dPr>
                              <m:ctrlPr>
                                <a:rPr lang="it-IT" b="0" i="1" smtClean="0">
                                  <a:latin typeface="Cambria Math" panose="02040503050406030204" pitchFamily="18" charset="0"/>
                                </a:rPr>
                              </m:ctrlPr>
                            </m:dPr>
                            <m:e>
                              <m:r>
                                <a:rPr lang="it-IT" b="0" i="1" smtClean="0">
                                  <a:latin typeface="Cambria Math" panose="02040503050406030204" pitchFamily="18" charset="0"/>
                                </a:rPr>
                                <m:t>𝑃𝑦𝑡h𝑜𝑛</m:t>
                              </m:r>
                            </m:e>
                          </m:d>
                        </m:num>
                        <m:den>
                          <m:r>
                            <a:rPr lang="it-IT" b="0" i="1" smtClean="0">
                              <a:latin typeface="Cambria Math" panose="02040503050406030204" pitchFamily="18" charset="0"/>
                            </a:rPr>
                            <m:t>𝐶𝑜𝑠𝑡</m:t>
                          </m:r>
                          <m:d>
                            <m:dPr>
                              <m:ctrlPr>
                                <a:rPr lang="it-IT" b="0" i="1" smtClean="0">
                                  <a:latin typeface="Cambria Math" panose="02040503050406030204" pitchFamily="18" charset="0"/>
                                </a:rPr>
                              </m:ctrlPr>
                            </m:dPr>
                            <m:e>
                              <m:r>
                                <a:rPr lang="it-IT" b="0" i="1" smtClean="0">
                                  <a:latin typeface="Cambria Math" panose="02040503050406030204" pitchFamily="18" charset="0"/>
                                </a:rPr>
                                <m:t>𝑃𝑦𝑡h𝑜𝑛</m:t>
                              </m:r>
                            </m:e>
                          </m:d>
                        </m:den>
                      </m:f>
                      <m:r>
                        <a:rPr lang="it-IT" b="0" i="1" smtClean="0">
                          <a:latin typeface="Cambria Math" panose="02040503050406030204" pitchFamily="18" charset="0"/>
                        </a:rPr>
                        <m:t>=36.05</m:t>
                      </m:r>
                    </m:oMath>
                  </m:oMathPara>
                </a14:m>
                <a:endParaRPr lang="en-GB" dirty="0"/>
              </a:p>
            </p:txBody>
          </p:sp>
        </mc:Choice>
        <mc:Fallback xmlns="">
          <p:sp>
            <p:nvSpPr>
              <p:cNvPr id="12" name="CasellaDiTesto 11">
                <a:extLst>
                  <a:ext uri="{FF2B5EF4-FFF2-40B4-BE49-F238E27FC236}">
                    <a16:creationId xmlns:a16="http://schemas.microsoft.com/office/drawing/2014/main" id="{1209B24D-36FE-4FD0-88D6-4ECA4CCF528C}"/>
                  </a:ext>
                </a:extLst>
              </p:cNvPr>
              <p:cNvSpPr txBox="1">
                <a:spLocks noRot="1" noChangeAspect="1" noMove="1" noResize="1" noEditPoints="1" noAdjustHandles="1" noChangeArrowheads="1" noChangeShapeType="1" noTextEdit="1"/>
              </p:cNvSpPr>
              <p:nvPr/>
            </p:nvSpPr>
            <p:spPr>
              <a:xfrm>
                <a:off x="5725576" y="4683969"/>
                <a:ext cx="5424562" cy="584840"/>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56646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4459D2-BFEF-4770-BB62-684C9E44CD64}"/>
              </a:ext>
            </a:extLst>
          </p:cNvPr>
          <p:cNvSpPr>
            <a:spLocks noGrp="1"/>
          </p:cNvSpPr>
          <p:nvPr>
            <p:ph type="title"/>
          </p:nvPr>
        </p:nvSpPr>
        <p:spPr/>
        <p:txBody>
          <a:bodyPr/>
          <a:lstStyle/>
          <a:p>
            <a:r>
              <a:rPr lang="it-IT" dirty="0"/>
              <a:t>Classifica</a:t>
            </a:r>
            <a:endParaRPr lang="en-GB" dirty="0"/>
          </a:p>
        </p:txBody>
      </p:sp>
      <p:sp>
        <p:nvSpPr>
          <p:cNvPr id="3" name="Segnaposto contenuto 2">
            <a:extLst>
              <a:ext uri="{FF2B5EF4-FFF2-40B4-BE49-F238E27FC236}">
                <a16:creationId xmlns:a16="http://schemas.microsoft.com/office/drawing/2014/main" id="{46999531-5E07-40E3-8640-FFCFBF88F129}"/>
              </a:ext>
            </a:extLst>
          </p:cNvPr>
          <p:cNvSpPr>
            <a:spLocks noGrp="1"/>
          </p:cNvSpPr>
          <p:nvPr>
            <p:ph idx="1"/>
          </p:nvPr>
        </p:nvSpPr>
        <p:spPr/>
        <p:txBody>
          <a:bodyPr>
            <a:normAutofit/>
          </a:bodyPr>
          <a:lstStyle/>
          <a:p>
            <a:pPr marL="182563" indent="-182563">
              <a:buFont typeface="Arial" panose="020B0604020202020204" pitchFamily="34" charset="0"/>
              <a:buChar char="•"/>
            </a:pPr>
            <a:r>
              <a:rPr lang="it-IT" sz="3200" dirty="0"/>
              <a:t>Possiamo ordinare le varie alternative in base al grado di desiderabilità calcolato:</a:t>
            </a:r>
          </a:p>
          <a:p>
            <a:pPr marL="749808" lvl="1" indent="-457200">
              <a:buFont typeface="+mj-lt"/>
              <a:buAutoNum type="arabicPeriod"/>
            </a:pPr>
            <a:r>
              <a:rPr lang="it-IT" sz="2800" dirty="0"/>
              <a:t>Java</a:t>
            </a:r>
          </a:p>
          <a:p>
            <a:pPr marL="749808" lvl="1" indent="-457200">
              <a:buFont typeface="+mj-lt"/>
              <a:buAutoNum type="arabicPeriod"/>
            </a:pPr>
            <a:r>
              <a:rPr lang="it-IT" sz="2800" dirty="0"/>
              <a:t>Python</a:t>
            </a:r>
          </a:p>
          <a:p>
            <a:pPr marL="749808" lvl="1" indent="-457200">
              <a:buFont typeface="+mj-lt"/>
              <a:buAutoNum type="arabicPeriod"/>
            </a:pPr>
            <a:r>
              <a:rPr lang="it-IT" sz="2800" dirty="0"/>
              <a:t>C++</a:t>
            </a:r>
          </a:p>
          <a:p>
            <a:pPr marL="749808" lvl="1" indent="-457200">
              <a:buFont typeface="+mj-lt"/>
              <a:buAutoNum type="arabicPeriod"/>
            </a:pPr>
            <a:r>
              <a:rPr lang="it-IT" sz="2800" dirty="0"/>
              <a:t>C</a:t>
            </a:r>
            <a:endParaRPr lang="en-GB" sz="2800" dirty="0"/>
          </a:p>
        </p:txBody>
      </p:sp>
      <p:sp>
        <p:nvSpPr>
          <p:cNvPr id="4" name="Segnaposto piè di pagina 3">
            <a:extLst>
              <a:ext uri="{FF2B5EF4-FFF2-40B4-BE49-F238E27FC236}">
                <a16:creationId xmlns:a16="http://schemas.microsoft.com/office/drawing/2014/main" id="{0A12A0F4-D4A5-44AE-BF05-B481B5C2560B}"/>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6F51E697-95A7-4A37-9AF9-3934AB9B370D}"/>
              </a:ext>
            </a:extLst>
          </p:cNvPr>
          <p:cNvSpPr>
            <a:spLocks noGrp="1"/>
          </p:cNvSpPr>
          <p:nvPr>
            <p:ph type="sldNum" sz="quarter" idx="12"/>
          </p:nvPr>
        </p:nvSpPr>
        <p:spPr/>
        <p:txBody>
          <a:bodyPr/>
          <a:lstStyle/>
          <a:p>
            <a:fld id="{A6C0B922-E0BE-4A4C-9E51-3FE28EB39C6C}" type="slidenum">
              <a:rPr lang="en-GB" smtClean="0"/>
              <a:t>16</a:t>
            </a:fld>
            <a:endParaRPr lang="en-GB"/>
          </a:p>
        </p:txBody>
      </p:sp>
    </p:spTree>
    <p:extLst>
      <p:ext uri="{BB962C8B-B14F-4D97-AF65-F5344CB8AC3E}">
        <p14:creationId xmlns:p14="http://schemas.microsoft.com/office/powerpoint/2010/main" val="164435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4459D2-BFEF-4770-BB62-684C9E44CD64}"/>
              </a:ext>
            </a:extLst>
          </p:cNvPr>
          <p:cNvSpPr>
            <a:spLocks noGrp="1"/>
          </p:cNvSpPr>
          <p:nvPr>
            <p:ph type="title"/>
          </p:nvPr>
        </p:nvSpPr>
        <p:spPr/>
        <p:txBody>
          <a:bodyPr/>
          <a:lstStyle/>
          <a:p>
            <a:r>
              <a:rPr lang="it-IT" dirty="0"/>
              <a:t>Conclusioni</a:t>
            </a:r>
            <a:endParaRPr lang="en-GB"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6999531-5E07-40E3-8640-FFCFBF88F129}"/>
                  </a:ext>
                </a:extLst>
              </p:cNvPr>
              <p:cNvSpPr>
                <a:spLocks noGrp="1"/>
              </p:cNvSpPr>
              <p:nvPr>
                <p:ph idx="1"/>
              </p:nvPr>
            </p:nvSpPr>
            <p:spPr>
              <a:xfrm>
                <a:off x="1097280" y="1845733"/>
                <a:ext cx="10058400" cy="4388811"/>
              </a:xfrm>
            </p:spPr>
            <p:txBody>
              <a:bodyPr>
                <a:normAutofit lnSpcReduction="10000"/>
              </a:bodyPr>
              <a:lstStyle/>
              <a:p>
                <a:pPr marL="182563" indent="-182563">
                  <a:buFont typeface="Arial" panose="020B0604020202020204" pitchFamily="34" charset="0"/>
                  <a:buChar char="•"/>
                </a:pPr>
                <a:r>
                  <a:rPr lang="it-IT" sz="2400" dirty="0"/>
                  <a:t>Java rappresenta l’alternativa migliore, in quanto </a:t>
                </a:r>
                <a:r>
                  <a:rPr lang="it-IT" sz="2400"/>
                  <a:t>ha raggiunto </a:t>
                </a:r>
                <a:r>
                  <a:rPr lang="it-IT" sz="2400" dirty="0"/>
                  <a:t>il valore di desiderabilità maggiore:</a:t>
                </a:r>
              </a:p>
              <a:p>
                <a:pPr marL="449263" lvl="1" indent="-249238">
                  <a:buFont typeface="Courier New" panose="02070309020205020404" pitchFamily="49" charset="0"/>
                  <a:buChar char="o"/>
                </a:pPr>
                <a14:m>
                  <m:oMath xmlns:m="http://schemas.openxmlformats.org/officeDocument/2006/math">
                    <m:r>
                      <a:rPr lang="it-IT" sz="2200" b="0" i="1" smtClean="0">
                        <a:latin typeface="Cambria Math" panose="02040503050406030204" pitchFamily="18" charset="0"/>
                      </a:rPr>
                      <m:t>𝐷𝑒𝑠𝑖𝑑𝑒𝑟𝑎𝑏𝑖𝑙𝑖𝑡𝑦</m:t>
                    </m:r>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𝐽𝑎𝑣𝑎</m:t>
                        </m:r>
                      </m:e>
                    </m:d>
                    <m:r>
                      <a:rPr lang="it-IT" sz="2200" b="0" i="1" smtClean="0">
                        <a:latin typeface="Cambria Math" panose="02040503050406030204" pitchFamily="18" charset="0"/>
                      </a:rPr>
                      <m:t>=53.0</m:t>
                    </m:r>
                  </m:oMath>
                </a14:m>
                <a:endParaRPr lang="it-IT" sz="2200" dirty="0"/>
              </a:p>
              <a:p>
                <a:pPr marL="182563" indent="-182563">
                  <a:buFont typeface="Arial" panose="020B0604020202020204" pitchFamily="34" charset="0"/>
                  <a:buChar char="•"/>
                </a:pPr>
                <a:r>
                  <a:rPr lang="it-IT" sz="2400" dirty="0"/>
                  <a:t>Python rappresenta una buona alternativa, in quanto ha raggiunto un valore di desiderabilità di poco minore rispetto a Java:</a:t>
                </a:r>
              </a:p>
              <a:p>
                <a:pPr marL="449263" lvl="1" indent="-249238">
                  <a:buFont typeface="Courier New" panose="02070309020205020404" pitchFamily="49" charset="0"/>
                  <a:buChar char="o"/>
                </a:pPr>
                <a14:m>
                  <m:oMath xmlns:m="http://schemas.openxmlformats.org/officeDocument/2006/math">
                    <m:r>
                      <a:rPr lang="it-IT" sz="2200" b="0" i="1" smtClean="0">
                        <a:latin typeface="Cambria Math" panose="02040503050406030204" pitchFamily="18" charset="0"/>
                      </a:rPr>
                      <m:t>𝐷𝑒𝑠𝑖𝑑𝑒𝑟𝑎𝑏𝑖𝑙𝑖𝑡𝑦</m:t>
                    </m:r>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𝑃𝑦𝑡h𝑜𝑛</m:t>
                        </m:r>
                      </m:e>
                    </m:d>
                    <m:r>
                      <a:rPr lang="it-IT" sz="2200" b="0" i="0" smtClean="0">
                        <a:latin typeface="Cambria Math" panose="02040503050406030204" pitchFamily="18" charset="0"/>
                      </a:rPr>
                      <m:t>=36.05</m:t>
                    </m:r>
                  </m:oMath>
                </a14:m>
                <a:endParaRPr lang="it-IT" sz="2200" i="1" dirty="0"/>
              </a:p>
              <a:p>
                <a:pPr marL="182563" indent="-182563">
                  <a:buFont typeface="Arial" panose="020B0604020202020204" pitchFamily="34" charset="0"/>
                  <a:buChar char="•"/>
                </a:pPr>
                <a:r>
                  <a:rPr lang="it-IT" sz="2400" dirty="0"/>
                  <a:t>C++ rappresenta un’alternativa mediocre, in quanto ha raggiunto un valore di desiderabilità significativamente inferiore rispetto a Java:</a:t>
                </a:r>
              </a:p>
              <a:p>
                <a:pPr marL="449263" lvl="1" indent="-249238">
                  <a:buFont typeface="Courier New" panose="02070309020205020404" pitchFamily="49" charset="0"/>
                  <a:buChar char="o"/>
                </a:pPr>
                <a14:m>
                  <m:oMath xmlns:m="http://schemas.openxmlformats.org/officeDocument/2006/math">
                    <m:r>
                      <a:rPr lang="it-IT" sz="2200" b="0" i="1" smtClean="0">
                        <a:latin typeface="Cambria Math" panose="02040503050406030204" pitchFamily="18" charset="0"/>
                      </a:rPr>
                      <m:t>𝐷𝑒𝑠𝑖𝑑𝑒𝑟𝑎𝑏𝑖𝑙𝑖𝑡𝑦</m:t>
                    </m:r>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𝐶</m:t>
                        </m:r>
                        <m:r>
                          <m:rPr>
                            <m:nor/>
                          </m:rPr>
                          <a:rPr lang="it-IT" sz="2000" i="1" dirty="0"/>
                          <m:t>++</m:t>
                        </m:r>
                      </m:e>
                    </m:d>
                    <m:r>
                      <a:rPr lang="it-IT" sz="2200" b="0" i="1" smtClean="0">
                        <a:latin typeface="Cambria Math" panose="02040503050406030204" pitchFamily="18" charset="0"/>
                      </a:rPr>
                      <m:t>=23.2</m:t>
                    </m:r>
                  </m:oMath>
                </a14:m>
                <a:endParaRPr lang="it-IT" sz="2200" dirty="0"/>
              </a:p>
              <a:p>
                <a:pPr marL="182563" indent="-182563">
                  <a:buFont typeface="Arial" panose="020B0604020202020204" pitchFamily="34" charset="0"/>
                  <a:buChar char="•"/>
                </a:pPr>
                <a:r>
                  <a:rPr lang="it-IT" sz="2400" dirty="0"/>
                  <a:t>C rappresenta un’alternativa sconsigliata, in quanto ha raggiunto il più basso livello di desiderabilità tra tutte le alternative:</a:t>
                </a:r>
              </a:p>
              <a:p>
                <a:pPr marL="449263" lvl="1" indent="-249238">
                  <a:buFont typeface="Courier New" panose="02070309020205020404" pitchFamily="49" charset="0"/>
                  <a:buChar char="o"/>
                </a:pPr>
                <a14:m>
                  <m:oMath xmlns:m="http://schemas.openxmlformats.org/officeDocument/2006/math">
                    <m:r>
                      <a:rPr lang="it-IT" sz="2200" b="0" i="1" smtClean="0">
                        <a:latin typeface="Cambria Math" panose="02040503050406030204" pitchFamily="18" charset="0"/>
                      </a:rPr>
                      <m:t>𝐷𝑒𝑠𝑖𝑑𝑒𝑟𝑎𝑏𝑖𝑙𝑖𝑡𝑦</m:t>
                    </m:r>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𝐶</m:t>
                        </m:r>
                      </m:e>
                    </m:d>
                    <m:r>
                      <a:rPr lang="it-IT" sz="2200" b="0" i="1" smtClean="0">
                        <a:latin typeface="Cambria Math" panose="02040503050406030204" pitchFamily="18" charset="0"/>
                      </a:rPr>
                      <m:t>=10.98</m:t>
                    </m:r>
                  </m:oMath>
                </a14:m>
                <a:endParaRPr lang="en-GB" sz="2200" dirty="0"/>
              </a:p>
            </p:txBody>
          </p:sp>
        </mc:Choice>
        <mc:Fallback xmlns="">
          <p:sp>
            <p:nvSpPr>
              <p:cNvPr id="3" name="Segnaposto contenuto 2">
                <a:extLst>
                  <a:ext uri="{FF2B5EF4-FFF2-40B4-BE49-F238E27FC236}">
                    <a16:creationId xmlns:a16="http://schemas.microsoft.com/office/drawing/2014/main" id="{46999531-5E07-40E3-8640-FFCFBF88F129}"/>
                  </a:ext>
                </a:extLst>
              </p:cNvPr>
              <p:cNvSpPr>
                <a:spLocks noGrp="1" noRot="1" noChangeAspect="1" noMove="1" noResize="1" noEditPoints="1" noAdjustHandles="1" noChangeArrowheads="1" noChangeShapeType="1" noTextEdit="1"/>
              </p:cNvSpPr>
              <p:nvPr>
                <p:ph idx="1"/>
              </p:nvPr>
            </p:nvSpPr>
            <p:spPr>
              <a:xfrm>
                <a:off x="1097280" y="1845733"/>
                <a:ext cx="10058400" cy="4388811"/>
              </a:xfrm>
              <a:blipFill>
                <a:blip r:embed="rId2"/>
                <a:stretch>
                  <a:fillRect l="-1697" t="-2639" r="-788" b="-1389"/>
                </a:stretch>
              </a:blipFill>
            </p:spPr>
            <p:txBody>
              <a:bodyPr/>
              <a:lstStyle/>
              <a:p>
                <a:r>
                  <a:rPr lang="en-GB">
                    <a:noFill/>
                  </a:rPr>
                  <a:t> </a:t>
                </a:r>
              </a:p>
            </p:txBody>
          </p:sp>
        </mc:Fallback>
      </mc:AlternateContent>
      <p:sp>
        <p:nvSpPr>
          <p:cNvPr id="4" name="Segnaposto piè di pagina 3">
            <a:extLst>
              <a:ext uri="{FF2B5EF4-FFF2-40B4-BE49-F238E27FC236}">
                <a16:creationId xmlns:a16="http://schemas.microsoft.com/office/drawing/2014/main" id="{0A12A0F4-D4A5-44AE-BF05-B481B5C2560B}"/>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6F51E697-95A7-4A37-9AF9-3934AB9B370D}"/>
              </a:ext>
            </a:extLst>
          </p:cNvPr>
          <p:cNvSpPr>
            <a:spLocks noGrp="1"/>
          </p:cNvSpPr>
          <p:nvPr>
            <p:ph type="sldNum" sz="quarter" idx="12"/>
          </p:nvPr>
        </p:nvSpPr>
        <p:spPr/>
        <p:txBody>
          <a:bodyPr/>
          <a:lstStyle/>
          <a:p>
            <a:fld id="{A6C0B922-E0BE-4A4C-9E51-3FE28EB39C6C}" type="slidenum">
              <a:rPr lang="en-GB" smtClean="0"/>
              <a:t>17</a:t>
            </a:fld>
            <a:endParaRPr lang="en-GB"/>
          </a:p>
        </p:txBody>
      </p:sp>
    </p:spTree>
    <p:extLst>
      <p:ext uri="{BB962C8B-B14F-4D97-AF65-F5344CB8AC3E}">
        <p14:creationId xmlns:p14="http://schemas.microsoft.com/office/powerpoint/2010/main" val="251278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FAC9DB-31FB-4BE0-A384-AAF1330EB21A}"/>
              </a:ext>
            </a:extLst>
          </p:cNvPr>
          <p:cNvSpPr>
            <a:spLocks noGrp="1"/>
          </p:cNvSpPr>
          <p:nvPr>
            <p:ph type="title"/>
          </p:nvPr>
        </p:nvSpPr>
        <p:spPr/>
        <p:txBody>
          <a:bodyPr/>
          <a:lstStyle/>
          <a:p>
            <a:r>
              <a:rPr lang="it-IT" dirty="0"/>
              <a:t>Riferimenti</a:t>
            </a:r>
            <a:endParaRPr lang="en-GB" dirty="0"/>
          </a:p>
        </p:txBody>
      </p:sp>
      <p:sp>
        <p:nvSpPr>
          <p:cNvPr id="3" name="Segnaposto contenuto 2">
            <a:extLst>
              <a:ext uri="{FF2B5EF4-FFF2-40B4-BE49-F238E27FC236}">
                <a16:creationId xmlns:a16="http://schemas.microsoft.com/office/drawing/2014/main" id="{2248BA95-0151-4519-AFD4-EB0C8F491180}"/>
              </a:ext>
            </a:extLst>
          </p:cNvPr>
          <p:cNvSpPr>
            <a:spLocks noGrp="1"/>
          </p:cNvSpPr>
          <p:nvPr>
            <p:ph idx="1"/>
          </p:nvPr>
        </p:nvSpPr>
        <p:spPr/>
        <p:txBody>
          <a:bodyPr>
            <a:normAutofit fontScale="92500" lnSpcReduction="10000"/>
          </a:bodyPr>
          <a:lstStyle/>
          <a:p>
            <a:pPr marL="182563" indent="-182563">
              <a:buFont typeface="Arial" panose="020B0604020202020204" pitchFamily="34" charset="0"/>
              <a:buChar char="•"/>
            </a:pPr>
            <a:r>
              <a:rPr lang="en-GB" dirty="0">
                <a:hlinkClick r:id="rId2"/>
              </a:rPr>
              <a:t>https://www.solunet.it/cose-alta-affidabilita-informatica-azienda-high-availability/</a:t>
            </a:r>
            <a:endParaRPr lang="en-GB" dirty="0"/>
          </a:p>
          <a:p>
            <a:pPr marL="182563" indent="-182563">
              <a:buFont typeface="Arial" panose="020B0604020202020204" pitchFamily="34" charset="0"/>
              <a:buChar char="•"/>
            </a:pPr>
            <a:r>
              <a:rPr lang="en-GB" dirty="0">
                <a:hlinkClick r:id="rId3"/>
              </a:rPr>
              <a:t>https://in.springboard.com/blog/programming-language/</a:t>
            </a:r>
            <a:endParaRPr lang="en-GB" dirty="0"/>
          </a:p>
          <a:p>
            <a:pPr marL="182563" indent="-182563">
              <a:buFont typeface="Arial" panose="020B0604020202020204" pitchFamily="34" charset="0"/>
              <a:buChar char="•"/>
            </a:pPr>
            <a:r>
              <a:rPr lang="en-GB" dirty="0">
                <a:hlinkClick r:id="rId4"/>
              </a:rPr>
              <a:t>https://data-flair.training/blogs/pros-and-cons-of-java/</a:t>
            </a:r>
            <a:endParaRPr lang="en-GB" dirty="0"/>
          </a:p>
          <a:p>
            <a:pPr marL="182563" indent="-182563">
              <a:buFont typeface="Arial" panose="020B0604020202020204" pitchFamily="34" charset="0"/>
              <a:buChar char="•"/>
            </a:pPr>
            <a:r>
              <a:rPr lang="en-GB" dirty="0">
                <a:hlinkClick r:id="rId5"/>
              </a:rPr>
              <a:t>https://docs.oracle.com/cd/A97335_02/ias.102/a95201/avail.htm</a:t>
            </a:r>
            <a:endParaRPr lang="en-GB" dirty="0"/>
          </a:p>
          <a:p>
            <a:pPr marL="182563" indent="-182563">
              <a:buFont typeface="Arial" panose="020B0604020202020204" pitchFamily="34" charset="0"/>
              <a:buChar char="•"/>
            </a:pPr>
            <a:r>
              <a:rPr lang="en-GB" dirty="0">
                <a:hlinkClick r:id="rId6"/>
              </a:rPr>
              <a:t>https://data-flair.training/blogs/advantages-and-disadvantages-of-cpp/</a:t>
            </a:r>
            <a:endParaRPr lang="en-GB" dirty="0"/>
          </a:p>
          <a:p>
            <a:pPr marL="182563" indent="-182563">
              <a:buFont typeface="Arial" panose="020B0604020202020204" pitchFamily="34" charset="0"/>
              <a:buChar char="•"/>
            </a:pPr>
            <a:r>
              <a:rPr lang="en-GB" dirty="0">
                <a:hlinkClick r:id="rId7"/>
              </a:rPr>
              <a:t>https://data-flair.training/blogs/advantages-and-disadvantages-of-c/</a:t>
            </a:r>
            <a:endParaRPr lang="en-GB" dirty="0"/>
          </a:p>
          <a:p>
            <a:pPr marL="182563" indent="-182563">
              <a:buFont typeface="Arial" panose="020B0604020202020204" pitchFamily="34" charset="0"/>
              <a:buChar char="•"/>
            </a:pPr>
            <a:r>
              <a:rPr lang="en-GB" dirty="0">
                <a:hlinkClick r:id="rId8"/>
              </a:rPr>
              <a:t>https://www.netguru.com/blog/python-pros-and-cons</a:t>
            </a:r>
            <a:endParaRPr lang="en-GB" dirty="0"/>
          </a:p>
          <a:p>
            <a:pPr marL="182563" indent="-182563">
              <a:buFont typeface="Arial" panose="020B0604020202020204" pitchFamily="34" charset="0"/>
              <a:buChar char="•"/>
            </a:pPr>
            <a:r>
              <a:rPr lang="en-GB" dirty="0">
                <a:hlinkClick r:id="rId9"/>
              </a:rPr>
              <a:t>https://careerkarma.com/blog/python-java-integration/</a:t>
            </a:r>
            <a:endParaRPr lang="en-GB" dirty="0"/>
          </a:p>
          <a:p>
            <a:pPr marL="182563" indent="-182563">
              <a:buFont typeface="Arial" panose="020B0604020202020204" pitchFamily="34" charset="0"/>
              <a:buChar char="•"/>
            </a:pPr>
            <a:r>
              <a:rPr lang="en-GB" dirty="0">
                <a:hlinkClick r:id="rId10"/>
              </a:rPr>
              <a:t>https://medium.com/javarevisited/top-5-programming-languages-for-web-development-in-2021-f6fd4f564eb6</a:t>
            </a:r>
            <a:endParaRPr lang="en-GB" dirty="0"/>
          </a:p>
        </p:txBody>
      </p:sp>
      <p:sp>
        <p:nvSpPr>
          <p:cNvPr id="4" name="Segnaposto piè di pagina 3">
            <a:extLst>
              <a:ext uri="{FF2B5EF4-FFF2-40B4-BE49-F238E27FC236}">
                <a16:creationId xmlns:a16="http://schemas.microsoft.com/office/drawing/2014/main" id="{DDFE00A2-9158-480E-97EA-7EF32E2EA362}"/>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9402258E-9316-4CE2-8700-895EF39AC34A}"/>
              </a:ext>
            </a:extLst>
          </p:cNvPr>
          <p:cNvSpPr>
            <a:spLocks noGrp="1"/>
          </p:cNvSpPr>
          <p:nvPr>
            <p:ph type="sldNum" sz="quarter" idx="12"/>
          </p:nvPr>
        </p:nvSpPr>
        <p:spPr/>
        <p:txBody>
          <a:bodyPr/>
          <a:lstStyle/>
          <a:p>
            <a:fld id="{A6C0B922-E0BE-4A4C-9E51-3FE28EB39C6C}" type="slidenum">
              <a:rPr lang="en-GB" smtClean="0"/>
              <a:t>18</a:t>
            </a:fld>
            <a:endParaRPr lang="en-GB"/>
          </a:p>
        </p:txBody>
      </p:sp>
    </p:spTree>
    <p:extLst>
      <p:ext uri="{BB962C8B-B14F-4D97-AF65-F5344CB8AC3E}">
        <p14:creationId xmlns:p14="http://schemas.microsoft.com/office/powerpoint/2010/main" val="367229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DF2C318B-0615-41FB-89FE-A9FBC18D9702}"/>
              </a:ext>
            </a:extLst>
          </p:cNvPr>
          <p:cNvSpPr>
            <a:spLocks noGrp="1"/>
          </p:cNvSpPr>
          <p:nvPr>
            <p:ph type="title"/>
          </p:nvPr>
        </p:nvSpPr>
        <p:spPr>
          <a:xfrm>
            <a:off x="492370" y="605896"/>
            <a:ext cx="3084844" cy="5646208"/>
          </a:xfrm>
        </p:spPr>
        <p:txBody>
          <a:bodyPr anchor="ctr">
            <a:normAutofit/>
          </a:bodyPr>
          <a:lstStyle/>
          <a:p>
            <a:r>
              <a:rPr lang="it-IT" sz="4400" b="1" dirty="0">
                <a:solidFill>
                  <a:srgbClr val="FFFFFF"/>
                </a:solidFill>
              </a:rPr>
              <a:t>Sommario</a:t>
            </a:r>
            <a:endParaRPr lang="en-GB" sz="4400" b="1" dirty="0">
              <a:solidFill>
                <a:srgbClr val="FFFFFF"/>
              </a:solidFill>
            </a:endParaRP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contenuto 2">
            <a:extLst>
              <a:ext uri="{FF2B5EF4-FFF2-40B4-BE49-F238E27FC236}">
                <a16:creationId xmlns:a16="http://schemas.microsoft.com/office/drawing/2014/main" id="{EB0CACA7-7819-41A9-9C05-CBDADE06B739}"/>
              </a:ext>
            </a:extLst>
          </p:cNvPr>
          <p:cNvSpPr>
            <a:spLocks noGrp="1"/>
          </p:cNvSpPr>
          <p:nvPr>
            <p:ph idx="1"/>
          </p:nvPr>
        </p:nvSpPr>
        <p:spPr>
          <a:xfrm>
            <a:off x="4742016" y="605896"/>
            <a:ext cx="6413663" cy="5646208"/>
          </a:xfrm>
        </p:spPr>
        <p:txBody>
          <a:bodyPr anchor="ctr">
            <a:normAutofit fontScale="92500" lnSpcReduction="20000"/>
          </a:bodyPr>
          <a:lstStyle/>
          <a:p>
            <a:pPr marL="180975" indent="-180975">
              <a:buFont typeface="Arial" panose="020B0604020202020204" pitchFamily="34" charset="0"/>
              <a:buChar char="•"/>
            </a:pPr>
            <a:r>
              <a:rPr lang="it-IT" sz="2400" dirty="0"/>
              <a:t>Introduzione</a:t>
            </a:r>
          </a:p>
          <a:p>
            <a:pPr marL="180975" indent="-180975">
              <a:buFont typeface="Arial" panose="020B0604020202020204" pitchFamily="34" charset="0"/>
              <a:buChar char="•"/>
            </a:pPr>
            <a:r>
              <a:rPr lang="it-IT" sz="2400" dirty="0"/>
              <a:t>Decisione</a:t>
            </a:r>
          </a:p>
          <a:p>
            <a:pPr marL="180975" indent="-180975">
              <a:buFont typeface="Arial" panose="020B0604020202020204" pitchFamily="34" charset="0"/>
              <a:buChar char="•"/>
            </a:pPr>
            <a:r>
              <a:rPr lang="it-IT" sz="2400" dirty="0"/>
              <a:t>Attributi di Qualità</a:t>
            </a:r>
          </a:p>
          <a:p>
            <a:pPr marL="714375" indent="-349250">
              <a:buFont typeface="Wingdings" panose="05000000000000000000" pitchFamily="2" charset="2"/>
              <a:buChar char="§"/>
            </a:pPr>
            <a:r>
              <a:rPr lang="it-IT" sz="2400" dirty="0"/>
              <a:t>Java</a:t>
            </a:r>
          </a:p>
          <a:p>
            <a:pPr marL="714375" indent="-349250">
              <a:buFont typeface="Wingdings" panose="05000000000000000000" pitchFamily="2" charset="2"/>
              <a:buChar char="§"/>
            </a:pPr>
            <a:r>
              <a:rPr lang="it-IT" sz="2400" dirty="0"/>
              <a:t>C++</a:t>
            </a:r>
          </a:p>
          <a:p>
            <a:pPr marL="714375" indent="-349250">
              <a:buFont typeface="Wingdings" panose="05000000000000000000" pitchFamily="2" charset="2"/>
              <a:buChar char="§"/>
            </a:pPr>
            <a:r>
              <a:rPr lang="it-IT" sz="2400" dirty="0"/>
              <a:t>C</a:t>
            </a:r>
          </a:p>
          <a:p>
            <a:pPr marL="714375" indent="-349250">
              <a:buFont typeface="Wingdings" panose="05000000000000000000" pitchFamily="2" charset="2"/>
              <a:buChar char="§"/>
            </a:pPr>
            <a:r>
              <a:rPr lang="it-IT" sz="2400" dirty="0"/>
              <a:t>Python</a:t>
            </a:r>
          </a:p>
          <a:p>
            <a:pPr marL="180975" indent="-180975">
              <a:buFont typeface="Arial" panose="020B0604020202020204" pitchFamily="34" charset="0"/>
              <a:buChar char="•"/>
            </a:pPr>
            <a:r>
              <a:rPr lang="it-IT" sz="2400" dirty="0"/>
              <a:t>Rischio</a:t>
            </a:r>
          </a:p>
          <a:p>
            <a:pPr marL="180975" indent="-180975">
              <a:buFont typeface="Arial" panose="020B0604020202020204" pitchFamily="34" charset="0"/>
              <a:buChar char="•"/>
            </a:pPr>
            <a:r>
              <a:rPr lang="it-IT" sz="2400" dirty="0"/>
              <a:t>Beneficio</a:t>
            </a:r>
          </a:p>
          <a:p>
            <a:pPr marL="180975" indent="-180975">
              <a:buFont typeface="Arial" panose="020B0604020202020204" pitchFamily="34" charset="0"/>
              <a:buChar char="•"/>
            </a:pPr>
            <a:r>
              <a:rPr lang="it-IT" sz="2400" dirty="0"/>
              <a:t>Costo</a:t>
            </a:r>
          </a:p>
          <a:p>
            <a:pPr marL="180975" indent="-180975">
              <a:buFont typeface="Arial" panose="020B0604020202020204" pitchFamily="34" charset="0"/>
              <a:buChar char="•"/>
            </a:pPr>
            <a:r>
              <a:rPr lang="it-IT" sz="2400" dirty="0"/>
              <a:t>Desiderabilità</a:t>
            </a:r>
          </a:p>
          <a:p>
            <a:pPr marL="180975" indent="-180975">
              <a:buFont typeface="Arial" panose="020B0604020202020204" pitchFamily="34" charset="0"/>
              <a:buChar char="•"/>
            </a:pPr>
            <a:r>
              <a:rPr lang="it-IT" sz="2400" dirty="0"/>
              <a:t>Classifica</a:t>
            </a:r>
          </a:p>
          <a:p>
            <a:pPr marL="180975" indent="-180975">
              <a:buFont typeface="Arial" panose="020B0604020202020204" pitchFamily="34" charset="0"/>
              <a:buChar char="•"/>
            </a:pPr>
            <a:r>
              <a:rPr lang="it-IT" sz="2400" dirty="0"/>
              <a:t>Conclusioni</a:t>
            </a:r>
          </a:p>
        </p:txBody>
      </p:sp>
    </p:spTree>
    <p:extLst>
      <p:ext uri="{BB962C8B-B14F-4D97-AF65-F5344CB8AC3E}">
        <p14:creationId xmlns:p14="http://schemas.microsoft.com/office/powerpoint/2010/main" val="252419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579673-13BC-40F2-80BD-E40D5164E2CF}"/>
              </a:ext>
            </a:extLst>
          </p:cNvPr>
          <p:cNvSpPr>
            <a:spLocks noGrp="1"/>
          </p:cNvSpPr>
          <p:nvPr>
            <p:ph type="title"/>
          </p:nvPr>
        </p:nvSpPr>
        <p:spPr/>
        <p:txBody>
          <a:bodyPr/>
          <a:lstStyle/>
          <a:p>
            <a:r>
              <a:rPr lang="it-IT" dirty="0"/>
              <a:t>Introduzione</a:t>
            </a:r>
            <a:endParaRPr lang="en-GB" dirty="0"/>
          </a:p>
        </p:txBody>
      </p:sp>
      <p:sp>
        <p:nvSpPr>
          <p:cNvPr id="3" name="Segnaposto contenuto 2">
            <a:extLst>
              <a:ext uri="{FF2B5EF4-FFF2-40B4-BE49-F238E27FC236}">
                <a16:creationId xmlns:a16="http://schemas.microsoft.com/office/drawing/2014/main" id="{D4A83307-C7FA-4B84-B6C2-45F6563148BB}"/>
              </a:ext>
            </a:extLst>
          </p:cNvPr>
          <p:cNvSpPr>
            <a:spLocks noGrp="1"/>
          </p:cNvSpPr>
          <p:nvPr>
            <p:ph idx="1"/>
          </p:nvPr>
        </p:nvSpPr>
        <p:spPr/>
        <p:txBody>
          <a:bodyPr/>
          <a:lstStyle/>
          <a:p>
            <a:pPr marL="182563" indent="-182563">
              <a:buFont typeface="Arial" panose="020B0604020202020204" pitchFamily="34" charset="0"/>
              <a:buChar char="•"/>
            </a:pPr>
            <a:r>
              <a:rPr lang="it-IT" sz="2400" dirty="0"/>
              <a:t>Si vuole sviluppare un software, desktop e web, per la gestione della vita universitaria di studenti e professori chiamato </a:t>
            </a:r>
            <a:r>
              <a:rPr lang="it-IT" sz="2400" i="1" dirty="0"/>
              <a:t>.myUniversity</a:t>
            </a:r>
            <a:r>
              <a:rPr lang="it-IT" sz="2400" dirty="0"/>
              <a:t>.</a:t>
            </a:r>
          </a:p>
          <a:p>
            <a:pPr marL="182563" indent="-182563">
              <a:buFont typeface="Arial" panose="020B0604020202020204" pitchFamily="34" charset="0"/>
              <a:buChar char="•"/>
            </a:pPr>
            <a:r>
              <a:rPr lang="it-IT" sz="2400" dirty="0"/>
              <a:t>Il programma deve mettere a disposizione degli utenti diverse funzionalità:</a:t>
            </a:r>
          </a:p>
          <a:p>
            <a:pPr marL="631825" lvl="2" indent="-247650">
              <a:buFont typeface="Courier New" panose="02070309020205020404" pitchFamily="49" charset="0"/>
              <a:buChar char="o"/>
            </a:pPr>
            <a:r>
              <a:rPr lang="it-IT" sz="1800" dirty="0"/>
              <a:t>Uno studente può registrarsi ad un corso inviando una richiesta al professore.</a:t>
            </a:r>
          </a:p>
          <a:p>
            <a:pPr marL="631825" lvl="2" indent="-247650">
              <a:buFont typeface="Courier New" panose="02070309020205020404" pitchFamily="49" charset="0"/>
              <a:buChar char="o"/>
            </a:pPr>
            <a:r>
              <a:rPr lang="it-IT" sz="1800" dirty="0"/>
              <a:t>Uno studente può tenere traccia dei voti ricevuti.</a:t>
            </a:r>
          </a:p>
          <a:p>
            <a:pPr marL="631825" lvl="2" indent="-247650">
              <a:buFont typeface="Courier New" panose="02070309020205020404" pitchFamily="49" charset="0"/>
              <a:buChar char="o"/>
            </a:pPr>
            <a:r>
              <a:rPr lang="it-IT" sz="1800" dirty="0"/>
              <a:t>Uno studente può visualizzare le prossime lezioni relative ai corsi a cui si è iscritto.</a:t>
            </a:r>
          </a:p>
          <a:p>
            <a:pPr marL="631825" lvl="2" indent="-247650">
              <a:buFont typeface="Courier New" panose="02070309020205020404" pitchFamily="49" charset="0"/>
              <a:buChar char="o"/>
            </a:pPr>
            <a:r>
              <a:rPr lang="it-IT" sz="1800" dirty="0"/>
              <a:t>Uno studente può formulare delle domande da porre ad altri studenti o al professore del corso.</a:t>
            </a:r>
          </a:p>
          <a:p>
            <a:pPr marL="631825" lvl="2" indent="-247650">
              <a:buFont typeface="Courier New" panose="02070309020205020404" pitchFamily="49" charset="0"/>
              <a:buChar char="o"/>
            </a:pPr>
            <a:r>
              <a:rPr lang="it-IT" sz="1800" dirty="0"/>
              <a:t>Un professore può accettare o rifiutare una richiesta di registrazione ad uno dei sui corsi.</a:t>
            </a:r>
          </a:p>
          <a:p>
            <a:pPr marL="631825" lvl="2" indent="-247650">
              <a:buFont typeface="Courier New" panose="02070309020205020404" pitchFamily="49" charset="0"/>
              <a:buChar char="o"/>
            </a:pPr>
            <a:r>
              <a:rPr lang="it-IT" sz="1800" dirty="0"/>
              <a:t>Un professore può organizzare le lezioni future e gli esami per i corsi che gestisce.</a:t>
            </a:r>
          </a:p>
        </p:txBody>
      </p:sp>
      <p:sp>
        <p:nvSpPr>
          <p:cNvPr id="4" name="Segnaposto piè di pagina 3">
            <a:extLst>
              <a:ext uri="{FF2B5EF4-FFF2-40B4-BE49-F238E27FC236}">
                <a16:creationId xmlns:a16="http://schemas.microsoft.com/office/drawing/2014/main" id="{375D3233-FFCB-4766-B91F-F200DFB93B64}"/>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716B372F-3C80-40C4-A47B-F3006E21700C}"/>
              </a:ext>
            </a:extLst>
          </p:cNvPr>
          <p:cNvSpPr>
            <a:spLocks noGrp="1"/>
          </p:cNvSpPr>
          <p:nvPr>
            <p:ph type="sldNum" sz="quarter" idx="12"/>
          </p:nvPr>
        </p:nvSpPr>
        <p:spPr/>
        <p:txBody>
          <a:bodyPr/>
          <a:lstStyle/>
          <a:p>
            <a:fld id="{A6C0B922-E0BE-4A4C-9E51-3FE28EB39C6C}" type="slidenum">
              <a:rPr lang="en-GB" smtClean="0"/>
              <a:t>3</a:t>
            </a:fld>
            <a:endParaRPr lang="en-GB"/>
          </a:p>
        </p:txBody>
      </p:sp>
    </p:spTree>
    <p:extLst>
      <p:ext uri="{BB962C8B-B14F-4D97-AF65-F5344CB8AC3E}">
        <p14:creationId xmlns:p14="http://schemas.microsoft.com/office/powerpoint/2010/main" val="3787982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B61DBF-00DB-4E52-9F9B-3C64C373748E}"/>
              </a:ext>
            </a:extLst>
          </p:cNvPr>
          <p:cNvSpPr>
            <a:spLocks noGrp="1"/>
          </p:cNvSpPr>
          <p:nvPr>
            <p:ph type="title"/>
          </p:nvPr>
        </p:nvSpPr>
        <p:spPr/>
        <p:txBody>
          <a:bodyPr/>
          <a:lstStyle/>
          <a:p>
            <a:r>
              <a:rPr lang="it-IT" dirty="0"/>
              <a:t>Introduzione</a:t>
            </a:r>
            <a:endParaRPr lang="en-GB" dirty="0"/>
          </a:p>
        </p:txBody>
      </p:sp>
      <p:sp>
        <p:nvSpPr>
          <p:cNvPr id="3" name="Segnaposto contenuto 2">
            <a:extLst>
              <a:ext uri="{FF2B5EF4-FFF2-40B4-BE49-F238E27FC236}">
                <a16:creationId xmlns:a16="http://schemas.microsoft.com/office/drawing/2014/main" id="{8E6FB4F3-1691-4877-AE7D-F4156769F568}"/>
              </a:ext>
            </a:extLst>
          </p:cNvPr>
          <p:cNvSpPr>
            <a:spLocks noGrp="1"/>
          </p:cNvSpPr>
          <p:nvPr>
            <p:ph idx="1"/>
          </p:nvPr>
        </p:nvSpPr>
        <p:spPr/>
        <p:txBody>
          <a:bodyPr/>
          <a:lstStyle/>
          <a:p>
            <a:pPr marL="182563" indent="-182563">
              <a:buFont typeface="Arial" panose="020B0604020202020204" pitchFamily="34" charset="0"/>
              <a:buChar char="•"/>
            </a:pPr>
            <a:r>
              <a:rPr lang="it-IT" sz="2400" dirty="0"/>
              <a:t>Per definire l’architettura software del sistema si vuole utilizzare la tecnica </a:t>
            </a:r>
            <a:r>
              <a:rPr lang="it-IT" sz="2400" b="1" dirty="0"/>
              <a:t>CBAM</a:t>
            </a:r>
            <a:r>
              <a:rPr lang="it-IT" sz="2400" dirty="0"/>
              <a:t> (Cost Benefit Analysis Method).</a:t>
            </a:r>
          </a:p>
          <a:p>
            <a:pPr marL="182563" indent="-182563">
              <a:buFont typeface="Arial" panose="020B0604020202020204" pitchFamily="34" charset="0"/>
              <a:buChar char="•"/>
            </a:pPr>
            <a:r>
              <a:rPr lang="it-IT" sz="2400" dirty="0"/>
              <a:t>Il </a:t>
            </a:r>
            <a:r>
              <a:rPr lang="it-IT" sz="2400" b="1" dirty="0"/>
              <a:t>CBAM</a:t>
            </a:r>
            <a:r>
              <a:rPr lang="it-IT" sz="2400" dirty="0"/>
              <a:t> è una tecnica decisionale che si basa sui </a:t>
            </a:r>
            <a:r>
              <a:rPr lang="it-IT" sz="2400" b="1" dirty="0"/>
              <a:t>costi</a:t>
            </a:r>
            <a:r>
              <a:rPr lang="it-IT" sz="2400" dirty="0"/>
              <a:t> e i </a:t>
            </a:r>
            <a:r>
              <a:rPr lang="it-IT" sz="2400" b="1" dirty="0"/>
              <a:t>benefici</a:t>
            </a:r>
            <a:r>
              <a:rPr lang="it-IT" sz="2400" dirty="0"/>
              <a:t> delle varie alternative:</a:t>
            </a:r>
          </a:p>
          <a:p>
            <a:pPr marL="449263" lvl="1" indent="-249238">
              <a:buFont typeface="Courier New" panose="02070309020205020404" pitchFamily="49" charset="0"/>
              <a:buChar char="o"/>
            </a:pPr>
            <a:r>
              <a:rPr lang="it-IT" sz="2000" dirty="0"/>
              <a:t>Una tecnica decisionale è una tecnica che permette di selezionare la migliore delle alternative per una decisione.</a:t>
            </a:r>
          </a:p>
        </p:txBody>
      </p:sp>
      <p:sp>
        <p:nvSpPr>
          <p:cNvPr id="4" name="Segnaposto piè di pagina 3">
            <a:extLst>
              <a:ext uri="{FF2B5EF4-FFF2-40B4-BE49-F238E27FC236}">
                <a16:creationId xmlns:a16="http://schemas.microsoft.com/office/drawing/2014/main" id="{F64EBF2A-C17F-448B-A1EE-5CA13C7EB06C}"/>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C3D26F86-ADC1-4D4E-8042-1322F2717B66}"/>
              </a:ext>
            </a:extLst>
          </p:cNvPr>
          <p:cNvSpPr>
            <a:spLocks noGrp="1"/>
          </p:cNvSpPr>
          <p:nvPr>
            <p:ph type="sldNum" sz="quarter" idx="12"/>
          </p:nvPr>
        </p:nvSpPr>
        <p:spPr/>
        <p:txBody>
          <a:bodyPr/>
          <a:lstStyle/>
          <a:p>
            <a:fld id="{A6C0B922-E0BE-4A4C-9E51-3FE28EB39C6C}" type="slidenum">
              <a:rPr lang="en-GB" smtClean="0"/>
              <a:t>4</a:t>
            </a:fld>
            <a:endParaRPr lang="en-GB"/>
          </a:p>
        </p:txBody>
      </p:sp>
    </p:spTree>
    <p:extLst>
      <p:ext uri="{BB962C8B-B14F-4D97-AF65-F5344CB8AC3E}">
        <p14:creationId xmlns:p14="http://schemas.microsoft.com/office/powerpoint/2010/main" val="73100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2DD4FC-62F1-4E90-97A5-DCE8A47B12AB}"/>
              </a:ext>
            </a:extLst>
          </p:cNvPr>
          <p:cNvSpPr>
            <a:spLocks noGrp="1"/>
          </p:cNvSpPr>
          <p:nvPr>
            <p:ph type="title"/>
          </p:nvPr>
        </p:nvSpPr>
        <p:spPr/>
        <p:txBody>
          <a:bodyPr/>
          <a:lstStyle/>
          <a:p>
            <a:r>
              <a:rPr lang="it-IT" dirty="0"/>
              <a:t>Decisione</a:t>
            </a:r>
            <a:endParaRPr lang="en-GB" dirty="0"/>
          </a:p>
        </p:txBody>
      </p:sp>
      <p:sp>
        <p:nvSpPr>
          <p:cNvPr id="3" name="Segnaposto contenuto 2">
            <a:extLst>
              <a:ext uri="{FF2B5EF4-FFF2-40B4-BE49-F238E27FC236}">
                <a16:creationId xmlns:a16="http://schemas.microsoft.com/office/drawing/2014/main" id="{1ACA7739-CE16-45C4-A85A-E6477D0B38A2}"/>
              </a:ext>
            </a:extLst>
          </p:cNvPr>
          <p:cNvSpPr>
            <a:spLocks noGrp="1"/>
          </p:cNvSpPr>
          <p:nvPr>
            <p:ph idx="1"/>
          </p:nvPr>
        </p:nvSpPr>
        <p:spPr/>
        <p:txBody>
          <a:bodyPr/>
          <a:lstStyle/>
          <a:p>
            <a:pPr marL="182563" indent="-182563">
              <a:buFont typeface="Arial" panose="020B0604020202020204" pitchFamily="34" charset="0"/>
              <a:buChar char="•"/>
            </a:pPr>
            <a:r>
              <a:rPr lang="it-IT" sz="2400" dirty="0"/>
              <a:t>La decisione considerata (il problema da risolvere) riguarda la scelta del linguaggio di programmazione da utilizzare per implementare l’applicazione.</a:t>
            </a:r>
          </a:p>
          <a:p>
            <a:pPr marL="182563" indent="-182563">
              <a:buFont typeface="Arial" panose="020B0604020202020204" pitchFamily="34" charset="0"/>
              <a:buChar char="•"/>
            </a:pPr>
            <a:r>
              <a:rPr lang="it-IT" sz="2400" dirty="0"/>
              <a:t>Sono state individuate quattro alternative:</a:t>
            </a:r>
          </a:p>
          <a:p>
            <a:pPr marL="449263" lvl="1" indent="-249238">
              <a:buFont typeface="Courier New" panose="02070309020205020404" pitchFamily="49" charset="0"/>
              <a:buChar char="o"/>
            </a:pPr>
            <a:r>
              <a:rPr lang="en-GB" sz="2200" b="1" dirty="0"/>
              <a:t>Java</a:t>
            </a:r>
          </a:p>
          <a:p>
            <a:pPr marL="449263" lvl="1" indent="-249238">
              <a:buFont typeface="Courier New" panose="02070309020205020404" pitchFamily="49" charset="0"/>
              <a:buChar char="o"/>
            </a:pPr>
            <a:r>
              <a:rPr lang="en-GB" sz="2200" b="1" dirty="0"/>
              <a:t>C++</a:t>
            </a:r>
          </a:p>
          <a:p>
            <a:pPr marL="449263" lvl="1" indent="-249238">
              <a:buFont typeface="Courier New" panose="02070309020205020404" pitchFamily="49" charset="0"/>
              <a:buChar char="o"/>
            </a:pPr>
            <a:r>
              <a:rPr lang="en-GB" sz="2200" b="1" dirty="0"/>
              <a:t>C</a:t>
            </a:r>
          </a:p>
          <a:p>
            <a:pPr marL="449263" lvl="1" indent="-249238">
              <a:buFont typeface="Courier New" panose="02070309020205020404" pitchFamily="49" charset="0"/>
              <a:buChar char="o"/>
            </a:pPr>
            <a:r>
              <a:rPr lang="en-GB" sz="2200" b="1" dirty="0"/>
              <a:t>Python</a:t>
            </a:r>
          </a:p>
        </p:txBody>
      </p:sp>
      <p:sp>
        <p:nvSpPr>
          <p:cNvPr id="4" name="Segnaposto piè di pagina 3">
            <a:extLst>
              <a:ext uri="{FF2B5EF4-FFF2-40B4-BE49-F238E27FC236}">
                <a16:creationId xmlns:a16="http://schemas.microsoft.com/office/drawing/2014/main" id="{4A1D2123-54B3-4F1C-9B34-83997F5FEC1D}"/>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AFF8C178-D93D-4EEB-B7E1-B44830F0BCDE}"/>
              </a:ext>
            </a:extLst>
          </p:cNvPr>
          <p:cNvSpPr>
            <a:spLocks noGrp="1"/>
          </p:cNvSpPr>
          <p:nvPr>
            <p:ph type="sldNum" sz="quarter" idx="12"/>
          </p:nvPr>
        </p:nvSpPr>
        <p:spPr/>
        <p:txBody>
          <a:bodyPr/>
          <a:lstStyle/>
          <a:p>
            <a:fld id="{A6C0B922-E0BE-4A4C-9E51-3FE28EB39C6C}" type="slidenum">
              <a:rPr lang="en-GB" smtClean="0"/>
              <a:t>5</a:t>
            </a:fld>
            <a:endParaRPr lang="en-GB"/>
          </a:p>
        </p:txBody>
      </p:sp>
    </p:spTree>
    <p:extLst>
      <p:ext uri="{BB962C8B-B14F-4D97-AF65-F5344CB8AC3E}">
        <p14:creationId xmlns:p14="http://schemas.microsoft.com/office/powerpoint/2010/main" val="112261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E5B90-6973-4921-A2FA-593A1F995D01}"/>
              </a:ext>
            </a:extLst>
          </p:cNvPr>
          <p:cNvSpPr>
            <a:spLocks noGrp="1"/>
          </p:cNvSpPr>
          <p:nvPr>
            <p:ph type="title"/>
          </p:nvPr>
        </p:nvSpPr>
        <p:spPr/>
        <p:txBody>
          <a:bodyPr/>
          <a:lstStyle/>
          <a:p>
            <a:r>
              <a:rPr lang="it-IT" dirty="0"/>
              <a:t>Attributi di Qualità</a:t>
            </a:r>
            <a:endParaRPr lang="en-GB" dirty="0"/>
          </a:p>
        </p:txBody>
      </p:sp>
      <p:sp>
        <p:nvSpPr>
          <p:cNvPr id="3" name="Segnaposto contenuto 2">
            <a:extLst>
              <a:ext uri="{FF2B5EF4-FFF2-40B4-BE49-F238E27FC236}">
                <a16:creationId xmlns:a16="http://schemas.microsoft.com/office/drawing/2014/main" id="{67BE3389-E02B-47EB-84A5-2DA37E9A2ADA}"/>
              </a:ext>
            </a:extLst>
          </p:cNvPr>
          <p:cNvSpPr>
            <a:spLocks noGrp="1"/>
          </p:cNvSpPr>
          <p:nvPr>
            <p:ph idx="1"/>
          </p:nvPr>
        </p:nvSpPr>
        <p:spPr/>
        <p:txBody>
          <a:bodyPr/>
          <a:lstStyle/>
          <a:p>
            <a:pPr marL="182563" indent="-182563">
              <a:buFont typeface="Arial" panose="020B0604020202020204" pitchFamily="34" charset="0"/>
              <a:buChar char="•"/>
            </a:pPr>
            <a:r>
              <a:rPr lang="it-IT" sz="2400" dirty="0"/>
              <a:t>Gli attributi di qualità considerati sono i seguenti:</a:t>
            </a:r>
          </a:p>
          <a:p>
            <a:pPr marL="449263" lvl="1" indent="-249238">
              <a:buFont typeface="Courier New" panose="02070309020205020404" pitchFamily="49" charset="0"/>
              <a:buChar char="o"/>
            </a:pPr>
            <a:r>
              <a:rPr lang="en-GB" sz="2000" b="1" dirty="0"/>
              <a:t>Performance</a:t>
            </a:r>
            <a:r>
              <a:rPr lang="en-GB" sz="2000" dirty="0"/>
              <a:t>: </a:t>
            </a:r>
            <a:r>
              <a:rPr lang="it-IT" sz="2000" dirty="0"/>
              <a:t>indica quanto il programma è veloce nell’eseguire le operazioni in base al linguaggio con cui è stato sviluppato.</a:t>
            </a:r>
          </a:p>
          <a:p>
            <a:pPr marL="449263" lvl="1" indent="-249238">
              <a:buFont typeface="Courier New" panose="02070309020205020404" pitchFamily="49" charset="0"/>
              <a:buChar char="o"/>
            </a:pPr>
            <a:r>
              <a:rPr lang="en-GB" sz="2000" b="1" dirty="0"/>
              <a:t>Security</a:t>
            </a:r>
            <a:r>
              <a:rPr lang="en-GB" sz="2000" dirty="0"/>
              <a:t>: </a:t>
            </a:r>
            <a:r>
              <a:rPr lang="it-IT" sz="2000" dirty="0"/>
              <a:t>indica quanto il linguaggio sia privo di vulnerabilità.</a:t>
            </a:r>
          </a:p>
          <a:p>
            <a:pPr marL="449263" lvl="1" indent="-249238">
              <a:buFont typeface="Courier New" panose="02070309020205020404" pitchFamily="49" charset="0"/>
              <a:buChar char="o"/>
            </a:pPr>
            <a:r>
              <a:rPr lang="en-GB" sz="2000" b="1" dirty="0"/>
              <a:t>Modifiability</a:t>
            </a:r>
            <a:r>
              <a:rPr lang="en-GB" sz="2000" dirty="0"/>
              <a:t>: </a:t>
            </a:r>
            <a:r>
              <a:rPr lang="it-IT" sz="2000" dirty="0"/>
              <a:t>indica la semplicità con la quale è possibile apportare modifiche al codice.</a:t>
            </a:r>
          </a:p>
          <a:p>
            <a:pPr marL="449263" lvl="1" indent="-249238">
              <a:buFont typeface="Courier New" panose="02070309020205020404" pitchFamily="49" charset="0"/>
              <a:buChar char="o"/>
            </a:pPr>
            <a:r>
              <a:rPr lang="en-GB" sz="2000" b="1" dirty="0"/>
              <a:t>Availability</a:t>
            </a:r>
            <a:r>
              <a:rPr lang="en-GB" sz="2000" dirty="0"/>
              <a:t>: </a:t>
            </a:r>
            <a:r>
              <a:rPr lang="it-IT" sz="2000" dirty="0"/>
              <a:t>indica il periodo di tempo nel quale il programma è disponibile, rispetto al tempo totale in cui è attivo, in base al linguaggio con cui è stato implementato.</a:t>
            </a:r>
          </a:p>
          <a:p>
            <a:pPr marL="449263" lvl="1" indent="-249238">
              <a:buFont typeface="Courier New" panose="02070309020205020404" pitchFamily="49" charset="0"/>
              <a:buChar char="o"/>
            </a:pPr>
            <a:r>
              <a:rPr lang="en-GB" sz="2000" b="1" dirty="0"/>
              <a:t>Interoperability</a:t>
            </a:r>
            <a:r>
              <a:rPr lang="en-GB" sz="2000" dirty="0"/>
              <a:t>: </a:t>
            </a:r>
            <a:r>
              <a:rPr lang="it-IT" sz="2000" dirty="0"/>
              <a:t>indica la capacità del linguaggio di interagire con sistemi esterni.</a:t>
            </a:r>
          </a:p>
          <a:p>
            <a:pPr marL="449263" lvl="1" indent="-249238">
              <a:buFont typeface="Courier New" panose="02070309020205020404" pitchFamily="49" charset="0"/>
              <a:buChar char="o"/>
            </a:pPr>
            <a:r>
              <a:rPr lang="en-GB" sz="2000" b="1" dirty="0"/>
              <a:t>Integrability</a:t>
            </a:r>
            <a:r>
              <a:rPr lang="en-GB" sz="2000" dirty="0"/>
              <a:t>: </a:t>
            </a:r>
            <a:r>
              <a:rPr lang="it-IT" sz="2000" dirty="0"/>
              <a:t>indica la capacità del linguaggio di interagire con altri linguaggi di programmazione.</a:t>
            </a:r>
          </a:p>
        </p:txBody>
      </p:sp>
      <p:sp>
        <p:nvSpPr>
          <p:cNvPr id="4" name="Segnaposto piè di pagina 3">
            <a:extLst>
              <a:ext uri="{FF2B5EF4-FFF2-40B4-BE49-F238E27FC236}">
                <a16:creationId xmlns:a16="http://schemas.microsoft.com/office/drawing/2014/main" id="{47E7A707-5B76-4DF8-BCC3-60AB14C45345}"/>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F86EB26D-6DDF-4EDB-A690-4E9F880AD932}"/>
              </a:ext>
            </a:extLst>
          </p:cNvPr>
          <p:cNvSpPr>
            <a:spLocks noGrp="1"/>
          </p:cNvSpPr>
          <p:nvPr>
            <p:ph type="sldNum" sz="quarter" idx="12"/>
          </p:nvPr>
        </p:nvSpPr>
        <p:spPr/>
        <p:txBody>
          <a:bodyPr/>
          <a:lstStyle/>
          <a:p>
            <a:fld id="{A6C0B922-E0BE-4A4C-9E51-3FE28EB39C6C}" type="slidenum">
              <a:rPr lang="en-GB" smtClean="0"/>
              <a:t>6</a:t>
            </a:fld>
            <a:endParaRPr lang="en-GB"/>
          </a:p>
        </p:txBody>
      </p:sp>
    </p:spTree>
    <p:extLst>
      <p:ext uri="{BB962C8B-B14F-4D97-AF65-F5344CB8AC3E}">
        <p14:creationId xmlns:p14="http://schemas.microsoft.com/office/powerpoint/2010/main" val="408988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E5B90-6973-4921-A2FA-593A1F995D01}"/>
              </a:ext>
            </a:extLst>
          </p:cNvPr>
          <p:cNvSpPr>
            <a:spLocks noGrp="1"/>
          </p:cNvSpPr>
          <p:nvPr>
            <p:ph type="title"/>
          </p:nvPr>
        </p:nvSpPr>
        <p:spPr/>
        <p:txBody>
          <a:bodyPr/>
          <a:lstStyle/>
          <a:p>
            <a:r>
              <a:rPr lang="it-IT" dirty="0"/>
              <a:t>Attributi di Qualità</a:t>
            </a:r>
            <a:endParaRPr lang="en-GB" dirty="0"/>
          </a:p>
        </p:txBody>
      </p:sp>
      <p:sp>
        <p:nvSpPr>
          <p:cNvPr id="3" name="Segnaposto contenuto 2">
            <a:extLst>
              <a:ext uri="{FF2B5EF4-FFF2-40B4-BE49-F238E27FC236}">
                <a16:creationId xmlns:a16="http://schemas.microsoft.com/office/drawing/2014/main" id="{67BE3389-E02B-47EB-84A5-2DA37E9A2ADA}"/>
              </a:ext>
            </a:extLst>
          </p:cNvPr>
          <p:cNvSpPr>
            <a:spLocks noGrp="1"/>
          </p:cNvSpPr>
          <p:nvPr>
            <p:ph idx="1"/>
          </p:nvPr>
        </p:nvSpPr>
        <p:spPr/>
        <p:txBody>
          <a:bodyPr/>
          <a:lstStyle/>
          <a:p>
            <a:pPr marL="182563" indent="-182563">
              <a:spcAft>
                <a:spcPts val="1200"/>
              </a:spcAft>
              <a:buFont typeface="Arial" panose="020B0604020202020204" pitchFamily="34" charset="0"/>
              <a:buChar char="•"/>
            </a:pPr>
            <a:r>
              <a:rPr lang="it-IT" sz="2400" dirty="0"/>
              <a:t>Associamo ad ogni attributo un peso in base alla loro importanza e in modo tale che la somma dei vari pesi sia pari a 100:</a:t>
            </a:r>
          </a:p>
          <a:p>
            <a:pPr marL="449263" lvl="1" indent="-249238">
              <a:spcAft>
                <a:spcPts val="1200"/>
              </a:spcAft>
              <a:buFont typeface="Courier New" panose="02070309020205020404" pitchFamily="49" charset="0"/>
              <a:buChar char="o"/>
            </a:pPr>
            <a:r>
              <a:rPr lang="en-GB" sz="2400" dirty="0"/>
              <a:t>Performance		25</a:t>
            </a:r>
            <a:endParaRPr lang="it-IT" sz="2400" dirty="0"/>
          </a:p>
          <a:p>
            <a:pPr marL="449263" lvl="1" indent="-249238">
              <a:spcAft>
                <a:spcPts val="1200"/>
              </a:spcAft>
              <a:buFont typeface="Courier New" panose="02070309020205020404" pitchFamily="49" charset="0"/>
              <a:buChar char="o"/>
            </a:pPr>
            <a:r>
              <a:rPr lang="en-GB" sz="2400" dirty="0"/>
              <a:t>Security			20</a:t>
            </a:r>
          </a:p>
          <a:p>
            <a:pPr marL="449263" lvl="1" indent="-249238">
              <a:spcAft>
                <a:spcPts val="1200"/>
              </a:spcAft>
              <a:buFont typeface="Courier New" panose="02070309020205020404" pitchFamily="49" charset="0"/>
              <a:buChar char="o"/>
            </a:pPr>
            <a:r>
              <a:rPr lang="en-GB" sz="2400" dirty="0"/>
              <a:t>Modifiability		20</a:t>
            </a:r>
          </a:p>
          <a:p>
            <a:pPr marL="449263" lvl="1" indent="-249238">
              <a:spcAft>
                <a:spcPts val="1200"/>
              </a:spcAft>
              <a:buFont typeface="Courier New" panose="02070309020205020404" pitchFamily="49" charset="0"/>
              <a:buChar char="o"/>
            </a:pPr>
            <a:r>
              <a:rPr lang="en-GB" sz="2400" dirty="0"/>
              <a:t>Availability		 	  6</a:t>
            </a:r>
          </a:p>
          <a:p>
            <a:pPr marL="449263" lvl="1" indent="-249238">
              <a:spcAft>
                <a:spcPts val="1200"/>
              </a:spcAft>
              <a:buFont typeface="Courier New" panose="02070309020205020404" pitchFamily="49" charset="0"/>
              <a:buChar char="o"/>
            </a:pPr>
            <a:r>
              <a:rPr lang="en-GB" sz="2400" dirty="0"/>
              <a:t>Interoperability		17</a:t>
            </a:r>
            <a:endParaRPr lang="it-IT" sz="2400" dirty="0"/>
          </a:p>
          <a:p>
            <a:pPr marL="449263" lvl="1" indent="-249238">
              <a:spcAft>
                <a:spcPts val="1200"/>
              </a:spcAft>
              <a:buFont typeface="Courier New" panose="02070309020205020404" pitchFamily="49" charset="0"/>
              <a:buChar char="o"/>
            </a:pPr>
            <a:r>
              <a:rPr lang="en-GB" sz="2400" dirty="0"/>
              <a:t>Integrability		12</a:t>
            </a:r>
          </a:p>
          <a:p>
            <a:pPr lvl="1">
              <a:buFont typeface="Courier New" panose="02070309020205020404" pitchFamily="49" charset="0"/>
              <a:buChar char="o"/>
            </a:pPr>
            <a:endParaRPr lang="en-GB" dirty="0"/>
          </a:p>
        </p:txBody>
      </p:sp>
      <p:sp>
        <p:nvSpPr>
          <p:cNvPr id="4" name="Segnaposto piè di pagina 3">
            <a:extLst>
              <a:ext uri="{FF2B5EF4-FFF2-40B4-BE49-F238E27FC236}">
                <a16:creationId xmlns:a16="http://schemas.microsoft.com/office/drawing/2014/main" id="{47E7A707-5B76-4DF8-BCC3-60AB14C45345}"/>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F86EB26D-6DDF-4EDB-A690-4E9F880AD932}"/>
              </a:ext>
            </a:extLst>
          </p:cNvPr>
          <p:cNvSpPr>
            <a:spLocks noGrp="1"/>
          </p:cNvSpPr>
          <p:nvPr>
            <p:ph type="sldNum" sz="quarter" idx="12"/>
          </p:nvPr>
        </p:nvSpPr>
        <p:spPr/>
        <p:txBody>
          <a:bodyPr/>
          <a:lstStyle/>
          <a:p>
            <a:fld id="{A6C0B922-E0BE-4A4C-9E51-3FE28EB39C6C}" type="slidenum">
              <a:rPr lang="en-GB" smtClean="0"/>
              <a:t>7</a:t>
            </a:fld>
            <a:endParaRPr lang="en-GB"/>
          </a:p>
        </p:txBody>
      </p:sp>
    </p:spTree>
    <p:extLst>
      <p:ext uri="{BB962C8B-B14F-4D97-AF65-F5344CB8AC3E}">
        <p14:creationId xmlns:p14="http://schemas.microsoft.com/office/powerpoint/2010/main" val="199745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81B0E1-9B28-4177-90F6-B358842224AC}"/>
              </a:ext>
            </a:extLst>
          </p:cNvPr>
          <p:cNvSpPr>
            <a:spLocks noGrp="1"/>
          </p:cNvSpPr>
          <p:nvPr>
            <p:ph type="title"/>
          </p:nvPr>
        </p:nvSpPr>
        <p:spPr/>
        <p:txBody>
          <a:bodyPr/>
          <a:lstStyle/>
          <a:p>
            <a:r>
              <a:rPr lang="it-IT" dirty="0"/>
              <a:t>Java</a:t>
            </a:r>
            <a:endParaRPr lang="en-GB" dirty="0"/>
          </a:p>
        </p:txBody>
      </p:sp>
      <p:sp>
        <p:nvSpPr>
          <p:cNvPr id="3" name="Segnaposto contenuto 2">
            <a:extLst>
              <a:ext uri="{FF2B5EF4-FFF2-40B4-BE49-F238E27FC236}">
                <a16:creationId xmlns:a16="http://schemas.microsoft.com/office/drawing/2014/main" id="{B884F89C-89F1-4CA0-B6EC-B0F6A804E5B7}"/>
              </a:ext>
            </a:extLst>
          </p:cNvPr>
          <p:cNvSpPr>
            <a:spLocks noGrp="1"/>
          </p:cNvSpPr>
          <p:nvPr>
            <p:ph idx="1"/>
          </p:nvPr>
        </p:nvSpPr>
        <p:spPr>
          <a:xfrm>
            <a:off x="1097279" y="2028306"/>
            <a:ext cx="3275215" cy="3840788"/>
          </a:xfrm>
        </p:spPr>
        <p:txBody>
          <a:bodyPr numCol="1">
            <a:noAutofit/>
          </a:bodyPr>
          <a:lstStyle/>
          <a:p>
            <a:pPr marL="182563" indent="-182563">
              <a:buFont typeface="Arial" panose="020B0604020202020204" pitchFamily="34" charset="0"/>
              <a:buChar char="•"/>
            </a:pPr>
            <a:r>
              <a:rPr lang="en-GB" sz="2400" dirty="0"/>
              <a:t>Performance		0.0</a:t>
            </a:r>
          </a:p>
          <a:p>
            <a:pPr marL="182563" indent="-182563">
              <a:buFont typeface="Arial" panose="020B0604020202020204" pitchFamily="34" charset="0"/>
              <a:buChar char="•"/>
            </a:pPr>
            <a:r>
              <a:rPr lang="en-GB" sz="2400" dirty="0"/>
              <a:t>Security		0.9</a:t>
            </a:r>
          </a:p>
          <a:p>
            <a:pPr marL="182563" indent="-182563">
              <a:buFont typeface="Arial" panose="020B0604020202020204" pitchFamily="34" charset="0"/>
              <a:buChar char="•"/>
            </a:pPr>
            <a:r>
              <a:rPr lang="en-GB" sz="2400" dirty="0"/>
              <a:t>Modifiability		0.7</a:t>
            </a:r>
          </a:p>
          <a:p>
            <a:pPr marL="182563" indent="-182563">
              <a:buFont typeface="Arial" panose="020B0604020202020204" pitchFamily="34" charset="0"/>
              <a:buChar char="•"/>
            </a:pPr>
            <a:r>
              <a:rPr lang="en-GB" sz="2400" dirty="0"/>
              <a:t>Availability		0.8</a:t>
            </a:r>
          </a:p>
          <a:p>
            <a:pPr marL="182563" indent="-182563">
              <a:buFont typeface="Arial" panose="020B0604020202020204" pitchFamily="34" charset="0"/>
              <a:buChar char="•"/>
            </a:pPr>
            <a:r>
              <a:rPr lang="en-GB" sz="2400" dirty="0"/>
              <a:t>Interoperability	0.6</a:t>
            </a:r>
          </a:p>
          <a:p>
            <a:pPr marL="182563" indent="-182563">
              <a:buFont typeface="Arial" panose="020B0604020202020204" pitchFamily="34" charset="0"/>
              <a:buChar char="•"/>
            </a:pPr>
            <a:r>
              <a:rPr lang="en-GB" sz="2400" dirty="0"/>
              <a:t>Integrability		0.5</a:t>
            </a:r>
          </a:p>
        </p:txBody>
      </p:sp>
      <p:sp>
        <p:nvSpPr>
          <p:cNvPr id="4" name="Segnaposto piè di pagina 3">
            <a:extLst>
              <a:ext uri="{FF2B5EF4-FFF2-40B4-BE49-F238E27FC236}">
                <a16:creationId xmlns:a16="http://schemas.microsoft.com/office/drawing/2014/main" id="{6C925153-750E-44C9-ADB6-EA1CE75FD0FF}"/>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4E049C8D-EB75-4C9F-A2AE-37E892421B87}"/>
              </a:ext>
            </a:extLst>
          </p:cNvPr>
          <p:cNvSpPr>
            <a:spLocks noGrp="1"/>
          </p:cNvSpPr>
          <p:nvPr>
            <p:ph type="sldNum" sz="quarter" idx="12"/>
          </p:nvPr>
        </p:nvSpPr>
        <p:spPr/>
        <p:txBody>
          <a:bodyPr/>
          <a:lstStyle/>
          <a:p>
            <a:fld id="{A6C0B922-E0BE-4A4C-9E51-3FE28EB39C6C}" type="slidenum">
              <a:rPr lang="en-GB" smtClean="0"/>
              <a:t>8</a:t>
            </a:fld>
            <a:endParaRPr lang="en-GB"/>
          </a:p>
        </p:txBody>
      </p:sp>
      <p:sp>
        <p:nvSpPr>
          <p:cNvPr id="6" name="Segnaposto contenuto 2">
            <a:extLst>
              <a:ext uri="{FF2B5EF4-FFF2-40B4-BE49-F238E27FC236}">
                <a16:creationId xmlns:a16="http://schemas.microsoft.com/office/drawing/2014/main" id="{3FE4828F-8C42-4516-AC2F-68465BAA8D65}"/>
              </a:ext>
            </a:extLst>
          </p:cNvPr>
          <p:cNvSpPr txBox="1">
            <a:spLocks/>
          </p:cNvSpPr>
          <p:nvPr/>
        </p:nvSpPr>
        <p:spPr>
          <a:xfrm>
            <a:off x="5104015" y="2028306"/>
            <a:ext cx="6051665" cy="3840788"/>
          </a:xfrm>
          <a:prstGeom prst="rect">
            <a:avLst/>
          </a:prstGeom>
        </p:spPr>
        <p:txBody>
          <a:bodyPr vert="horz" lIns="0" tIns="45720" rIns="0" bIns="45720" numCol="1"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563" indent="-182563">
              <a:buFont typeface="Arial" panose="020B0604020202020204" pitchFamily="34" charset="0"/>
              <a:buChar char="•"/>
            </a:pPr>
            <a:r>
              <a:rPr lang="it-IT" sz="2400" dirty="0"/>
              <a:t>Pro:</a:t>
            </a:r>
          </a:p>
          <a:p>
            <a:pPr marL="449263" lvl="1" indent="-249238">
              <a:buFont typeface="Courier New" panose="02070309020205020404" pitchFamily="49" charset="0"/>
              <a:buChar char="o"/>
            </a:pPr>
            <a:r>
              <a:rPr lang="it-IT" sz="2000" dirty="0"/>
              <a:t>Java è molto semplice da utilizzare, anche grazie all’allocazione automatica di memoria e al garbage collection.</a:t>
            </a:r>
          </a:p>
          <a:p>
            <a:pPr marL="449263" lvl="1" indent="-249238">
              <a:buFont typeface="Courier New" panose="02070309020205020404" pitchFamily="49" charset="0"/>
              <a:buChar char="o"/>
            </a:pPr>
            <a:r>
              <a:rPr lang="it-IT" sz="2000" dirty="0"/>
              <a:t>È indipendente dalla piattaforma di esecuzione, grazie all’utilizzo del byte-code e della JVM.</a:t>
            </a:r>
          </a:p>
          <a:p>
            <a:pPr marL="449263" lvl="1" indent="-249238">
              <a:buFont typeface="Courier New" panose="02070309020205020404" pitchFamily="49" charset="0"/>
              <a:buChar char="o"/>
            </a:pPr>
            <a:r>
              <a:rPr lang="it-IT" sz="2000" dirty="0"/>
              <a:t>È molto sicuro in quanto non prevede l’utilizzo di pointer espliciti.</a:t>
            </a:r>
          </a:p>
          <a:p>
            <a:pPr marL="449263" lvl="1" indent="-249238">
              <a:buFont typeface="Courier New" panose="02070309020205020404" pitchFamily="49" charset="0"/>
              <a:buChar char="o"/>
            </a:pPr>
            <a:r>
              <a:rPr lang="it-IT" sz="2000" dirty="0"/>
              <a:t>Molto utilizzato per lo sviluppo di codice lato server.</a:t>
            </a:r>
          </a:p>
          <a:p>
            <a:pPr marL="182563" indent="-182563">
              <a:buFont typeface="Arial" panose="020B0604020202020204" pitchFamily="34" charset="0"/>
              <a:buChar char="•"/>
            </a:pPr>
            <a:r>
              <a:rPr lang="it-IT" sz="2400" dirty="0"/>
              <a:t>Contro:</a:t>
            </a:r>
          </a:p>
          <a:p>
            <a:pPr marL="449263" lvl="1" indent="-249238">
              <a:buFont typeface="Courier New" panose="02070309020205020404" pitchFamily="49" charset="0"/>
              <a:buChar char="o"/>
            </a:pPr>
            <a:r>
              <a:rPr lang="it-IT" sz="2000" dirty="0"/>
              <a:t>Java consuma molta memoria ed è significativamente più lento rispetto ad altri linguaggi.</a:t>
            </a:r>
          </a:p>
          <a:p>
            <a:pPr marL="449263" lvl="1" indent="-249238">
              <a:buFont typeface="Courier New" panose="02070309020205020404" pitchFamily="49" charset="0"/>
              <a:buChar char="o"/>
            </a:pPr>
            <a:r>
              <a:rPr lang="it-IT" sz="2000" dirty="0"/>
              <a:t>In Java la memoria viene gestita tramite il garbage collector e l’esecuzione di questo thread impatta le performance dell’applicazione.</a:t>
            </a:r>
          </a:p>
        </p:txBody>
      </p:sp>
    </p:spTree>
    <p:extLst>
      <p:ext uri="{BB962C8B-B14F-4D97-AF65-F5344CB8AC3E}">
        <p14:creationId xmlns:p14="http://schemas.microsoft.com/office/powerpoint/2010/main" val="34665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81B0E1-9B28-4177-90F6-B358842224AC}"/>
              </a:ext>
            </a:extLst>
          </p:cNvPr>
          <p:cNvSpPr>
            <a:spLocks noGrp="1"/>
          </p:cNvSpPr>
          <p:nvPr>
            <p:ph type="title"/>
          </p:nvPr>
        </p:nvSpPr>
        <p:spPr/>
        <p:txBody>
          <a:bodyPr/>
          <a:lstStyle/>
          <a:p>
            <a:r>
              <a:rPr lang="it-IT" dirty="0"/>
              <a:t>C++</a:t>
            </a:r>
            <a:endParaRPr lang="en-GB" dirty="0"/>
          </a:p>
        </p:txBody>
      </p:sp>
      <p:sp>
        <p:nvSpPr>
          <p:cNvPr id="3" name="Segnaposto contenuto 2">
            <a:extLst>
              <a:ext uri="{FF2B5EF4-FFF2-40B4-BE49-F238E27FC236}">
                <a16:creationId xmlns:a16="http://schemas.microsoft.com/office/drawing/2014/main" id="{B884F89C-89F1-4CA0-B6EC-B0F6A804E5B7}"/>
              </a:ext>
            </a:extLst>
          </p:cNvPr>
          <p:cNvSpPr>
            <a:spLocks noGrp="1"/>
          </p:cNvSpPr>
          <p:nvPr>
            <p:ph idx="1"/>
          </p:nvPr>
        </p:nvSpPr>
        <p:spPr>
          <a:xfrm>
            <a:off x="1097279" y="2028306"/>
            <a:ext cx="3275215" cy="3840788"/>
          </a:xfrm>
        </p:spPr>
        <p:txBody>
          <a:bodyPr numCol="1">
            <a:noAutofit/>
          </a:bodyPr>
          <a:lstStyle/>
          <a:p>
            <a:pPr marL="182563" indent="-182563">
              <a:buFont typeface="Arial" panose="020B0604020202020204" pitchFamily="34" charset="0"/>
              <a:buChar char="•"/>
            </a:pPr>
            <a:r>
              <a:rPr lang="en-GB" sz="2400" dirty="0"/>
              <a:t>Performance		0.9</a:t>
            </a:r>
          </a:p>
          <a:p>
            <a:pPr marL="182563" indent="-182563">
              <a:buFont typeface="Arial" panose="020B0604020202020204" pitchFamily="34" charset="0"/>
              <a:buChar char="•"/>
            </a:pPr>
            <a:r>
              <a:rPr lang="en-GB" sz="2400" dirty="0"/>
              <a:t>Security	            -0.2</a:t>
            </a:r>
          </a:p>
          <a:p>
            <a:pPr marL="182563" indent="-182563">
              <a:buFont typeface="Arial" panose="020B0604020202020204" pitchFamily="34" charset="0"/>
              <a:buChar char="•"/>
            </a:pPr>
            <a:r>
              <a:rPr lang="en-GB" sz="2400" dirty="0"/>
              <a:t>Modifiability		0.4</a:t>
            </a:r>
          </a:p>
          <a:p>
            <a:pPr marL="182563" indent="-182563">
              <a:buFont typeface="Arial" panose="020B0604020202020204" pitchFamily="34" charset="0"/>
              <a:buChar char="•"/>
            </a:pPr>
            <a:r>
              <a:rPr lang="en-GB" sz="2400" dirty="0"/>
              <a:t>Availability		0.7</a:t>
            </a:r>
          </a:p>
          <a:p>
            <a:pPr marL="182563" indent="-182563">
              <a:buFont typeface="Arial" panose="020B0604020202020204" pitchFamily="34" charset="0"/>
              <a:buChar char="•"/>
            </a:pPr>
            <a:r>
              <a:rPr lang="en-GB" sz="2400" dirty="0"/>
              <a:t>Interoperability	0.5</a:t>
            </a:r>
          </a:p>
          <a:p>
            <a:pPr marL="182563" indent="-182563">
              <a:buFont typeface="Arial" panose="020B0604020202020204" pitchFamily="34" charset="0"/>
              <a:buChar char="•"/>
            </a:pPr>
            <a:r>
              <a:rPr lang="en-GB" sz="2400" dirty="0"/>
              <a:t>Integrability		0.6</a:t>
            </a:r>
          </a:p>
        </p:txBody>
      </p:sp>
      <p:sp>
        <p:nvSpPr>
          <p:cNvPr id="4" name="Segnaposto piè di pagina 3">
            <a:extLst>
              <a:ext uri="{FF2B5EF4-FFF2-40B4-BE49-F238E27FC236}">
                <a16:creationId xmlns:a16="http://schemas.microsoft.com/office/drawing/2014/main" id="{6C925153-750E-44C9-ADB6-EA1CE75FD0FF}"/>
              </a:ext>
            </a:extLst>
          </p:cNvPr>
          <p:cNvSpPr>
            <a:spLocks noGrp="1"/>
          </p:cNvSpPr>
          <p:nvPr>
            <p:ph type="ftr" sz="quarter" idx="11"/>
          </p:nvPr>
        </p:nvSpPr>
        <p:spPr/>
        <p:txBody>
          <a:bodyPr/>
          <a:lstStyle/>
          <a:p>
            <a:r>
              <a:rPr lang="en-GB"/>
              <a:t>Gabriele Quatrana</a:t>
            </a:r>
          </a:p>
        </p:txBody>
      </p:sp>
      <p:sp>
        <p:nvSpPr>
          <p:cNvPr id="5" name="Segnaposto numero diapositiva 4">
            <a:extLst>
              <a:ext uri="{FF2B5EF4-FFF2-40B4-BE49-F238E27FC236}">
                <a16:creationId xmlns:a16="http://schemas.microsoft.com/office/drawing/2014/main" id="{4E049C8D-EB75-4C9F-A2AE-37E892421B87}"/>
              </a:ext>
            </a:extLst>
          </p:cNvPr>
          <p:cNvSpPr>
            <a:spLocks noGrp="1"/>
          </p:cNvSpPr>
          <p:nvPr>
            <p:ph type="sldNum" sz="quarter" idx="12"/>
          </p:nvPr>
        </p:nvSpPr>
        <p:spPr/>
        <p:txBody>
          <a:bodyPr/>
          <a:lstStyle/>
          <a:p>
            <a:fld id="{A6C0B922-E0BE-4A4C-9E51-3FE28EB39C6C}" type="slidenum">
              <a:rPr lang="en-GB" smtClean="0"/>
              <a:t>9</a:t>
            </a:fld>
            <a:endParaRPr lang="en-GB"/>
          </a:p>
        </p:txBody>
      </p:sp>
      <p:sp>
        <p:nvSpPr>
          <p:cNvPr id="6" name="Segnaposto contenuto 2">
            <a:extLst>
              <a:ext uri="{FF2B5EF4-FFF2-40B4-BE49-F238E27FC236}">
                <a16:creationId xmlns:a16="http://schemas.microsoft.com/office/drawing/2014/main" id="{3FE4828F-8C42-4516-AC2F-68465BAA8D65}"/>
              </a:ext>
            </a:extLst>
          </p:cNvPr>
          <p:cNvSpPr txBox="1">
            <a:spLocks/>
          </p:cNvSpPr>
          <p:nvPr/>
        </p:nvSpPr>
        <p:spPr>
          <a:xfrm>
            <a:off x="5104015" y="2028306"/>
            <a:ext cx="6051665" cy="3840788"/>
          </a:xfrm>
          <a:prstGeom prst="rect">
            <a:avLst/>
          </a:prstGeom>
        </p:spPr>
        <p:txBody>
          <a:bodyPr vert="horz" lIns="0" tIns="45720" rIns="0" bIns="45720" numCol="1"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563" indent="-182563">
              <a:buFont typeface="Arial" panose="020B0604020202020204" pitchFamily="34" charset="0"/>
              <a:buChar char="•"/>
            </a:pPr>
            <a:r>
              <a:rPr lang="it-IT" sz="2400" dirty="0"/>
              <a:t>Pro:</a:t>
            </a:r>
          </a:p>
          <a:p>
            <a:pPr marL="449263" lvl="1" indent="-249238">
              <a:buFont typeface="Courier New" panose="02070309020205020404" pitchFamily="49" charset="0"/>
              <a:buChar char="o"/>
            </a:pPr>
            <a:r>
              <a:rPr lang="it-IT" sz="2000" dirty="0"/>
              <a:t>Offre un’alta portabilità.</a:t>
            </a:r>
          </a:p>
          <a:p>
            <a:pPr marL="449263" lvl="1" indent="-249238">
              <a:buFont typeface="Courier New" panose="02070309020205020404" pitchFamily="49" charset="0"/>
              <a:buChar char="o"/>
            </a:pPr>
            <a:r>
              <a:rPr lang="it-IT" sz="2000" dirty="0"/>
              <a:t>È compatibile con il linguaggio C.</a:t>
            </a:r>
          </a:p>
          <a:p>
            <a:pPr marL="449263" lvl="1" indent="-249238">
              <a:buFont typeface="Courier New" panose="02070309020205020404" pitchFamily="49" charset="0"/>
              <a:buChar char="o"/>
            </a:pPr>
            <a:r>
              <a:rPr lang="it-IT" sz="2000" dirty="0"/>
              <a:t>È altamente scalabile.</a:t>
            </a:r>
          </a:p>
          <a:p>
            <a:pPr marL="449263" lvl="1" indent="-249238">
              <a:buFont typeface="Courier New" panose="02070309020205020404" pitchFamily="49" charset="0"/>
              <a:buChar char="o"/>
            </a:pPr>
            <a:r>
              <a:rPr lang="it-IT" sz="2000" dirty="0"/>
              <a:t>Ha una community molto sviluppata che fornisce un buon supporto.</a:t>
            </a:r>
          </a:p>
          <a:p>
            <a:pPr marL="182563" indent="-182563">
              <a:buFont typeface="Arial" panose="020B0604020202020204" pitchFamily="34" charset="0"/>
              <a:buChar char="•"/>
            </a:pPr>
            <a:r>
              <a:rPr lang="it-IT" sz="2400" dirty="0"/>
              <a:t>Contro:</a:t>
            </a:r>
          </a:p>
          <a:p>
            <a:pPr marL="449263" lvl="1" indent="-249238">
              <a:buFont typeface="Courier New" panose="02070309020205020404" pitchFamily="49" charset="0"/>
              <a:buChar char="o"/>
            </a:pPr>
            <a:r>
              <a:rPr lang="it-IT" sz="2000" dirty="0"/>
              <a:t>Problemi di sicurezza dovuti alla presenza dei puntatori.</a:t>
            </a:r>
          </a:p>
          <a:p>
            <a:pPr marL="449263" lvl="1" indent="-249238">
              <a:buFont typeface="Courier New" panose="02070309020205020404" pitchFamily="49" charset="0"/>
              <a:buChar char="o"/>
            </a:pPr>
            <a:r>
              <a:rPr lang="it-IT" sz="2000" dirty="0"/>
              <a:t>Linguaggio molto complesso da padroneggiare.</a:t>
            </a:r>
          </a:p>
          <a:p>
            <a:pPr marL="449263" lvl="1" indent="-249238">
              <a:buFont typeface="Courier New" panose="02070309020205020404" pitchFamily="49" charset="0"/>
              <a:buChar char="o"/>
            </a:pPr>
            <a:r>
              <a:rPr lang="it-IT" sz="2000" dirty="0"/>
              <a:t>Assenza del garbage collector.</a:t>
            </a:r>
          </a:p>
        </p:txBody>
      </p:sp>
    </p:spTree>
    <p:extLst>
      <p:ext uri="{BB962C8B-B14F-4D97-AF65-F5344CB8AC3E}">
        <p14:creationId xmlns:p14="http://schemas.microsoft.com/office/powerpoint/2010/main" val="3749509867"/>
      </p:ext>
    </p:extLst>
  </p:cSld>
  <p:clrMapOvr>
    <a:masterClrMapping/>
  </p:clrMapOvr>
</p:sld>
</file>

<file path=ppt/theme/theme1.xml><?xml version="1.0" encoding="utf-8"?>
<a:theme xmlns:a="http://schemas.openxmlformats.org/drawingml/2006/main" name="Retrospettivo">
  <a:themeElements>
    <a:clrScheme name="Personalizzato 1">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685</TotalTime>
  <Words>1319</Words>
  <Application>Microsoft Office PowerPoint</Application>
  <PresentationFormat>Widescreen</PresentationFormat>
  <Paragraphs>200</Paragraphs>
  <Slides>18</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18</vt:i4>
      </vt:variant>
    </vt:vector>
  </HeadingPairs>
  <TitlesOfParts>
    <vt:vector size="25" baseType="lpstr">
      <vt:lpstr>Arial</vt:lpstr>
      <vt:lpstr>Calibri</vt:lpstr>
      <vt:lpstr>Calibri Light</vt:lpstr>
      <vt:lpstr>Cambria Math</vt:lpstr>
      <vt:lpstr>Courier New</vt:lpstr>
      <vt:lpstr>Wingdings</vt:lpstr>
      <vt:lpstr>Retrospettivo</vt:lpstr>
      <vt:lpstr>Deliverable 3 CBAM</vt:lpstr>
      <vt:lpstr>Sommario</vt:lpstr>
      <vt:lpstr>Introduzione</vt:lpstr>
      <vt:lpstr>Introduzione</vt:lpstr>
      <vt:lpstr>Decisione</vt:lpstr>
      <vt:lpstr>Attributi di Qualità</vt:lpstr>
      <vt:lpstr>Attributi di Qualità</vt:lpstr>
      <vt:lpstr>Java</vt:lpstr>
      <vt:lpstr>C++</vt:lpstr>
      <vt:lpstr>C</vt:lpstr>
      <vt:lpstr>Python</vt:lpstr>
      <vt:lpstr>Rischio</vt:lpstr>
      <vt:lpstr>Beneficio</vt:lpstr>
      <vt:lpstr>Costo</vt:lpstr>
      <vt:lpstr>Desiderabilità</vt:lpstr>
      <vt:lpstr>Classifica</vt:lpstr>
      <vt:lpstr>Conclusioni</vt:lpstr>
      <vt:lpstr>Riferimenti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 1 Process Control Chart</dc:title>
  <dc:creator>gabriele quatrana</dc:creator>
  <cp:lastModifiedBy>gabriele quatrana</cp:lastModifiedBy>
  <cp:revision>120</cp:revision>
  <dcterms:created xsi:type="dcterms:W3CDTF">2021-08-02T22:33:07Z</dcterms:created>
  <dcterms:modified xsi:type="dcterms:W3CDTF">2021-09-05T15:54:33Z</dcterms:modified>
</cp:coreProperties>
</file>