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63" r:id="rId16"/>
    <p:sldId id="281" r:id="rId17"/>
    <p:sldId id="280" r:id="rId18"/>
    <p:sldId id="279" r:id="rId19"/>
    <p:sldId id="282" r:id="rId20"/>
    <p:sldId id="283" r:id="rId21"/>
    <p:sldId id="285" r:id="rId22"/>
    <p:sldId id="284" r:id="rId23"/>
    <p:sldId id="286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580" autoAdjust="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28461-1689-49A6-AA12-8984BC69D672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42DE-1E9A-4391-BC8B-85EA13A751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42DE-1E9A-4391-BC8B-85EA13A7514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5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4742-0D40-48C5-81FE-2F3A968EFE26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2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72C3-69D5-4513-85A6-953811237AFA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13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FA1B-D29C-4CC7-BA5B-0B8B51CE9BC6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7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EF85-18B1-44D6-BD36-0441039AA795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7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F1C2-CD16-4543-A0EC-B1F4051B0EB1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0905-9FBA-4A50-92EB-22D2B16DF732}" type="datetime1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4E6-0923-43A1-AEA5-01B7A5DC4B0E}" type="datetime1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6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F4E-CEC7-4FFA-B873-9C9031752A91}" type="datetime1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2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39CF-808F-42D8-8EDB-ADA618A0698F}" type="datetime1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Gabriele Quatrana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D9FE7A-97A7-482E-966F-EC7A6C95AE1E}" type="datetime1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Gabriele Quatrana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D83-7357-473C-8B13-1413D75ECA85}" type="datetime1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7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85D0CD-2014-4CFE-B5E5-11506DAA1175}" type="datetime1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Gabriele Quatrana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400315"/>
            <a:ext cx="1312025" cy="457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A6C0B922-E0BE-4A4C-9E51-3FE28EB39C6C}" type="slidenum">
              <a:rPr lang="en-GB" smtClean="0"/>
              <a:pPr/>
              <a:t>‹N›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travis-ci.com/gabrielequatrana/Deliverable2" TargetMode="External"/><Relationship Id="rId2" Type="http://schemas.openxmlformats.org/officeDocument/2006/relationships/hyperlink" Target="https://github.com/gabrielequatrana/Deliverable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narcloud.io/dashboard?id=gabrielequatrana_Deliverabl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5E8E2-C797-4534-8FB8-BD7467EE8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/>
              <a:t>Deliverable 2</a:t>
            </a:r>
            <a:br>
              <a:rPr lang="it-IT" dirty="0"/>
            </a:br>
            <a:r>
              <a:rPr lang="it-IT" dirty="0"/>
              <a:t>Studio Dell’ Accuratezza Nella Predizione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0BEF36-8D5C-4770-A618-E40E7701E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Gabriele Quatrana 0306403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50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Affected Versions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6509"/>
            <a:ext cx="10058400" cy="4458565"/>
          </a:xfrm>
        </p:spPr>
        <p:txBody>
          <a:bodyPr>
            <a:normAutofit/>
          </a:bodyPr>
          <a:lstStyle/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it-IT" dirty="0"/>
              <a:t>Una volta calcolata l’</a:t>
            </a:r>
            <a:r>
              <a:rPr lang="it-IT" b="1" dirty="0"/>
              <a:t>IV</a:t>
            </a:r>
            <a:r>
              <a:rPr lang="it-IT" dirty="0"/>
              <a:t> e la </a:t>
            </a:r>
            <a:r>
              <a:rPr lang="it-IT" b="1" dirty="0"/>
              <a:t>FV</a:t>
            </a:r>
            <a:r>
              <a:rPr lang="it-IT" dirty="0"/>
              <a:t>, è possibile determinare le </a:t>
            </a:r>
            <a:r>
              <a:rPr lang="it-IT" b="1" dirty="0"/>
              <a:t>AV</a:t>
            </a:r>
            <a:r>
              <a:rPr lang="it-IT" dirty="0"/>
              <a:t> di un bug: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it-IT" dirty="0"/>
              <a:t>In questa fase vengono scartati i ticket che contengono informazioni incorrette relativamente a </a:t>
            </a:r>
            <a:r>
              <a:rPr lang="it-IT" b="1" dirty="0"/>
              <a:t>IV</a:t>
            </a:r>
            <a:r>
              <a:rPr lang="it-IT" dirty="0"/>
              <a:t>, </a:t>
            </a:r>
            <a:r>
              <a:rPr lang="it-IT" b="1" dirty="0"/>
              <a:t>OV</a:t>
            </a:r>
            <a:r>
              <a:rPr lang="it-IT" dirty="0"/>
              <a:t> e </a:t>
            </a:r>
            <a:r>
              <a:rPr lang="it-IT" b="1" dirty="0"/>
              <a:t>FV</a:t>
            </a:r>
            <a:r>
              <a:rPr lang="it-IT" dirty="0"/>
              <a:t>:</a:t>
            </a:r>
          </a:p>
          <a:p>
            <a:pPr marL="761238" lvl="2" indent="-285750" algn="just">
              <a:buFont typeface="Wingdings" panose="05000000000000000000" pitchFamily="2" charset="2"/>
              <a:buChar char="§"/>
            </a:pPr>
            <a:r>
              <a:rPr lang="it-IT" sz="1600" b="1" dirty="0"/>
              <a:t>IV &gt; OV </a:t>
            </a:r>
            <a:r>
              <a:rPr lang="it-IT" sz="1600" dirty="0"/>
              <a:t>o </a:t>
            </a:r>
            <a:r>
              <a:rPr lang="it-IT" sz="1600" b="1" dirty="0"/>
              <a:t>IV &gt; FV</a:t>
            </a:r>
            <a:r>
              <a:rPr lang="it-IT" sz="1600" dirty="0"/>
              <a:t>: informazione errata in quanto il bug sarebbe stato introdotto dopo essere stato scoperto/corretto.</a:t>
            </a:r>
          </a:p>
          <a:p>
            <a:pPr marL="761238" lvl="2" indent="-285750" algn="just">
              <a:buFont typeface="Wingdings" panose="05000000000000000000" pitchFamily="2" charset="2"/>
              <a:buChar char="§"/>
            </a:pPr>
            <a:r>
              <a:rPr lang="it-IT" sz="1600" b="1" dirty="0"/>
              <a:t>IV = FV</a:t>
            </a:r>
            <a:r>
              <a:rPr lang="it-IT" sz="1600" dirty="0"/>
              <a:t>: non esistono </a:t>
            </a:r>
            <a:r>
              <a:rPr lang="it-IT" sz="1600" b="1" dirty="0"/>
              <a:t>AV</a:t>
            </a:r>
            <a:r>
              <a:rPr lang="it-IT" sz="1600" dirty="0"/>
              <a:t> per il ticket poiché il bug è stato introdotto e risolto nella stessa versione.</a:t>
            </a:r>
          </a:p>
          <a:p>
            <a:pPr marL="761238" lvl="2" indent="-285750" algn="just">
              <a:buFont typeface="Wingdings" panose="05000000000000000000" pitchFamily="2" charset="2"/>
              <a:buChar char="§"/>
            </a:pPr>
            <a:endParaRPr lang="it-IT" sz="1600" dirty="0"/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it-IT" dirty="0"/>
              <a:t>I ticket rimasti a seguito di tale processo, sono quelli in cui:</a:t>
            </a:r>
          </a:p>
          <a:p>
            <a:pPr marL="761238" lvl="2" indent="-285750" algn="just">
              <a:buFont typeface="Wingdings" panose="05000000000000000000" pitchFamily="2" charset="2"/>
              <a:buChar char="§"/>
            </a:pPr>
            <a:r>
              <a:rPr lang="it-IT" sz="1600" b="1" dirty="0"/>
              <a:t>IV &lt; OV ≤ FV</a:t>
            </a:r>
            <a:r>
              <a:rPr lang="it-IT" sz="1600" dirty="0"/>
              <a:t>: è possibile determinare facilmente la lista delle </a:t>
            </a:r>
            <a:r>
              <a:rPr lang="it-IT" sz="1600" i="1" dirty="0"/>
              <a:t>Affected Version </a:t>
            </a:r>
            <a:r>
              <a:rPr lang="it-IT" sz="1600" dirty="0"/>
              <a:t>del ticket.</a:t>
            </a:r>
          </a:p>
          <a:p>
            <a:pPr marL="761238" lvl="2" indent="-285750" algn="just">
              <a:buFont typeface="Wingdings" panose="05000000000000000000" pitchFamily="2" charset="2"/>
              <a:buChar char="§"/>
            </a:pPr>
            <a:endParaRPr lang="it-IT" dirty="0"/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it-IT" dirty="0"/>
              <a:t>Le </a:t>
            </a:r>
            <a:r>
              <a:rPr lang="it-IT" i="1" dirty="0"/>
              <a:t>Affected Versions </a:t>
            </a:r>
            <a:r>
              <a:rPr lang="it-IT" dirty="0"/>
              <a:t>sono quelle comprese tra </a:t>
            </a:r>
            <a:r>
              <a:rPr lang="it-IT" i="1" dirty="0"/>
              <a:t>Injected Version </a:t>
            </a:r>
            <a:r>
              <a:rPr lang="it-IT" dirty="0"/>
              <a:t>inclusa e </a:t>
            </a:r>
            <a:r>
              <a:rPr lang="it-IT" i="1" dirty="0"/>
              <a:t>Fixed Version </a:t>
            </a:r>
            <a:r>
              <a:rPr lang="it-IT" dirty="0"/>
              <a:t>esclusa: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10</a:t>
            </a:fld>
            <a:endParaRPr lang="en-GB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D3BB74-0F44-414A-8499-F9D3CA12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03" y="5092640"/>
            <a:ext cx="4324954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5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Classi Java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77714"/>
          </a:xfrm>
        </p:spPr>
        <p:txBody>
          <a:bodyPr>
            <a:normAutofit/>
          </a:bodyPr>
          <a:lstStyle/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it-IT" dirty="0"/>
              <a:t>A questo punto, viene rimossa l’ultima metà di release per ottenere un dataset meno rumoroso:</a:t>
            </a:r>
          </a:p>
          <a:p>
            <a:pPr marL="182563" indent="-182563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182563" indent="-182563" algn="just">
              <a:buFont typeface="Arial" panose="020B0604020202020204" pitchFamily="34" charset="0"/>
              <a:buChar char="•"/>
            </a:pPr>
            <a:endParaRPr lang="it-IT" sz="200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sz="100" dirty="0"/>
          </a:p>
          <a:p>
            <a:pPr marL="0" indent="0" algn="just">
              <a:buNone/>
            </a:pPr>
            <a:endParaRPr lang="it-IT" sz="100" dirty="0"/>
          </a:p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it-IT" dirty="0"/>
              <a:t>Per ogni release presente nel progetto vengono estratte le relative classi </a:t>
            </a:r>
            <a:r>
              <a:rPr lang="it-IT" i="1" dirty="0"/>
              <a:t>Java</a:t>
            </a:r>
            <a:r>
              <a:rPr lang="it-IT" dirty="0"/>
              <a:t>: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11</a:t>
            </a:fld>
            <a:endParaRPr lang="en-GB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A5CD4-3AF8-462E-8085-AFA2E2A5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35" y="2169469"/>
            <a:ext cx="4975729" cy="177645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24B6F7-DB9D-461A-978E-914A16018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59" y="4378036"/>
            <a:ext cx="3962711" cy="1870807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653DD99-C28D-4C20-B8C3-130E5FA531CC}"/>
              </a:ext>
            </a:extLst>
          </p:cNvPr>
          <p:cNvSpPr txBox="1">
            <a:spLocks/>
          </p:cNvSpPr>
          <p:nvPr/>
        </p:nvSpPr>
        <p:spPr>
          <a:xfrm>
            <a:off x="5469775" y="4378036"/>
            <a:ext cx="5685906" cy="1725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187" indent="-285750" algn="just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800" dirty="0"/>
              <a:t>Ogni release mantiene l’ultimo commit eseguito per essa.</a:t>
            </a:r>
          </a:p>
          <a:p>
            <a:pPr marL="283187" indent="-285750" algn="just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800" dirty="0"/>
              <a:t>Tramite </a:t>
            </a:r>
            <a:r>
              <a:rPr lang="it-IT" sz="1800" i="1" dirty="0"/>
              <a:t>Jgit</a:t>
            </a:r>
            <a:r>
              <a:rPr lang="it-IT" sz="1800" dirty="0"/>
              <a:t> è possibile ottenere i file presenti nella repository al momento del commit considerato.</a:t>
            </a:r>
          </a:p>
          <a:p>
            <a:pPr marL="283187" indent="-285750" algn="just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it-IT" sz="1800" dirty="0"/>
              <a:t>Per ogni classe </a:t>
            </a:r>
            <a:r>
              <a:rPr lang="it-IT" sz="1800" i="1" dirty="0"/>
              <a:t>Java</a:t>
            </a:r>
            <a:r>
              <a:rPr lang="it-IT" sz="1800" dirty="0"/>
              <a:t> individuata, viene istanziato un oggetto </a:t>
            </a:r>
            <a:r>
              <a:rPr lang="it-IT" sz="1800" i="1" dirty="0"/>
              <a:t>JavaFile</a:t>
            </a:r>
            <a:r>
              <a:rPr lang="it-IT" sz="1800" dirty="0"/>
              <a:t>, che contiene i dati e le metriche della classe stessa.</a:t>
            </a:r>
          </a:p>
        </p:txBody>
      </p:sp>
    </p:spTree>
    <p:extLst>
      <p:ext uri="{BB962C8B-B14F-4D97-AF65-F5344CB8AC3E}">
        <p14:creationId xmlns:p14="http://schemas.microsoft.com/office/powerpoint/2010/main" val="15059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Metriche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77715"/>
          </a:xfrm>
        </p:spPr>
        <p:txBody>
          <a:bodyPr>
            <a:normAutofit fontScale="77500" lnSpcReduction="20000"/>
          </a:bodyPr>
          <a:lstStyle/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it-IT" dirty="0"/>
              <a:t>Il programma procede con il calcolo delle metriche associate alle classi individuate attraverso l’analisi dei commit ottenuti in precedenza.</a:t>
            </a:r>
          </a:p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it-IT" dirty="0"/>
              <a:t>Sono state prese in considerazione le seguenti metriche: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loc</a:t>
            </a:r>
            <a:r>
              <a:rPr lang="it-IT" dirty="0"/>
              <a:t>: numero di linee di codice.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locTouched</a:t>
            </a:r>
            <a:r>
              <a:rPr lang="it-IT" dirty="0"/>
              <a:t>: numero di linee di codice modificate.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locAdded</a:t>
            </a:r>
            <a:r>
              <a:rPr lang="it-IT" dirty="0"/>
              <a:t>: numero di linee di codice aggiunte.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maxLocAdded</a:t>
            </a:r>
            <a:r>
              <a:rPr lang="it-IT" dirty="0"/>
              <a:t>: numero massimo di linee di codice aggiunte tra le revisioni della release.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avgLocAdded</a:t>
            </a:r>
            <a:r>
              <a:rPr lang="it-IT" dirty="0"/>
              <a:t>: numero medio di linee di codice aggiunte tra le revisioni della release.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chgSetSize</a:t>
            </a:r>
            <a:r>
              <a:rPr lang="it-IT" dirty="0"/>
              <a:t>: numero di file "committed" insieme alla classe.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maxChgSetSize</a:t>
            </a:r>
            <a:r>
              <a:rPr lang="it-IT" dirty="0"/>
              <a:t>: numero massimo di file "committed" insieme alla classe tra le revisioni della release.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avgChgSetSize</a:t>
            </a:r>
            <a:r>
              <a:rPr lang="it-IT" dirty="0"/>
              <a:t>: numero medio di file "committed" insieme alla classe tra le revisioni della release.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churn</a:t>
            </a:r>
            <a:r>
              <a:rPr lang="it-IT" dirty="0"/>
              <a:t>: numero di linee di codice "added – removed".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maxChurn</a:t>
            </a:r>
            <a:r>
              <a:rPr lang="it-IT" dirty="0"/>
              <a:t>: numero massimo di "added – removed" tra le revisioni della release.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avgChurn</a:t>
            </a:r>
            <a:r>
              <a:rPr lang="it-IT" dirty="0"/>
              <a:t>: numero medio di "added – removed" tra le revisioni della release.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numRevisions</a:t>
            </a:r>
            <a:r>
              <a:rPr lang="it-IT" dirty="0"/>
              <a:t>: numero di revisioni della classe nella release corrente.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numFix</a:t>
            </a:r>
            <a:r>
              <a:rPr lang="it-IT" dirty="0"/>
              <a:t>: numero di bug risolti nella classe nella release corrente.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numAuth</a:t>
            </a:r>
            <a:r>
              <a:rPr lang="it-IT" dirty="0"/>
              <a:t>: numero di autori che hanno apportato modifiche alla classe nella release corrente.</a:t>
            </a:r>
          </a:p>
          <a:p>
            <a:pPr marL="578358" lvl="1" indent="-28575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it-IT" b="1" dirty="0"/>
              <a:t>age</a:t>
            </a:r>
            <a:r>
              <a:rPr lang="it-IT" dirty="0"/>
              <a:t>: età della classe in settimane a partire dalla data di creazione nella release corrente.</a:t>
            </a:r>
            <a:endParaRPr lang="it-IT" b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86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Bugginess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77715"/>
          </a:xfrm>
        </p:spPr>
        <p:txBody>
          <a:bodyPr>
            <a:normAutofit/>
          </a:bodyPr>
          <a:lstStyle/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it-IT" dirty="0"/>
              <a:t>Attraverso la classe </a:t>
            </a:r>
            <a:r>
              <a:rPr lang="it-IT" i="1" dirty="0"/>
              <a:t>DiffFormatter</a:t>
            </a:r>
            <a:r>
              <a:rPr lang="it-IT" dirty="0"/>
              <a:t> di </a:t>
            </a:r>
            <a:r>
              <a:rPr lang="it-IT" i="1" dirty="0"/>
              <a:t>Jgit</a:t>
            </a:r>
            <a:r>
              <a:rPr lang="it-IT" dirty="0"/>
              <a:t> è possibile analizzare le modifiche introdotte ad ogni commit:</a:t>
            </a:r>
          </a:p>
          <a:p>
            <a:pPr marL="182563" indent="-182563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182563" indent="-182563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 algn="just">
              <a:buNone/>
            </a:pPr>
            <a:endParaRPr lang="it-IT" sz="500" dirty="0"/>
          </a:p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it-IT" dirty="0"/>
              <a:t>Per calcolare la </a:t>
            </a:r>
            <a:r>
              <a:rPr lang="it-IT" b="1" i="1" dirty="0"/>
              <a:t>bugginess</a:t>
            </a:r>
            <a:r>
              <a:rPr lang="it-IT" dirty="0"/>
              <a:t> di una classe bisogna analizzare dei commit specifici: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13</a:t>
            </a:fld>
            <a:endParaRPr lang="en-GB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0848B70-DEBE-42CE-ADA8-8E95440E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83" y="2344942"/>
            <a:ext cx="3817097" cy="140159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687C25-9206-482A-8959-DDE4B2DBB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152" y="4843759"/>
            <a:ext cx="4383958" cy="783841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76A3D83-E33A-43EE-A55B-D3A0CBDBBE2F}"/>
              </a:ext>
            </a:extLst>
          </p:cNvPr>
          <p:cNvSpPr txBox="1">
            <a:spLocks/>
          </p:cNvSpPr>
          <p:nvPr/>
        </p:nvSpPr>
        <p:spPr>
          <a:xfrm>
            <a:off x="1388436" y="4440462"/>
            <a:ext cx="5383286" cy="17571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lvl="1" indent="-268288" algn="just">
              <a:buFont typeface="Courier New" panose="02070309020205020404" pitchFamily="49" charset="0"/>
              <a:buChar char="o"/>
            </a:pPr>
            <a:r>
              <a:rPr lang="it-IT" dirty="0"/>
              <a:t>Se una classe è stata toccata da un commit relativo ad un ticket di tipo «Bug Fixed», vuol dire che la modifica introdotta ha risolto un bug e quindi la classe era precedentemente buggy.</a:t>
            </a:r>
          </a:p>
          <a:p>
            <a:pPr marL="268288" lvl="1" indent="-268288" algn="just">
              <a:buFont typeface="Courier New" panose="02070309020205020404" pitchFamily="49" charset="0"/>
              <a:buChar char="o"/>
            </a:pPr>
            <a:r>
              <a:rPr lang="it-IT" dirty="0"/>
              <a:t>È possibile accedere alle </a:t>
            </a:r>
            <a:r>
              <a:rPr lang="it-IT" i="1" dirty="0"/>
              <a:t>Affected Versions </a:t>
            </a:r>
            <a:r>
              <a:rPr lang="it-IT" dirty="0"/>
              <a:t>riportate nel ticket a cui fa riferimento il commit ed impostare la classe come </a:t>
            </a:r>
            <a:r>
              <a:rPr lang="it-IT" i="1" dirty="0"/>
              <a:t>buggy</a:t>
            </a:r>
            <a:r>
              <a:rPr lang="it-IT" dirty="0"/>
              <a:t> in tutte le release considerate.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00AD4B6-2846-4AAC-8A80-040D672D7ED7}"/>
              </a:ext>
            </a:extLst>
          </p:cNvPr>
          <p:cNvSpPr txBox="1">
            <a:spLocks/>
          </p:cNvSpPr>
          <p:nvPr/>
        </p:nvSpPr>
        <p:spPr>
          <a:xfrm>
            <a:off x="1036319" y="2344942"/>
            <a:ext cx="5750853" cy="14141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it-IT" dirty="0"/>
              <a:t>Attraverso il metodo </a:t>
            </a:r>
            <a:r>
              <a:rPr lang="it-IT" i="1" dirty="0"/>
              <a:t>scan()</a:t>
            </a:r>
            <a:r>
              <a:rPr lang="it-IT" dirty="0"/>
              <a:t> si ottiene una lista di </a:t>
            </a:r>
            <a:r>
              <a:rPr lang="it-IT" i="1" dirty="0"/>
              <a:t>DiffEntry</a:t>
            </a:r>
            <a:r>
              <a:rPr lang="it-IT" dirty="0"/>
              <a:t> che rappresentano le differenze tra i commit e i suoi parent.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it-IT" dirty="0"/>
              <a:t>Analizzandoli è possibile calcolare le varie metriche per le classi toccate dal commit.</a:t>
            </a:r>
          </a:p>
        </p:txBody>
      </p:sp>
    </p:spTree>
    <p:extLst>
      <p:ext uri="{BB962C8B-B14F-4D97-AF65-F5344CB8AC3E}">
        <p14:creationId xmlns:p14="http://schemas.microsoft.com/office/powerpoint/2010/main" val="220832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Weka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6333"/>
            <a:ext cx="5987011" cy="3938741"/>
          </a:xfrm>
        </p:spPr>
        <p:txBody>
          <a:bodyPr>
            <a:normAutofit/>
          </a:bodyPr>
          <a:lstStyle/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it-IT" dirty="0"/>
              <a:t>Per valutare l’accuratezza dei vari classificatori sono state utilizzate le </a:t>
            </a:r>
            <a:r>
              <a:rPr lang="it-IT" i="1" dirty="0"/>
              <a:t>API</a:t>
            </a:r>
            <a:r>
              <a:rPr lang="it-IT" dirty="0"/>
              <a:t> di </a:t>
            </a:r>
            <a:r>
              <a:rPr lang="it-IT" b="1" dirty="0"/>
              <a:t>Weka</a:t>
            </a:r>
            <a:r>
              <a:rPr lang="it-IT" dirty="0"/>
              <a:t>: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it-IT" sz="1600" dirty="0"/>
              <a:t>Il dataset viene convertito in formato </a:t>
            </a:r>
            <a:r>
              <a:rPr lang="it-IT" sz="1600" i="1" dirty="0"/>
              <a:t>ARFF.</a:t>
            </a:r>
            <a:endParaRPr lang="it-IT" sz="1400" dirty="0"/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it-IT" sz="1600" dirty="0"/>
              <a:t>Le metriche di accuratezza vengono calcolate per ogni </a:t>
            </a:r>
            <a:r>
              <a:rPr lang="it-IT" sz="1600" i="1" dirty="0"/>
              <a:t>classificatore</a:t>
            </a:r>
            <a:r>
              <a:rPr lang="it-IT" sz="1600" dirty="0"/>
              <a:t>, metodo di </a:t>
            </a:r>
            <a:r>
              <a:rPr lang="it-IT" sz="1600" i="1" dirty="0"/>
              <a:t>feature selection</a:t>
            </a:r>
            <a:r>
              <a:rPr lang="it-IT" sz="1600" dirty="0"/>
              <a:t>, metodo di </a:t>
            </a:r>
            <a:r>
              <a:rPr lang="it-IT" sz="1600" i="1" dirty="0"/>
              <a:t>balancing</a:t>
            </a:r>
            <a:r>
              <a:rPr lang="it-IT" sz="1600" dirty="0"/>
              <a:t> e tipologia di </a:t>
            </a:r>
            <a:r>
              <a:rPr lang="it-IT" sz="1600" i="1" dirty="0"/>
              <a:t>cost sensitivity</a:t>
            </a:r>
            <a:r>
              <a:rPr lang="it-IT" sz="1600" dirty="0"/>
              <a:t> utilizzati:</a:t>
            </a:r>
          </a:p>
          <a:p>
            <a:pPr marL="761238" lvl="2" indent="-285750" algn="just">
              <a:buFont typeface="Wingdings" panose="05000000000000000000" pitchFamily="2" charset="2"/>
              <a:buChar char="§"/>
            </a:pPr>
            <a:r>
              <a:rPr lang="it-IT" dirty="0"/>
              <a:t>Viene eseguito un run per ogni combinazione possibile.</a:t>
            </a:r>
          </a:p>
          <a:p>
            <a:pPr marL="761238" lvl="2" indent="-285750" algn="just">
              <a:buFont typeface="Wingdings" panose="05000000000000000000" pitchFamily="2" charset="2"/>
              <a:buChar char="§"/>
            </a:pPr>
            <a:r>
              <a:rPr lang="it-IT" dirty="0"/>
              <a:t>Vengono calcolati i valori di </a:t>
            </a:r>
            <a:r>
              <a:rPr lang="it-IT" i="1" dirty="0"/>
              <a:t>recall</a:t>
            </a:r>
            <a:r>
              <a:rPr lang="it-IT" dirty="0"/>
              <a:t>, </a:t>
            </a:r>
            <a:r>
              <a:rPr lang="it-IT" i="1" dirty="0"/>
              <a:t>precision</a:t>
            </a:r>
            <a:r>
              <a:rPr lang="it-IT" dirty="0"/>
              <a:t>, </a:t>
            </a:r>
            <a:r>
              <a:rPr lang="it-IT" i="1" dirty="0"/>
              <a:t>AUC</a:t>
            </a:r>
            <a:r>
              <a:rPr lang="it-IT" dirty="0"/>
              <a:t> e </a:t>
            </a:r>
            <a:r>
              <a:rPr lang="it-IT" i="1" dirty="0"/>
              <a:t>kappa</a:t>
            </a:r>
            <a:r>
              <a:rPr lang="it-IT" dirty="0"/>
              <a:t>.</a:t>
            </a:r>
          </a:p>
          <a:p>
            <a:pPr marL="578358" lvl="1" indent="-285750" algn="just">
              <a:buFont typeface="Courier New" panose="02070309020205020404" pitchFamily="49" charset="0"/>
              <a:buChar char="o"/>
            </a:pPr>
            <a:r>
              <a:rPr lang="it-IT" sz="1600" dirty="0"/>
              <a:t>Infine, i risultati delle varie esecuzioni vengono salvati all’interno di un file </a:t>
            </a:r>
            <a:r>
              <a:rPr lang="it-IT" sz="1600" i="1" dirty="0"/>
              <a:t>CSV</a:t>
            </a:r>
            <a:r>
              <a:rPr lang="it-IT" sz="1600" dirty="0"/>
              <a:t>, in modo tale da poter analizzare l’accuratezza dei vari classificatori, anche attraverso dei grafici.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14</a:t>
            </a:fld>
            <a:endParaRPr lang="en-GB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706F91-7056-4ED3-8F57-2C5906B4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81" y="2831135"/>
            <a:ext cx="3895899" cy="2989677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0F2C3200-6714-41CA-8836-5773A8CFAF30}"/>
              </a:ext>
            </a:extLst>
          </p:cNvPr>
          <p:cNvSpPr txBox="1">
            <a:spLocks/>
          </p:cNvSpPr>
          <p:nvPr/>
        </p:nvSpPr>
        <p:spPr>
          <a:xfrm>
            <a:off x="1097281" y="1750246"/>
            <a:ext cx="10058400" cy="6260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it-IT" dirty="0"/>
              <a:t>Una volta calcolate la </a:t>
            </a:r>
            <a:r>
              <a:rPr lang="it-IT" b="1" i="1" dirty="0"/>
              <a:t>bugginess</a:t>
            </a:r>
            <a:r>
              <a:rPr lang="it-IT" dirty="0"/>
              <a:t> e le </a:t>
            </a:r>
            <a:r>
              <a:rPr lang="it-IT" i="1" dirty="0"/>
              <a:t>metriche</a:t>
            </a:r>
            <a:r>
              <a:rPr lang="it-IT" dirty="0"/>
              <a:t> delle varie classi, viene generato il dataset in formato </a:t>
            </a:r>
            <a:r>
              <a:rPr lang="it-IT" i="1" dirty="0"/>
              <a:t>CSV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99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DD4FC-62F1-4E90-97A5-DCE8A47B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CA7739-CE16-45C4-A85A-E6477D0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dirty="0"/>
              <a:t>I due dataset generati a seguito dell’esecuzione del programma, contengono il seguente numero di classi: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b="1" dirty="0"/>
              <a:t>Bookkeeper</a:t>
            </a:r>
            <a:r>
              <a:rPr lang="it-IT" dirty="0"/>
              <a:t>: 3108 classi / 783 difettose (25.19%)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b="1" dirty="0"/>
              <a:t>Tajo</a:t>
            </a:r>
            <a:r>
              <a:rPr lang="it-IT" dirty="0"/>
              <a:t>: 5884 classi / 3799 difettose (64.56%)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dirty="0"/>
              <a:t>I dataset ottenuti sono risultati entrambi abbastanza sbilanciati: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Il primo verso i negativi.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Il secondo verso i positivi.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dirty="0"/>
              <a:t>Dai risultati ottenuti sono stati generati vari grafici che sono stati analizzati considerando le tipologie di </a:t>
            </a:r>
            <a:r>
              <a:rPr lang="it-IT" b="1" dirty="0"/>
              <a:t>Feature Selection</a:t>
            </a:r>
            <a:r>
              <a:rPr lang="it-IT" dirty="0"/>
              <a:t>, </a:t>
            </a:r>
            <a:r>
              <a:rPr lang="it-IT" b="1" dirty="0"/>
              <a:t>Balancing</a:t>
            </a:r>
            <a:r>
              <a:rPr lang="it-IT" dirty="0"/>
              <a:t> e </a:t>
            </a:r>
            <a:r>
              <a:rPr lang="it-IT" b="1" dirty="0"/>
              <a:t>Cost Sensitivity</a:t>
            </a:r>
            <a:r>
              <a:rPr lang="it-IT" dirty="0"/>
              <a:t> utilizzate.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dirty="0"/>
              <a:t>Infine, è stata discussa l’accuratezza generale dei classificatori in base al dataset utilizzato.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1D2123-54B3-4F1C-9B34-83997F5F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F8C178-D93D-4EEB-B7E1-B44830F0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61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5B90-6973-4921-A2FA-593A1F9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Bookkeeper – Feature Selection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E3389-E02B-47EB-84A5-2DA37E9A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79" y="1845734"/>
            <a:ext cx="5694405" cy="4318706"/>
          </a:xfrm>
        </p:spPr>
        <p:txBody>
          <a:bodyPr>
            <a:norm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Ibk</a:t>
            </a:r>
            <a:r>
              <a:rPr lang="it-IT" sz="1800" dirty="0"/>
              <a:t> presenta un’accuratezza molto simile a prescindere dall’utilizzo o meno di </a:t>
            </a:r>
            <a:r>
              <a:rPr lang="it-IT" sz="1800" i="1" dirty="0"/>
              <a:t>Best First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Best First</a:t>
            </a:r>
            <a:r>
              <a:rPr lang="it-IT" sz="1400" dirty="0"/>
              <a:t>: kappa </a:t>
            </a:r>
            <a:r>
              <a:rPr lang="it-IT" sz="1400" b="1" dirty="0"/>
              <a:t>0.62</a:t>
            </a:r>
            <a:r>
              <a:rPr lang="it-IT" sz="1400" dirty="0"/>
              <a:t>, precision </a:t>
            </a:r>
            <a:r>
              <a:rPr lang="it-IT" sz="1400" b="1" dirty="0"/>
              <a:t>0.69</a:t>
            </a:r>
            <a:r>
              <a:rPr lang="it-IT" sz="1400" dirty="0"/>
              <a:t>, recall </a:t>
            </a:r>
            <a:r>
              <a:rPr lang="it-IT" sz="1400" b="1" dirty="0"/>
              <a:t>0.83</a:t>
            </a:r>
            <a:r>
              <a:rPr lang="it-IT" sz="1400" dirty="0"/>
              <a:t>, AUC </a:t>
            </a:r>
            <a:r>
              <a:rPr lang="it-IT" sz="1400" b="1" dirty="0"/>
              <a:t>0.85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No feature selection</a:t>
            </a:r>
            <a:r>
              <a:rPr lang="it-IT" sz="1400" dirty="0"/>
              <a:t>: kappa </a:t>
            </a:r>
            <a:r>
              <a:rPr lang="it-IT" sz="1400" b="1" dirty="0"/>
              <a:t>0.61</a:t>
            </a:r>
            <a:r>
              <a:rPr lang="it-IT" sz="1400" dirty="0"/>
              <a:t> , precision </a:t>
            </a:r>
            <a:r>
              <a:rPr lang="it-IT" sz="1400" b="1" dirty="0"/>
              <a:t>0.68</a:t>
            </a:r>
            <a:r>
              <a:rPr lang="it-IT" sz="1400" dirty="0"/>
              <a:t>, recall </a:t>
            </a:r>
            <a:r>
              <a:rPr lang="it-IT" sz="1400" b="1" dirty="0"/>
              <a:t>0.84</a:t>
            </a:r>
            <a:r>
              <a:rPr lang="it-IT" sz="1400" dirty="0"/>
              <a:t>, AUC </a:t>
            </a:r>
            <a:r>
              <a:rPr lang="it-IT" sz="1400" b="1" dirty="0"/>
              <a:t>0.83</a:t>
            </a:r>
            <a:endParaRPr lang="en-GB" sz="1400" b="1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Naive Bayes</a:t>
            </a:r>
            <a:r>
              <a:rPr lang="it-IT" sz="1800" dirty="0"/>
              <a:t> ha raggiunto un’accuratezza maggiore utilizzando </a:t>
            </a:r>
            <a:r>
              <a:rPr lang="it-IT" sz="1800" i="1" dirty="0"/>
              <a:t>Best First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Best First</a:t>
            </a:r>
            <a:r>
              <a:rPr lang="it-IT" sz="1400" dirty="0"/>
              <a:t>: kappa </a:t>
            </a:r>
            <a:r>
              <a:rPr lang="it-IT" sz="1400" b="1" dirty="0"/>
              <a:t>0.24</a:t>
            </a:r>
            <a:r>
              <a:rPr lang="it-IT" sz="1400" dirty="0"/>
              <a:t>, precision </a:t>
            </a:r>
            <a:r>
              <a:rPr lang="it-IT" sz="1400" b="1" dirty="0"/>
              <a:t>0.64</a:t>
            </a:r>
            <a:r>
              <a:rPr lang="it-IT" sz="1400" dirty="0"/>
              <a:t>, recall </a:t>
            </a:r>
            <a:r>
              <a:rPr lang="it-IT" sz="1400" b="1" dirty="0"/>
              <a:t>0.29</a:t>
            </a:r>
            <a:r>
              <a:rPr lang="it-IT" sz="1400" dirty="0"/>
              <a:t>, AUC </a:t>
            </a:r>
            <a:r>
              <a:rPr lang="it-IT" sz="1400" b="1" dirty="0"/>
              <a:t>0.75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No feature selection</a:t>
            </a:r>
            <a:r>
              <a:rPr lang="it-IT" sz="1400" dirty="0"/>
              <a:t>: kappa </a:t>
            </a:r>
            <a:r>
              <a:rPr lang="it-IT" sz="1400" b="1" dirty="0"/>
              <a:t>0.05</a:t>
            </a:r>
            <a:r>
              <a:rPr lang="it-IT" sz="1400" dirty="0"/>
              <a:t> , precision </a:t>
            </a:r>
            <a:r>
              <a:rPr lang="it-IT" sz="1400" b="1" dirty="0"/>
              <a:t>0.40</a:t>
            </a:r>
            <a:r>
              <a:rPr lang="it-IT" sz="1400" dirty="0"/>
              <a:t>, recall </a:t>
            </a:r>
            <a:r>
              <a:rPr lang="it-IT" sz="1400" b="1" dirty="0"/>
              <a:t>0.10</a:t>
            </a:r>
            <a:r>
              <a:rPr lang="it-IT" sz="1400" dirty="0"/>
              <a:t>, AUC </a:t>
            </a:r>
            <a:r>
              <a:rPr lang="it-IT" sz="1400" b="1" dirty="0"/>
              <a:t>0.70</a:t>
            </a:r>
            <a:endParaRPr lang="en-GB" sz="1400" b="1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Random Forest</a:t>
            </a:r>
            <a:r>
              <a:rPr lang="it-IT" sz="1800" dirty="0"/>
              <a:t> presenta un’accuratezza molto simile a prescindere dall’utilizzo o meno di </a:t>
            </a:r>
            <a:r>
              <a:rPr lang="it-IT" sz="1800" i="1" dirty="0"/>
              <a:t>Best First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Best First</a:t>
            </a:r>
            <a:r>
              <a:rPr lang="it-IT" sz="1400" dirty="0"/>
              <a:t>: kappa </a:t>
            </a:r>
            <a:r>
              <a:rPr lang="it-IT" sz="1400" b="1" dirty="0"/>
              <a:t>0.50</a:t>
            </a:r>
            <a:r>
              <a:rPr lang="it-IT" sz="1400" dirty="0"/>
              <a:t>, precision </a:t>
            </a:r>
            <a:r>
              <a:rPr lang="it-IT" sz="1400" b="1" dirty="0"/>
              <a:t>0.78</a:t>
            </a:r>
            <a:r>
              <a:rPr lang="it-IT" sz="1400" dirty="0"/>
              <a:t>, recall </a:t>
            </a:r>
            <a:r>
              <a:rPr lang="it-IT" sz="1400" b="1" dirty="0"/>
              <a:t>0.57</a:t>
            </a:r>
            <a:r>
              <a:rPr lang="it-IT" sz="1400" dirty="0"/>
              <a:t>, AUC </a:t>
            </a:r>
            <a:r>
              <a:rPr lang="it-IT" sz="1400" b="1" dirty="0"/>
              <a:t>0.85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No feature selection</a:t>
            </a:r>
            <a:r>
              <a:rPr lang="it-IT" sz="1400" dirty="0"/>
              <a:t>: kappa </a:t>
            </a:r>
            <a:r>
              <a:rPr lang="it-IT" sz="1400" b="1" dirty="0"/>
              <a:t>0.43</a:t>
            </a:r>
            <a:r>
              <a:rPr lang="it-IT" sz="1400" dirty="0"/>
              <a:t> , precision </a:t>
            </a:r>
            <a:r>
              <a:rPr lang="it-IT" sz="1400" b="1" dirty="0"/>
              <a:t>0.81</a:t>
            </a:r>
            <a:r>
              <a:rPr lang="it-IT" sz="1400" dirty="0"/>
              <a:t>, recall </a:t>
            </a:r>
            <a:r>
              <a:rPr lang="it-IT" sz="1400" b="1" dirty="0"/>
              <a:t>0.46</a:t>
            </a:r>
            <a:r>
              <a:rPr lang="it-IT" sz="1400" dirty="0"/>
              <a:t>, AUC </a:t>
            </a:r>
            <a:r>
              <a:rPr lang="it-IT" sz="1400" b="1" dirty="0"/>
              <a:t>0.82</a:t>
            </a:r>
            <a:endParaRPr lang="en-GB" sz="1400" b="1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dirty="0"/>
              <a:t>Con il dataset generato, è consigliato utilizzare </a:t>
            </a:r>
            <a:r>
              <a:rPr lang="it-IT" sz="1800" i="1" dirty="0"/>
              <a:t>Best First </a:t>
            </a:r>
            <a:r>
              <a:rPr lang="it-IT" sz="1800" dirty="0"/>
              <a:t>in quanto causa un miglioramento generale dell’accuratezza.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E7A707-5B76-4DF8-BCC3-60AB14C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6EB26D-6DDF-4EDB-A690-4E9F880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16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991E1D3-8CFA-4C1B-BE21-284498F40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2209" y="1845734"/>
            <a:ext cx="5818652" cy="41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9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5B90-6973-4921-A2FA-593A1F9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Bookkeeper – Cost Sensitivity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E3389-E02B-47EB-84A5-2DA37E9A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79" y="1845734"/>
            <a:ext cx="5694405" cy="4318706"/>
          </a:xfrm>
        </p:spPr>
        <p:txBody>
          <a:bodyPr>
            <a:normAutofit lnSpcReduction="10000"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Ibk</a:t>
            </a:r>
            <a:r>
              <a:rPr lang="it-IT" sz="1800" dirty="0"/>
              <a:t> presenta un’accuratezza molto simile a prescindere dall’utilizzo o meno di </a:t>
            </a:r>
            <a:r>
              <a:rPr lang="it-IT" sz="1800" i="1" dirty="0"/>
              <a:t>Cost Sensitivity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kappa </a:t>
            </a:r>
            <a:r>
              <a:rPr lang="it-IT" sz="1500" b="1" dirty="0"/>
              <a:t>0.61</a:t>
            </a:r>
            <a:r>
              <a:rPr lang="it-IT" sz="1500" dirty="0"/>
              <a:t>, precision </a:t>
            </a:r>
            <a:r>
              <a:rPr lang="it-IT" sz="1500" b="1" dirty="0"/>
              <a:t>0.67</a:t>
            </a:r>
            <a:r>
              <a:rPr lang="it-IT" sz="1500" dirty="0"/>
              <a:t>, recall </a:t>
            </a:r>
            <a:r>
              <a:rPr lang="it-IT" sz="1500" b="1" dirty="0"/>
              <a:t>0.84</a:t>
            </a:r>
            <a:r>
              <a:rPr lang="it-IT" sz="1500" dirty="0"/>
              <a:t>, AUC </a:t>
            </a:r>
            <a:r>
              <a:rPr lang="it-IT" sz="1500" b="1" dirty="0"/>
              <a:t>0.84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Attraverso </a:t>
            </a:r>
            <a:r>
              <a:rPr lang="it-IT" sz="1500" i="1" dirty="0"/>
              <a:t>Cost Sensitive </a:t>
            </a:r>
            <a:r>
              <a:rPr lang="it-IT" sz="1500" dirty="0"/>
              <a:t>aumenta leggermente la </a:t>
            </a:r>
            <a:r>
              <a:rPr lang="it-IT" sz="1500" i="1" dirty="0"/>
              <a:t>precision</a:t>
            </a:r>
            <a:r>
              <a:rPr lang="it-IT" sz="1500" dirty="0"/>
              <a:t> a </a:t>
            </a:r>
            <a:r>
              <a:rPr lang="it-IT" sz="1500" b="1" dirty="0"/>
              <a:t>0.70</a:t>
            </a:r>
            <a:r>
              <a:rPr lang="it-IT" sz="1500" dirty="0"/>
              <a:t> ma diminuisce la </a:t>
            </a:r>
            <a:r>
              <a:rPr lang="it-IT" sz="1500" i="1" dirty="0"/>
              <a:t>recall</a:t>
            </a:r>
            <a:r>
              <a:rPr lang="it-IT" sz="1500" dirty="0"/>
              <a:t> a </a:t>
            </a:r>
            <a:r>
              <a:rPr lang="it-IT" sz="1500" b="1" dirty="0"/>
              <a:t>0.83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Naive Bayes</a:t>
            </a:r>
            <a:r>
              <a:rPr lang="it-IT" sz="1800" dirty="0"/>
              <a:t> ha raggiunto un’accuratezza maggiore senza utilizzare </a:t>
            </a:r>
            <a:r>
              <a:rPr lang="it-IT" sz="1800" i="1" dirty="0"/>
              <a:t>Cost Sensitivity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kappa </a:t>
            </a:r>
            <a:r>
              <a:rPr lang="it-IT" sz="1500" b="1" dirty="0"/>
              <a:t>0.22</a:t>
            </a:r>
            <a:r>
              <a:rPr lang="it-IT" sz="1500" dirty="0"/>
              <a:t>, precision </a:t>
            </a:r>
            <a:r>
              <a:rPr lang="it-IT" sz="1500" b="1" dirty="0"/>
              <a:t>0.51</a:t>
            </a:r>
            <a:r>
              <a:rPr lang="it-IT" sz="1500" dirty="0"/>
              <a:t>, recall </a:t>
            </a:r>
            <a:r>
              <a:rPr lang="it-IT" sz="1500" b="1" dirty="0"/>
              <a:t>0.32</a:t>
            </a:r>
            <a:r>
              <a:rPr lang="it-IT" sz="1500" dirty="0"/>
              <a:t>, AUC </a:t>
            </a:r>
            <a:r>
              <a:rPr lang="it-IT" sz="1500" b="1" dirty="0"/>
              <a:t>0.83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Random Forest</a:t>
            </a:r>
            <a:r>
              <a:rPr lang="it-IT" sz="1800" dirty="0"/>
              <a:t> presenta un’accuratezza molto instabile in base all’utilizzo o meno di </a:t>
            </a:r>
            <a:r>
              <a:rPr lang="it-IT" sz="1800" i="1" dirty="0"/>
              <a:t>Cost Sensitivity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Si può notare dal grafico come diminuiscano notevolmente </a:t>
            </a:r>
            <a:r>
              <a:rPr lang="it-IT" sz="1500" i="1" dirty="0"/>
              <a:t>kappa </a:t>
            </a:r>
            <a:r>
              <a:rPr lang="it-IT" sz="1500" dirty="0"/>
              <a:t>e </a:t>
            </a:r>
            <a:r>
              <a:rPr lang="it-IT" sz="1500" i="1" dirty="0"/>
              <a:t>recall </a:t>
            </a:r>
            <a:r>
              <a:rPr lang="it-IT" sz="1500" dirty="0"/>
              <a:t>ma aumenta di molto il valore di </a:t>
            </a:r>
            <a:r>
              <a:rPr lang="it-IT" sz="1500" i="1" dirty="0"/>
              <a:t>precision</a:t>
            </a:r>
            <a:r>
              <a:rPr lang="it-IT" sz="1500" dirty="0"/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dirty="0"/>
              <a:t>Il </a:t>
            </a:r>
            <a:r>
              <a:rPr lang="it-IT" sz="1800" i="1" dirty="0"/>
              <a:t>Cost Sensitivity </a:t>
            </a:r>
            <a:r>
              <a:rPr lang="it-IT" sz="1800" dirty="0"/>
              <a:t>sembra avere poco impatto sul classificatore </a:t>
            </a:r>
            <a:r>
              <a:rPr lang="it-IT" sz="1800" b="1" dirty="0"/>
              <a:t>Ibk</a:t>
            </a:r>
            <a:r>
              <a:rPr lang="it-IT" sz="1800" dirty="0"/>
              <a:t> ma un grande impatto su </a:t>
            </a:r>
            <a:r>
              <a:rPr lang="it-IT" sz="1800" b="1" dirty="0"/>
              <a:t>Naive Bayes </a:t>
            </a:r>
            <a:r>
              <a:rPr lang="it-IT" sz="1800" dirty="0"/>
              <a:t>e </a:t>
            </a:r>
            <a:r>
              <a:rPr lang="it-IT" sz="1800" b="1" dirty="0"/>
              <a:t>Random Forest</a:t>
            </a:r>
            <a:r>
              <a:rPr lang="it-IT" sz="18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E7A707-5B76-4DF8-BCC3-60AB14C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6EB26D-6DDF-4EDB-A690-4E9F880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17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991E1D3-8CFA-4C1B-BE21-284498F40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2208" y="1845734"/>
            <a:ext cx="5806923" cy="41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3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5B90-6973-4921-A2FA-593A1F9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Bookkeeper – Balancing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E3389-E02B-47EB-84A5-2DA37E9A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79" y="1845734"/>
            <a:ext cx="5694405" cy="4316059"/>
          </a:xfrm>
        </p:spPr>
        <p:txBody>
          <a:bodyPr>
            <a:norm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Ibk</a:t>
            </a:r>
            <a:r>
              <a:rPr lang="it-IT" sz="1800" dirty="0"/>
              <a:t> presenta un’accuratezza maggiore senza balancing: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kappa </a:t>
            </a:r>
            <a:r>
              <a:rPr lang="it-IT" sz="1500" b="1" dirty="0"/>
              <a:t>0.68</a:t>
            </a:r>
            <a:r>
              <a:rPr lang="it-IT" sz="1500" dirty="0"/>
              <a:t>, precision </a:t>
            </a:r>
            <a:r>
              <a:rPr lang="it-IT" sz="1500" b="1" dirty="0"/>
              <a:t>0.76</a:t>
            </a:r>
            <a:r>
              <a:rPr lang="it-IT" sz="1500" dirty="0"/>
              <a:t>, recall </a:t>
            </a:r>
            <a:r>
              <a:rPr lang="it-IT" sz="1500" b="1" dirty="0"/>
              <a:t>0.83</a:t>
            </a:r>
            <a:r>
              <a:rPr lang="it-IT" sz="1500" dirty="0"/>
              <a:t>, AUC </a:t>
            </a:r>
            <a:r>
              <a:rPr lang="it-IT" sz="1500" b="1" dirty="0"/>
              <a:t>0.86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Sia </a:t>
            </a:r>
            <a:r>
              <a:rPr lang="it-IT" sz="1500" i="1" dirty="0"/>
              <a:t>SMOTE</a:t>
            </a:r>
            <a:r>
              <a:rPr lang="it-IT" sz="1500" dirty="0"/>
              <a:t> che </a:t>
            </a:r>
            <a:r>
              <a:rPr lang="it-IT" sz="1500" i="1" dirty="0"/>
              <a:t>Undersampling</a:t>
            </a:r>
            <a:r>
              <a:rPr lang="it-IT" sz="1500" dirty="0"/>
              <a:t> aumentano la recall: </a:t>
            </a:r>
            <a:r>
              <a:rPr lang="it-IT" sz="1500" b="1" dirty="0"/>
              <a:t>0.85</a:t>
            </a:r>
            <a:endParaRPr lang="en-GB" sz="1500" b="1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Naive Bayes</a:t>
            </a:r>
            <a:r>
              <a:rPr lang="it-IT" sz="1800" dirty="0"/>
              <a:t> ha raggiunto un’accuratezza maggiore attraverso </a:t>
            </a:r>
            <a:r>
              <a:rPr lang="it-IT" sz="1800" i="1" dirty="0"/>
              <a:t>SMOTE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kappa </a:t>
            </a:r>
            <a:r>
              <a:rPr lang="it-IT" sz="1500" b="1" dirty="0"/>
              <a:t>0.19</a:t>
            </a:r>
            <a:r>
              <a:rPr lang="it-IT" sz="1500" dirty="0"/>
              <a:t>, precision </a:t>
            </a:r>
            <a:r>
              <a:rPr lang="it-IT" sz="1500" b="1" dirty="0"/>
              <a:t>0.60</a:t>
            </a:r>
            <a:r>
              <a:rPr lang="it-IT" sz="1500" dirty="0"/>
              <a:t>, recall </a:t>
            </a:r>
            <a:r>
              <a:rPr lang="it-IT" sz="1500" b="1" dirty="0"/>
              <a:t>0.23</a:t>
            </a:r>
            <a:r>
              <a:rPr lang="it-IT" sz="1500" dirty="0"/>
              <a:t>, AUC </a:t>
            </a:r>
            <a:r>
              <a:rPr lang="it-IT" sz="1500" b="1" dirty="0"/>
              <a:t>0.83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i="1" dirty="0"/>
              <a:t>Oversampling</a:t>
            </a:r>
            <a:r>
              <a:rPr lang="it-IT" sz="1500" dirty="0"/>
              <a:t> migliora leggermente la recall: </a:t>
            </a:r>
            <a:r>
              <a:rPr lang="it-IT" sz="1500" b="1" dirty="0"/>
              <a:t>0.24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Random Forest</a:t>
            </a:r>
            <a:r>
              <a:rPr lang="it-IT" sz="1800" dirty="0"/>
              <a:t> ha raggiunto un’accuratezza maggiore attraverso </a:t>
            </a:r>
            <a:r>
              <a:rPr lang="it-IT" sz="1800" i="1" dirty="0"/>
              <a:t>SMOTE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kappa </a:t>
            </a:r>
            <a:r>
              <a:rPr lang="it-IT" sz="1500" b="1" dirty="0"/>
              <a:t>0.52</a:t>
            </a:r>
            <a:r>
              <a:rPr lang="it-IT" sz="1500" dirty="0"/>
              <a:t>, precision </a:t>
            </a:r>
            <a:r>
              <a:rPr lang="it-IT" sz="1500" b="1" dirty="0"/>
              <a:t>0.84</a:t>
            </a:r>
            <a:r>
              <a:rPr lang="it-IT" sz="1500" dirty="0"/>
              <a:t>, recall </a:t>
            </a:r>
            <a:r>
              <a:rPr lang="it-IT" sz="1500" b="1" dirty="0"/>
              <a:t>0.55</a:t>
            </a:r>
            <a:r>
              <a:rPr lang="it-IT" sz="1500" dirty="0"/>
              <a:t>, AUC </a:t>
            </a:r>
            <a:r>
              <a:rPr lang="it-IT" sz="1500" b="1" dirty="0"/>
              <a:t>0.84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Senza balancing viene migliorata leggermente la precision: </a:t>
            </a:r>
            <a:r>
              <a:rPr lang="it-IT" sz="1500" b="1" dirty="0"/>
              <a:t>0.86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dirty="0"/>
              <a:t>Per il dataset costruito, </a:t>
            </a:r>
            <a:r>
              <a:rPr lang="it-IT" sz="1800" i="1" dirty="0"/>
              <a:t>Undersampling</a:t>
            </a:r>
            <a:r>
              <a:rPr lang="it-IT" sz="1800" dirty="0"/>
              <a:t> risulta essere la scelta peggiore, in quanto non migliora nessuna metrica, tranne </a:t>
            </a:r>
            <a:r>
              <a:rPr lang="it-IT" sz="1800" i="1" dirty="0"/>
              <a:t>recall</a:t>
            </a:r>
            <a:r>
              <a:rPr lang="it-IT" sz="1800" dirty="0"/>
              <a:t>, a prescindere dal classificatore utilizzato.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E7A707-5B76-4DF8-BCC3-60AB14C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6EB26D-6DDF-4EDB-A690-4E9F880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18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991E1D3-8CFA-4C1B-BE21-284498F40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0275" y="1845734"/>
            <a:ext cx="5856196" cy="417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5B90-6973-4921-A2FA-593A1F9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Bookkeeper – Riepilogo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E3389-E02B-47EB-84A5-2DA37E9A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80" y="1845734"/>
            <a:ext cx="4984496" cy="4318706"/>
          </a:xfrm>
        </p:spPr>
        <p:txBody>
          <a:bodyPr>
            <a:normAutofit fontScale="85000" lnSpcReduction="20000"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dirty="0"/>
              <a:t>Se l’obiettivo è quello di massimizzare </a:t>
            </a:r>
            <a:r>
              <a:rPr lang="it-IT" sz="1800" i="1" dirty="0">
                <a:solidFill>
                  <a:srgbClr val="0070C0"/>
                </a:solidFill>
              </a:rPr>
              <a:t>precision</a:t>
            </a:r>
            <a:r>
              <a:rPr lang="it-IT" sz="1800" dirty="0"/>
              <a:t>, il classificatore migliore è </a:t>
            </a:r>
            <a:r>
              <a:rPr lang="it-IT" sz="1800" b="1" dirty="0"/>
              <a:t>Random Forest </a:t>
            </a:r>
            <a:r>
              <a:rPr lang="it-IT" sz="1800" dirty="0"/>
              <a:t>utilizzando </a:t>
            </a:r>
            <a:r>
              <a:rPr lang="it-IT" sz="1800" i="1" dirty="0"/>
              <a:t>SMOTE</a:t>
            </a:r>
            <a:r>
              <a:rPr lang="it-IT" sz="1800" dirty="0"/>
              <a:t> / </a:t>
            </a:r>
            <a:r>
              <a:rPr lang="it-IT" sz="1800" i="1" dirty="0"/>
              <a:t>Sensitive Threshold </a:t>
            </a:r>
            <a:r>
              <a:rPr lang="it-IT" sz="1800" dirty="0"/>
              <a:t>/</a:t>
            </a:r>
            <a:r>
              <a:rPr lang="it-IT" sz="1800" i="1" dirty="0"/>
              <a:t> Best First</a:t>
            </a:r>
            <a:r>
              <a:rPr lang="it-IT" sz="1800" dirty="0"/>
              <a:t>: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Precision </a:t>
            </a:r>
            <a:r>
              <a:rPr lang="it-IT" sz="1600" b="1" dirty="0">
                <a:solidFill>
                  <a:srgbClr val="0070C0"/>
                </a:solidFill>
              </a:rPr>
              <a:t>0.92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Tuttavia si ha una recall mediocre: </a:t>
            </a:r>
            <a:r>
              <a:rPr lang="it-IT" sz="1600" b="1" dirty="0"/>
              <a:t>0.50</a:t>
            </a:r>
            <a:endParaRPr lang="it-IT" sz="16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dirty="0"/>
              <a:t>Se l’obiettivo è quello di massimizzare </a:t>
            </a:r>
            <a:r>
              <a:rPr lang="it-IT" sz="1800" i="1" dirty="0">
                <a:solidFill>
                  <a:srgbClr val="C00000"/>
                </a:solidFill>
              </a:rPr>
              <a:t>recall</a:t>
            </a:r>
            <a:r>
              <a:rPr lang="it-IT" sz="1800" dirty="0"/>
              <a:t>, il classificatore migliore è </a:t>
            </a:r>
            <a:r>
              <a:rPr lang="it-IT" sz="1800" b="1" dirty="0"/>
              <a:t>Random Forest </a:t>
            </a:r>
            <a:r>
              <a:rPr lang="it-IT" sz="1800" dirty="0"/>
              <a:t>utilizzando </a:t>
            </a:r>
            <a:r>
              <a:rPr lang="it-IT" sz="1800" i="1" dirty="0"/>
              <a:t>Undersampling</a:t>
            </a:r>
            <a:r>
              <a:rPr lang="it-IT" sz="1800" dirty="0"/>
              <a:t> / </a:t>
            </a:r>
            <a:r>
              <a:rPr lang="it-IT" sz="1800" i="1" dirty="0"/>
              <a:t>No Sensitive </a:t>
            </a:r>
            <a:r>
              <a:rPr lang="it-IT" sz="1800" dirty="0"/>
              <a:t>/ </a:t>
            </a:r>
            <a:r>
              <a:rPr lang="it-IT" sz="1800" i="1" dirty="0"/>
              <a:t>Best First</a:t>
            </a:r>
            <a:r>
              <a:rPr lang="it-IT" sz="1800" dirty="0"/>
              <a:t>: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Recall </a:t>
            </a:r>
            <a:r>
              <a:rPr lang="it-IT" sz="1600" b="1" dirty="0">
                <a:solidFill>
                  <a:srgbClr val="C00000"/>
                </a:solidFill>
              </a:rPr>
              <a:t>0.89</a:t>
            </a:r>
            <a:endParaRPr lang="it-IT" sz="1600" dirty="0">
              <a:solidFill>
                <a:srgbClr val="C00000"/>
              </a:solidFill>
            </a:endParaRP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Si ottengono dei valori discreti per le altre metriche:   precision </a:t>
            </a:r>
            <a:r>
              <a:rPr lang="it-IT" sz="1600" b="1" dirty="0"/>
              <a:t>0.48</a:t>
            </a:r>
            <a:r>
              <a:rPr lang="it-IT" sz="1600" dirty="0"/>
              <a:t>, kappa </a:t>
            </a:r>
            <a:r>
              <a:rPr lang="it-IT" sz="1600" b="1" dirty="0"/>
              <a:t>0.45</a:t>
            </a:r>
            <a:r>
              <a:rPr lang="it-IT" sz="1600" dirty="0"/>
              <a:t>, AUC </a:t>
            </a:r>
            <a:r>
              <a:rPr lang="it-IT" sz="1600" b="1" dirty="0"/>
              <a:t>0.90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900" dirty="0"/>
              <a:t>La </a:t>
            </a:r>
            <a:r>
              <a:rPr lang="it-IT" sz="1900" i="1" dirty="0">
                <a:solidFill>
                  <a:srgbClr val="7030A0"/>
                </a:solidFill>
              </a:rPr>
              <a:t>massima accuratezza media </a:t>
            </a:r>
            <a:r>
              <a:rPr lang="it-IT" sz="1900" dirty="0"/>
              <a:t>viene raggiunta con il classificatore </a:t>
            </a:r>
            <a:r>
              <a:rPr lang="it-IT" sz="1900" b="1" dirty="0"/>
              <a:t>Random Forest</a:t>
            </a:r>
            <a:r>
              <a:rPr lang="it-IT" sz="1900" dirty="0"/>
              <a:t> utilizzando </a:t>
            </a:r>
            <a:r>
              <a:rPr lang="it-IT" sz="1900" i="1" dirty="0"/>
              <a:t>No Balancing </a:t>
            </a:r>
            <a:r>
              <a:rPr lang="it-IT" sz="1900" dirty="0"/>
              <a:t>/ </a:t>
            </a:r>
            <a:r>
              <a:rPr lang="it-IT" sz="1900" i="1" dirty="0"/>
              <a:t>No Sensitive</a:t>
            </a:r>
            <a:r>
              <a:rPr lang="it-IT" sz="1900" dirty="0"/>
              <a:t> / </a:t>
            </a:r>
            <a:r>
              <a:rPr lang="it-IT" sz="1900" i="1" dirty="0"/>
              <a:t>Best First</a:t>
            </a:r>
            <a:r>
              <a:rPr lang="it-IT" sz="1900" dirty="0"/>
              <a:t>: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kappa </a:t>
            </a:r>
            <a:r>
              <a:rPr lang="it-IT" sz="1600" b="1" dirty="0">
                <a:solidFill>
                  <a:srgbClr val="7030A0"/>
                </a:solidFill>
              </a:rPr>
              <a:t>0.73</a:t>
            </a:r>
            <a:r>
              <a:rPr lang="it-IT" sz="1600" dirty="0"/>
              <a:t>, precision </a:t>
            </a:r>
            <a:r>
              <a:rPr lang="it-IT" sz="1600" b="1" dirty="0">
                <a:solidFill>
                  <a:srgbClr val="7030A0"/>
                </a:solidFill>
              </a:rPr>
              <a:t>0.81</a:t>
            </a:r>
            <a:r>
              <a:rPr lang="it-IT" sz="1600" dirty="0"/>
              <a:t>, recall </a:t>
            </a:r>
            <a:r>
              <a:rPr lang="it-IT" sz="1600" b="1" dirty="0">
                <a:solidFill>
                  <a:srgbClr val="7030A0"/>
                </a:solidFill>
              </a:rPr>
              <a:t>0.83</a:t>
            </a:r>
            <a:r>
              <a:rPr lang="it-IT" sz="1600" dirty="0"/>
              <a:t>, AUC </a:t>
            </a:r>
            <a:r>
              <a:rPr lang="it-IT" sz="1600" b="1" dirty="0">
                <a:solidFill>
                  <a:srgbClr val="7030A0"/>
                </a:solidFill>
              </a:rPr>
              <a:t>0.91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900" dirty="0"/>
              <a:t>A prescindere dalle tecniche utilizzate, </a:t>
            </a:r>
            <a:r>
              <a:rPr lang="it-IT" sz="1900" b="1" dirty="0"/>
              <a:t>Ibk</a:t>
            </a:r>
            <a:r>
              <a:rPr lang="it-IT" sz="1900" dirty="0"/>
              <a:t> offre sempre dei valori molto elevati di </a:t>
            </a:r>
            <a:r>
              <a:rPr lang="it-IT" sz="1900" i="1" dirty="0"/>
              <a:t>recall</a:t>
            </a:r>
            <a:r>
              <a:rPr lang="it-IT" sz="1900" dirty="0"/>
              <a:t>: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Min = </a:t>
            </a:r>
            <a:r>
              <a:rPr lang="it-IT" sz="1600" b="1" dirty="0">
                <a:solidFill>
                  <a:srgbClr val="FFC000"/>
                </a:solidFill>
              </a:rPr>
              <a:t>0.75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Max = </a:t>
            </a:r>
            <a:r>
              <a:rPr lang="it-IT" sz="1600" b="1" dirty="0">
                <a:solidFill>
                  <a:srgbClr val="002060"/>
                </a:solidFill>
              </a:rPr>
              <a:t>0.87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E7A707-5B76-4DF8-BCC3-60AB14C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6EB26D-6DDF-4EDB-A690-4E9F880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19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991E1D3-8CFA-4C1B-BE21-284498F40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0175" y="1816233"/>
            <a:ext cx="6896099" cy="427169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8A68AA0-0B64-4920-99EC-FA096E8774E9}"/>
              </a:ext>
            </a:extLst>
          </p:cNvPr>
          <p:cNvSpPr/>
          <p:nvPr/>
        </p:nvSpPr>
        <p:spPr>
          <a:xfrm>
            <a:off x="10071099" y="3321698"/>
            <a:ext cx="136525" cy="758177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6694062-BFE4-45F5-B0B3-D1141947EE63}"/>
              </a:ext>
            </a:extLst>
          </p:cNvPr>
          <p:cNvSpPr/>
          <p:nvPr/>
        </p:nvSpPr>
        <p:spPr>
          <a:xfrm>
            <a:off x="10619739" y="4079875"/>
            <a:ext cx="136525" cy="75817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1D97CBB-972E-42F1-8948-0FC95D77B953}"/>
              </a:ext>
            </a:extLst>
          </p:cNvPr>
          <p:cNvSpPr/>
          <p:nvPr/>
        </p:nvSpPr>
        <p:spPr>
          <a:xfrm>
            <a:off x="5672137" y="2500623"/>
            <a:ext cx="136525" cy="3519177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12A7FBD-2297-4EF8-AAAA-4391F24B3C84}"/>
              </a:ext>
            </a:extLst>
          </p:cNvPr>
          <p:cNvSpPr/>
          <p:nvPr/>
        </p:nvSpPr>
        <p:spPr>
          <a:xfrm>
            <a:off x="8239125" y="4079874"/>
            <a:ext cx="136525" cy="758177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DA39C63-45B6-4C28-A120-8BB9A14D61A3}"/>
              </a:ext>
            </a:extLst>
          </p:cNvPr>
          <p:cNvSpPr/>
          <p:nvPr/>
        </p:nvSpPr>
        <p:spPr>
          <a:xfrm>
            <a:off x="11260932" y="4079874"/>
            <a:ext cx="136526" cy="758177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46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2C318B-0615-41FB-89FE-A9FBC18D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4400" b="1" dirty="0">
                <a:solidFill>
                  <a:srgbClr val="FFFFFF"/>
                </a:solidFill>
              </a:rPr>
              <a:t>Sommario</a:t>
            </a:r>
            <a:endParaRPr lang="en-GB" sz="44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0CACA7-7819-41A9-9C05-CBDADE06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Introduzione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Progettazione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Risultati</a:t>
            </a:r>
          </a:p>
          <a:p>
            <a:pPr marL="714375" indent="-349250">
              <a:buFont typeface="Wingdings" panose="05000000000000000000" pitchFamily="2" charset="2"/>
              <a:buChar char="§"/>
            </a:pPr>
            <a:r>
              <a:rPr lang="it-IT" sz="2400" dirty="0"/>
              <a:t>Bookkeeper</a:t>
            </a:r>
          </a:p>
          <a:p>
            <a:pPr marL="714375" indent="-349250">
              <a:buFont typeface="Wingdings" panose="05000000000000000000" pitchFamily="2" charset="2"/>
              <a:buChar char="§"/>
            </a:pPr>
            <a:r>
              <a:rPr lang="it-IT" sz="2400" dirty="0"/>
              <a:t>Tajo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Conclusioni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t-IT" sz="2400" dirty="0"/>
              <a:t>Riferimenti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19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5B90-6973-4921-A2FA-593A1F9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Tajo – Feature Selection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E3389-E02B-47EB-84A5-2DA37E9A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79" y="1845734"/>
            <a:ext cx="5694405" cy="4318706"/>
          </a:xfrm>
        </p:spPr>
        <p:txBody>
          <a:bodyPr>
            <a:normAutofit fontScale="92500"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Ibk</a:t>
            </a:r>
            <a:r>
              <a:rPr lang="it-IT" sz="1800" dirty="0"/>
              <a:t> presenta un’accuratezza maggiore senza feature selection: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Best First</a:t>
            </a:r>
            <a:r>
              <a:rPr lang="it-IT" sz="1400" dirty="0"/>
              <a:t>: kappa </a:t>
            </a:r>
            <a:r>
              <a:rPr lang="it-IT" sz="1400" b="1" dirty="0"/>
              <a:t>0.47</a:t>
            </a:r>
            <a:r>
              <a:rPr lang="it-IT" sz="1400" dirty="0"/>
              <a:t>, precision </a:t>
            </a:r>
            <a:r>
              <a:rPr lang="it-IT" sz="1400" b="1" dirty="0"/>
              <a:t>0.96</a:t>
            </a:r>
            <a:r>
              <a:rPr lang="it-IT" sz="1400" dirty="0"/>
              <a:t>, recall </a:t>
            </a:r>
            <a:r>
              <a:rPr lang="it-IT" sz="1400" b="1" dirty="0"/>
              <a:t>0.61</a:t>
            </a:r>
            <a:r>
              <a:rPr lang="it-IT" sz="1400" dirty="0"/>
              <a:t>, AUC </a:t>
            </a:r>
            <a:r>
              <a:rPr lang="it-IT" sz="1400" b="1" dirty="0"/>
              <a:t>0.84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No feature selection</a:t>
            </a:r>
            <a:r>
              <a:rPr lang="it-IT" sz="1400" dirty="0"/>
              <a:t>: kappa </a:t>
            </a:r>
            <a:r>
              <a:rPr lang="it-IT" sz="1400" b="1" dirty="0"/>
              <a:t>0.59</a:t>
            </a:r>
            <a:r>
              <a:rPr lang="it-IT" sz="1400" dirty="0"/>
              <a:t> , precision </a:t>
            </a:r>
            <a:r>
              <a:rPr lang="it-IT" sz="1400" b="1" dirty="0"/>
              <a:t>0.90</a:t>
            </a:r>
            <a:r>
              <a:rPr lang="it-IT" sz="1400" dirty="0"/>
              <a:t>, recall </a:t>
            </a:r>
            <a:r>
              <a:rPr lang="it-IT" sz="1400" b="1" dirty="0"/>
              <a:t>0.82</a:t>
            </a:r>
            <a:r>
              <a:rPr lang="it-IT" sz="1400" dirty="0"/>
              <a:t>, AUC </a:t>
            </a:r>
            <a:r>
              <a:rPr lang="it-IT" sz="1400" b="1" dirty="0"/>
              <a:t>0.81</a:t>
            </a:r>
            <a:endParaRPr lang="en-GB" sz="1400" b="1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Naive Bayes</a:t>
            </a:r>
            <a:r>
              <a:rPr lang="it-IT" sz="1800" dirty="0"/>
              <a:t> presenta due valori di accuratezza completamente diversi in base all’utilizzo o meno di </a:t>
            </a:r>
            <a:r>
              <a:rPr lang="it-IT" sz="1800" i="1" dirty="0"/>
              <a:t>Best First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Best First</a:t>
            </a:r>
            <a:r>
              <a:rPr lang="it-IT" sz="1400" dirty="0"/>
              <a:t>: kappa </a:t>
            </a:r>
            <a:r>
              <a:rPr lang="it-IT" sz="1400" b="1" dirty="0"/>
              <a:t>0.18</a:t>
            </a:r>
            <a:r>
              <a:rPr lang="it-IT" sz="1400" dirty="0"/>
              <a:t>, precision </a:t>
            </a:r>
            <a:r>
              <a:rPr lang="it-IT" sz="1400" b="1" dirty="0"/>
              <a:t>0.93</a:t>
            </a:r>
            <a:r>
              <a:rPr lang="it-IT" sz="1400" dirty="0"/>
              <a:t>, recall </a:t>
            </a:r>
            <a:r>
              <a:rPr lang="it-IT" sz="1400" b="1" dirty="0"/>
              <a:t>0.27</a:t>
            </a:r>
            <a:r>
              <a:rPr lang="it-IT" sz="1400" dirty="0"/>
              <a:t>, AUC </a:t>
            </a:r>
            <a:r>
              <a:rPr lang="it-IT" sz="1400" b="1" dirty="0"/>
              <a:t>0.78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No feature selection</a:t>
            </a:r>
            <a:r>
              <a:rPr lang="it-IT" sz="1400" dirty="0"/>
              <a:t>: kappa </a:t>
            </a:r>
            <a:r>
              <a:rPr lang="it-IT" sz="1400" b="1" dirty="0"/>
              <a:t>0.28</a:t>
            </a:r>
            <a:r>
              <a:rPr lang="it-IT" sz="1400" dirty="0"/>
              <a:t> , precision </a:t>
            </a:r>
            <a:r>
              <a:rPr lang="it-IT" sz="1400" b="1" dirty="0"/>
              <a:t>0.80</a:t>
            </a:r>
            <a:r>
              <a:rPr lang="it-IT" sz="1400" dirty="0"/>
              <a:t>, recall </a:t>
            </a:r>
            <a:r>
              <a:rPr lang="it-IT" sz="1400" b="1" dirty="0"/>
              <a:t>0.74</a:t>
            </a:r>
            <a:r>
              <a:rPr lang="it-IT" sz="1400" dirty="0"/>
              <a:t>, AUC </a:t>
            </a:r>
            <a:r>
              <a:rPr lang="it-IT" sz="1400" b="1" dirty="0"/>
              <a:t>0.79</a:t>
            </a:r>
            <a:endParaRPr lang="en-GB" sz="1400" b="1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Random Forest</a:t>
            </a:r>
            <a:r>
              <a:rPr lang="it-IT" sz="1800" dirty="0"/>
              <a:t> presenta un’accuratezza molto simile a prescindere dall’utilizzo o meno di </a:t>
            </a:r>
            <a:r>
              <a:rPr lang="it-IT" sz="1800" i="1" dirty="0"/>
              <a:t>Best First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Best First</a:t>
            </a:r>
            <a:r>
              <a:rPr lang="it-IT" sz="1400" dirty="0"/>
              <a:t>: kappa </a:t>
            </a:r>
            <a:r>
              <a:rPr lang="it-IT" sz="1400" b="1" dirty="0"/>
              <a:t>0.29</a:t>
            </a:r>
            <a:r>
              <a:rPr lang="it-IT" sz="1400" dirty="0"/>
              <a:t>, precision </a:t>
            </a:r>
            <a:r>
              <a:rPr lang="it-IT" sz="1400" b="1" dirty="0"/>
              <a:t>0.93</a:t>
            </a:r>
            <a:r>
              <a:rPr lang="it-IT" sz="1400" dirty="0"/>
              <a:t>, recall </a:t>
            </a:r>
            <a:r>
              <a:rPr lang="it-IT" sz="1400" b="1" dirty="0"/>
              <a:t>0.42</a:t>
            </a:r>
            <a:r>
              <a:rPr lang="it-IT" sz="1400" dirty="0"/>
              <a:t>, AUC </a:t>
            </a:r>
            <a:r>
              <a:rPr lang="it-IT" sz="1400" b="1" dirty="0"/>
              <a:t>0.79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b="1" dirty="0"/>
              <a:t>No feature selection</a:t>
            </a:r>
            <a:r>
              <a:rPr lang="it-IT" sz="1400" dirty="0"/>
              <a:t>: kappa </a:t>
            </a:r>
            <a:r>
              <a:rPr lang="it-IT" sz="1400" b="1" dirty="0"/>
              <a:t>0.26</a:t>
            </a:r>
            <a:r>
              <a:rPr lang="it-IT" sz="1400" dirty="0"/>
              <a:t> , precision </a:t>
            </a:r>
            <a:r>
              <a:rPr lang="it-IT" sz="1400" b="1" dirty="0"/>
              <a:t>0.96</a:t>
            </a:r>
            <a:r>
              <a:rPr lang="it-IT" sz="1400" dirty="0"/>
              <a:t>, recall </a:t>
            </a:r>
            <a:r>
              <a:rPr lang="it-IT" sz="1400" b="1" dirty="0"/>
              <a:t>0.36</a:t>
            </a:r>
            <a:r>
              <a:rPr lang="it-IT" sz="1400" dirty="0"/>
              <a:t>, AUC </a:t>
            </a:r>
            <a:r>
              <a:rPr lang="it-IT" sz="1400" b="1" dirty="0"/>
              <a:t>0.79</a:t>
            </a:r>
            <a:endParaRPr lang="en-GB" sz="1400" b="1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dirty="0"/>
              <a:t>Possiamo vedere che l’utilizzo di </a:t>
            </a:r>
            <a:r>
              <a:rPr lang="it-IT" sz="1800" i="1" dirty="0"/>
              <a:t>Best First </a:t>
            </a:r>
            <a:r>
              <a:rPr lang="it-IT" sz="1800" dirty="0"/>
              <a:t>comporta in generale una diminuzione della </a:t>
            </a:r>
            <a:r>
              <a:rPr lang="it-IT" sz="1800" i="1" dirty="0"/>
              <a:t>precision</a:t>
            </a:r>
            <a:r>
              <a:rPr lang="it-IT" sz="1800" dirty="0"/>
              <a:t> e un aumento della </a:t>
            </a:r>
            <a:r>
              <a:rPr lang="it-IT" sz="1800" i="1" dirty="0"/>
              <a:t>recall</a:t>
            </a:r>
            <a:r>
              <a:rPr lang="it-IT" sz="1800" dirty="0"/>
              <a:t>, tranne per il classificatore </a:t>
            </a:r>
            <a:r>
              <a:rPr lang="it-IT" sz="1800" b="1" dirty="0"/>
              <a:t>Random Forest</a:t>
            </a:r>
            <a:r>
              <a:rPr lang="it-IT" sz="1800" dirty="0"/>
              <a:t> in cui si verifica il contrario.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E7A707-5B76-4DF8-BCC3-60AB14C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6EB26D-6DDF-4EDB-A690-4E9F880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20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991E1D3-8CFA-4C1B-BE21-284498F40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2208" y="1845734"/>
            <a:ext cx="5729785" cy="41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5B90-6973-4921-A2FA-593A1F9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Tajo – Cost Sensitivity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E3389-E02B-47EB-84A5-2DA37E9A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79" y="1845734"/>
            <a:ext cx="5694405" cy="4318706"/>
          </a:xfrm>
        </p:spPr>
        <p:txBody>
          <a:bodyPr>
            <a:normAutofit fontScale="92500"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Ibk</a:t>
            </a:r>
            <a:r>
              <a:rPr lang="it-IT" sz="1800" dirty="0"/>
              <a:t> presenta un’accuratezza molto simile a prescindere dall’utilizzo o meno di </a:t>
            </a:r>
            <a:r>
              <a:rPr lang="it-IT" sz="1800" i="1" dirty="0"/>
              <a:t>Cost Sensitivity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kappa </a:t>
            </a:r>
            <a:r>
              <a:rPr lang="it-IT" sz="1500" b="1" dirty="0"/>
              <a:t>0.53</a:t>
            </a:r>
            <a:r>
              <a:rPr lang="it-IT" sz="1500" dirty="0"/>
              <a:t>, precision </a:t>
            </a:r>
            <a:r>
              <a:rPr lang="it-IT" sz="1500" b="1" dirty="0"/>
              <a:t>0.91</a:t>
            </a:r>
            <a:r>
              <a:rPr lang="it-IT" sz="1500" dirty="0"/>
              <a:t>, recall </a:t>
            </a:r>
            <a:r>
              <a:rPr lang="it-IT" sz="1500" b="1" dirty="0"/>
              <a:t>0.75</a:t>
            </a:r>
            <a:r>
              <a:rPr lang="it-IT" sz="1500" dirty="0"/>
              <a:t>, AUC </a:t>
            </a:r>
            <a:r>
              <a:rPr lang="it-IT" sz="1500" b="1" dirty="0"/>
              <a:t>0.84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Attraverso </a:t>
            </a:r>
            <a:r>
              <a:rPr lang="it-IT" sz="1500" i="1" dirty="0"/>
              <a:t>Cost Sensitive </a:t>
            </a:r>
            <a:r>
              <a:rPr lang="it-IT" sz="1500" dirty="0"/>
              <a:t>aumenta leggermente la </a:t>
            </a:r>
            <a:r>
              <a:rPr lang="it-IT" sz="1500" i="1" dirty="0"/>
              <a:t>precision</a:t>
            </a:r>
            <a:r>
              <a:rPr lang="it-IT" sz="1500" dirty="0"/>
              <a:t> a </a:t>
            </a:r>
            <a:r>
              <a:rPr lang="it-IT" sz="1500" b="1" dirty="0"/>
              <a:t>0.84</a:t>
            </a:r>
            <a:r>
              <a:rPr lang="it-IT" sz="1500" dirty="0"/>
              <a:t> ma diminuisce la </a:t>
            </a:r>
            <a:r>
              <a:rPr lang="it-IT" sz="1500" i="1" dirty="0"/>
              <a:t>recall</a:t>
            </a:r>
            <a:r>
              <a:rPr lang="it-IT" sz="1500" dirty="0"/>
              <a:t> a </a:t>
            </a:r>
            <a:r>
              <a:rPr lang="it-IT" sz="1500" b="1" dirty="0"/>
              <a:t>0.70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Naive Bayes</a:t>
            </a:r>
            <a:r>
              <a:rPr lang="it-IT" sz="1800" dirty="0"/>
              <a:t> ha raggiunto un’accuratezza maggiore senza utilizzare </a:t>
            </a:r>
            <a:r>
              <a:rPr lang="it-IT" sz="1800" i="1" dirty="0"/>
              <a:t>Cost Sensitivity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kappa </a:t>
            </a:r>
            <a:r>
              <a:rPr lang="it-IT" sz="1500" b="1" dirty="0"/>
              <a:t>0.36</a:t>
            </a:r>
            <a:r>
              <a:rPr lang="it-IT" sz="1500" dirty="0"/>
              <a:t>, precision </a:t>
            </a:r>
            <a:r>
              <a:rPr lang="it-IT" sz="1500" b="1" dirty="0"/>
              <a:t>0.84</a:t>
            </a:r>
            <a:r>
              <a:rPr lang="it-IT" sz="1500" dirty="0"/>
              <a:t>, recall </a:t>
            </a:r>
            <a:r>
              <a:rPr lang="it-IT" sz="1500" b="1" dirty="0"/>
              <a:t>0.80</a:t>
            </a:r>
            <a:r>
              <a:rPr lang="it-IT" sz="1500" dirty="0"/>
              <a:t>, AUC </a:t>
            </a:r>
            <a:r>
              <a:rPr lang="it-IT" sz="1500" b="1" dirty="0"/>
              <a:t>0.88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Attraverso </a:t>
            </a:r>
            <a:r>
              <a:rPr lang="it-IT" sz="1500" i="1" dirty="0"/>
              <a:t>Sensitive Threshold </a:t>
            </a:r>
            <a:r>
              <a:rPr lang="it-IT" sz="1500" dirty="0"/>
              <a:t>migliora leggermente la precision: </a:t>
            </a:r>
            <a:r>
              <a:rPr lang="it-IT" sz="1500" b="1" dirty="0"/>
              <a:t>0.85</a:t>
            </a:r>
            <a:endParaRPr lang="it-IT" sz="15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Random Forest</a:t>
            </a:r>
            <a:r>
              <a:rPr lang="it-IT" sz="1800" dirty="0"/>
              <a:t> presenta un’accuratezza molto instabile in base all’utilizzo o meno di </a:t>
            </a:r>
            <a:r>
              <a:rPr lang="it-IT" sz="1800" i="1" dirty="0"/>
              <a:t>Cost Sensitivity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Si può notare dal grafico come diminuisca notevolmente </a:t>
            </a:r>
            <a:r>
              <a:rPr lang="it-IT" sz="1500" i="1" dirty="0"/>
              <a:t>kappa </a:t>
            </a:r>
            <a:r>
              <a:rPr lang="it-IT" sz="1500" dirty="0"/>
              <a:t>e </a:t>
            </a:r>
            <a:r>
              <a:rPr lang="it-IT" sz="1500" i="1" dirty="0"/>
              <a:t>recall </a:t>
            </a:r>
            <a:r>
              <a:rPr lang="it-IT" sz="1500" dirty="0"/>
              <a:t>ma aumenta di molto il valore di </a:t>
            </a:r>
            <a:r>
              <a:rPr lang="it-IT" sz="1500" i="1" dirty="0"/>
              <a:t>precision</a:t>
            </a:r>
            <a:r>
              <a:rPr lang="it-IT" sz="1500" dirty="0"/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dirty="0"/>
              <a:t>Il </a:t>
            </a:r>
            <a:r>
              <a:rPr lang="it-IT" sz="1800" i="1" dirty="0"/>
              <a:t>Cost Sensitivity </a:t>
            </a:r>
            <a:r>
              <a:rPr lang="it-IT" sz="1800" dirty="0"/>
              <a:t>sembra avere poco impatto sul classificatore </a:t>
            </a:r>
            <a:r>
              <a:rPr lang="it-IT" sz="1800" b="1" dirty="0"/>
              <a:t>Ibk</a:t>
            </a:r>
            <a:r>
              <a:rPr lang="it-IT" sz="1800" dirty="0"/>
              <a:t> ma un grande impatto su </a:t>
            </a:r>
            <a:r>
              <a:rPr lang="it-IT" sz="1800" b="1" dirty="0"/>
              <a:t>Naive Bayes </a:t>
            </a:r>
            <a:r>
              <a:rPr lang="it-IT" sz="1800" dirty="0"/>
              <a:t>e </a:t>
            </a:r>
            <a:r>
              <a:rPr lang="it-IT" sz="1800" b="1" dirty="0"/>
              <a:t>Random Forest</a:t>
            </a:r>
            <a:r>
              <a:rPr lang="it-IT" sz="18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E7A707-5B76-4DF8-BCC3-60AB14C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6EB26D-6DDF-4EDB-A690-4E9F880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21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991E1D3-8CFA-4C1B-BE21-284498F40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2209" y="1845734"/>
            <a:ext cx="5736092" cy="41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50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5B90-6973-4921-A2FA-593A1F9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Tajo – Balancing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E3389-E02B-47EB-84A5-2DA37E9A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79" y="1845734"/>
            <a:ext cx="5694405" cy="4316059"/>
          </a:xfrm>
        </p:spPr>
        <p:txBody>
          <a:bodyPr>
            <a:normAutofit fontScale="92500" lnSpcReduction="10000"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Ibk</a:t>
            </a:r>
            <a:r>
              <a:rPr lang="it-IT" sz="1800" dirty="0"/>
              <a:t> presenta un’accuratezza maggiore attraverso </a:t>
            </a:r>
            <a:r>
              <a:rPr lang="it-IT" sz="1800" i="1" dirty="0"/>
              <a:t>SMOTE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kappa </a:t>
            </a:r>
            <a:r>
              <a:rPr lang="it-IT" sz="1500" b="1" dirty="0"/>
              <a:t>0.59</a:t>
            </a:r>
            <a:r>
              <a:rPr lang="it-IT" sz="1500" dirty="0"/>
              <a:t>, precision </a:t>
            </a:r>
            <a:r>
              <a:rPr lang="it-IT" sz="1500" b="1" dirty="0"/>
              <a:t>0.93</a:t>
            </a:r>
            <a:r>
              <a:rPr lang="it-IT" sz="1500" dirty="0"/>
              <a:t>, recall </a:t>
            </a:r>
            <a:r>
              <a:rPr lang="it-IT" sz="1500" b="1" dirty="0"/>
              <a:t>0.78</a:t>
            </a:r>
            <a:r>
              <a:rPr lang="it-IT" sz="1500" dirty="0"/>
              <a:t>, AUC </a:t>
            </a:r>
            <a:r>
              <a:rPr lang="it-IT" sz="1500" b="1" dirty="0"/>
              <a:t>0.85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Sia </a:t>
            </a:r>
            <a:r>
              <a:rPr lang="it-IT" sz="1500" i="1" dirty="0"/>
              <a:t>Oversampling</a:t>
            </a:r>
            <a:r>
              <a:rPr lang="it-IT" sz="1500" dirty="0"/>
              <a:t> che </a:t>
            </a:r>
            <a:r>
              <a:rPr lang="it-IT" sz="1500" i="1" dirty="0"/>
              <a:t>Undersampling</a:t>
            </a:r>
            <a:r>
              <a:rPr lang="it-IT" sz="1500" dirty="0"/>
              <a:t> migliorano la precision: </a:t>
            </a:r>
            <a:r>
              <a:rPr lang="it-IT" sz="1500" b="1" dirty="0"/>
              <a:t>0.94</a:t>
            </a:r>
            <a:endParaRPr lang="en-GB" sz="1500" b="1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Naive Bayes</a:t>
            </a:r>
            <a:r>
              <a:rPr lang="it-IT" sz="1800" dirty="0"/>
              <a:t> ha raggiunto un’accuratezza maggiore attraverso </a:t>
            </a:r>
            <a:r>
              <a:rPr lang="it-IT" sz="1800" i="1" dirty="0"/>
              <a:t>SMOTE</a:t>
            </a:r>
            <a:r>
              <a:rPr lang="it-IT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kappa </a:t>
            </a:r>
            <a:r>
              <a:rPr lang="it-IT" sz="1500" b="1" dirty="0"/>
              <a:t>0.29</a:t>
            </a:r>
            <a:r>
              <a:rPr lang="it-IT" sz="1500" dirty="0"/>
              <a:t>, precision </a:t>
            </a:r>
            <a:r>
              <a:rPr lang="it-IT" sz="1500" b="1" dirty="0"/>
              <a:t>0.83</a:t>
            </a:r>
            <a:r>
              <a:rPr lang="it-IT" sz="1500" dirty="0"/>
              <a:t>, recall </a:t>
            </a:r>
            <a:r>
              <a:rPr lang="it-IT" sz="1500" b="1" dirty="0"/>
              <a:t>0.59</a:t>
            </a:r>
            <a:r>
              <a:rPr lang="it-IT" sz="1500" dirty="0"/>
              <a:t>, AUC </a:t>
            </a:r>
            <a:r>
              <a:rPr lang="it-IT" sz="1500" b="1" dirty="0"/>
              <a:t>0.81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i="1" dirty="0"/>
              <a:t>Oversampling</a:t>
            </a:r>
            <a:r>
              <a:rPr lang="it-IT" sz="1500" dirty="0"/>
              <a:t> migliora la precision: </a:t>
            </a:r>
            <a:r>
              <a:rPr lang="it-IT" sz="1500" b="1" dirty="0"/>
              <a:t>0.86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i="1" dirty="0"/>
              <a:t>Undersampling</a:t>
            </a:r>
            <a:r>
              <a:rPr lang="it-IT" sz="1500" dirty="0"/>
              <a:t> migliora leggermente la precision: </a:t>
            </a:r>
            <a:r>
              <a:rPr lang="it-IT" sz="1500" b="1" dirty="0"/>
              <a:t>0.84</a:t>
            </a:r>
            <a:endParaRPr lang="it-IT" sz="1500" i="1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b="1" dirty="0"/>
              <a:t>Random Forest</a:t>
            </a:r>
            <a:r>
              <a:rPr lang="it-IT" sz="1800" dirty="0"/>
              <a:t> ha raggiunto un’accuratezza maggiore senza balancing: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kappa </a:t>
            </a:r>
            <a:r>
              <a:rPr lang="it-IT" sz="1500" b="1" dirty="0"/>
              <a:t>0.33</a:t>
            </a:r>
            <a:r>
              <a:rPr lang="it-IT" sz="1500" dirty="0"/>
              <a:t>, precision </a:t>
            </a:r>
            <a:r>
              <a:rPr lang="it-IT" sz="1500" b="1" dirty="0"/>
              <a:t>0.94</a:t>
            </a:r>
            <a:r>
              <a:rPr lang="it-IT" sz="1500" dirty="0"/>
              <a:t>, recall </a:t>
            </a:r>
            <a:r>
              <a:rPr lang="it-IT" sz="1500" b="1" dirty="0"/>
              <a:t>0.47</a:t>
            </a:r>
            <a:r>
              <a:rPr lang="it-IT" sz="1500" dirty="0"/>
              <a:t>, AUC </a:t>
            </a:r>
            <a:r>
              <a:rPr lang="it-IT" sz="1500" b="1" dirty="0"/>
              <a:t>0.81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Sia </a:t>
            </a:r>
            <a:r>
              <a:rPr lang="it-IT" sz="1500" i="1" dirty="0"/>
              <a:t>Undersampling</a:t>
            </a:r>
            <a:r>
              <a:rPr lang="it-IT" sz="1500" dirty="0"/>
              <a:t> che </a:t>
            </a:r>
            <a:r>
              <a:rPr lang="it-IT" sz="1500" i="1" dirty="0"/>
              <a:t>SMOTE</a:t>
            </a:r>
            <a:r>
              <a:rPr lang="it-IT" sz="1500" dirty="0"/>
              <a:t> migliorano la precision: </a:t>
            </a:r>
            <a:r>
              <a:rPr lang="it-IT" sz="1500" b="1" dirty="0"/>
              <a:t>0.96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dirty="0"/>
              <a:t>Per il dataset costruito, </a:t>
            </a:r>
            <a:r>
              <a:rPr lang="it-IT" sz="1800" i="1" dirty="0"/>
              <a:t>Undersampling</a:t>
            </a:r>
            <a:r>
              <a:rPr lang="it-IT" sz="1800" dirty="0"/>
              <a:t> risulta essere la scelta peggiore, in quanto non migliora nessuna metrica, tranne </a:t>
            </a:r>
            <a:r>
              <a:rPr lang="it-IT" sz="1800" i="1" dirty="0"/>
              <a:t>precision</a:t>
            </a:r>
            <a:r>
              <a:rPr lang="it-IT" sz="1800" dirty="0"/>
              <a:t>, a prescindere dal classificatore utilizzato.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E7A707-5B76-4DF8-BCC3-60AB14C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6EB26D-6DDF-4EDB-A690-4E9F880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22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991E1D3-8CFA-4C1B-BE21-284498F40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2208" y="1845734"/>
            <a:ext cx="5904113" cy="42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5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5B90-6973-4921-A2FA-593A1F9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Tajo – Riepilogo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E7A707-5B76-4DF8-BCC3-60AB14C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6EB26D-6DDF-4EDB-A690-4E9F880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23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991E1D3-8CFA-4C1B-BE21-284498F40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5812" y="1845734"/>
            <a:ext cx="6895117" cy="3886997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0769DE8-8A4E-4F3F-828E-1996B581D6A7}"/>
              </a:ext>
            </a:extLst>
          </p:cNvPr>
          <p:cNvSpPr txBox="1">
            <a:spLocks/>
          </p:cNvSpPr>
          <p:nvPr/>
        </p:nvSpPr>
        <p:spPr>
          <a:xfrm>
            <a:off x="216350" y="1816312"/>
            <a:ext cx="4999462" cy="431870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dirty="0"/>
              <a:t>Se l’obiettivo è quello di massimizzare </a:t>
            </a:r>
            <a:r>
              <a:rPr lang="it-IT" sz="1800" i="1" dirty="0">
                <a:solidFill>
                  <a:srgbClr val="0070C0"/>
                </a:solidFill>
              </a:rPr>
              <a:t>precision</a:t>
            </a:r>
            <a:r>
              <a:rPr lang="it-IT" sz="1800" dirty="0"/>
              <a:t>, il classificatore migliore è </a:t>
            </a:r>
            <a:r>
              <a:rPr lang="it-IT" sz="1800" b="1" dirty="0"/>
              <a:t>Random Forest</a:t>
            </a:r>
            <a:r>
              <a:rPr lang="it-IT" sz="1800" dirty="0"/>
              <a:t>: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Min = </a:t>
            </a:r>
            <a:r>
              <a:rPr lang="it-IT" sz="1600" b="1" dirty="0">
                <a:solidFill>
                  <a:srgbClr val="0070C0"/>
                </a:solidFill>
              </a:rPr>
              <a:t>0.83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Max = </a:t>
            </a:r>
            <a:r>
              <a:rPr lang="it-IT" sz="1600" b="1" dirty="0"/>
              <a:t>1.00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Tuttavia, nella maggioranza dei casi, si ha una recall bassa.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800" dirty="0"/>
              <a:t>Se l’obiettivo è quello di massimizzare </a:t>
            </a:r>
            <a:r>
              <a:rPr lang="it-IT" sz="1800" i="1" dirty="0">
                <a:solidFill>
                  <a:srgbClr val="C00000"/>
                </a:solidFill>
              </a:rPr>
              <a:t>recall</a:t>
            </a:r>
            <a:r>
              <a:rPr lang="it-IT" sz="1800" dirty="0"/>
              <a:t>, il classificatore migliore è </a:t>
            </a:r>
            <a:r>
              <a:rPr lang="it-IT" sz="1800" b="1" dirty="0"/>
              <a:t>Random Forest </a:t>
            </a:r>
            <a:r>
              <a:rPr lang="it-IT" sz="1800" dirty="0"/>
              <a:t>con </a:t>
            </a:r>
            <a:r>
              <a:rPr lang="it-IT" sz="1800" i="1" dirty="0"/>
              <a:t>No Sensitive</a:t>
            </a:r>
            <a:r>
              <a:rPr lang="it-IT" sz="1800" dirty="0"/>
              <a:t>: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Min = </a:t>
            </a:r>
            <a:r>
              <a:rPr lang="it-IT" sz="1600" b="1" dirty="0">
                <a:solidFill>
                  <a:srgbClr val="C00000"/>
                </a:solidFill>
              </a:rPr>
              <a:t>0.82</a:t>
            </a:r>
            <a:endParaRPr lang="it-IT" sz="1600" b="1" dirty="0">
              <a:solidFill>
                <a:srgbClr val="0070C0"/>
              </a:solidFill>
            </a:endParaRP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Max = </a:t>
            </a:r>
            <a:r>
              <a:rPr lang="it-IT" sz="1600" b="1" dirty="0"/>
              <a:t>1.00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Si ottengono dei valori buoni anche per le altre metriche.</a:t>
            </a:r>
            <a:endParaRPr lang="it-IT" sz="1600" b="1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900" dirty="0"/>
              <a:t>La </a:t>
            </a:r>
            <a:r>
              <a:rPr lang="it-IT" sz="1900" i="1" dirty="0">
                <a:solidFill>
                  <a:srgbClr val="7030A0"/>
                </a:solidFill>
              </a:rPr>
              <a:t>massima accuratezza media </a:t>
            </a:r>
            <a:r>
              <a:rPr lang="it-IT" sz="1900" dirty="0"/>
              <a:t>viene raggiunta con il classificatore </a:t>
            </a:r>
            <a:r>
              <a:rPr lang="it-IT" sz="1900" b="1" dirty="0"/>
              <a:t>Random Forest</a:t>
            </a:r>
            <a:r>
              <a:rPr lang="it-IT" sz="1900" dirty="0"/>
              <a:t> utilizzando </a:t>
            </a:r>
            <a:r>
              <a:rPr lang="it-IT" sz="1900" i="1" dirty="0"/>
              <a:t>No Balancing </a:t>
            </a:r>
            <a:r>
              <a:rPr lang="it-IT" sz="1900" dirty="0"/>
              <a:t>/ </a:t>
            </a:r>
            <a:r>
              <a:rPr lang="it-IT" sz="1900" i="1" dirty="0"/>
              <a:t>No Sensitive</a:t>
            </a:r>
            <a:r>
              <a:rPr lang="it-IT" sz="1900" dirty="0"/>
              <a:t> / </a:t>
            </a:r>
            <a:r>
              <a:rPr lang="it-IT" sz="1900" i="1" dirty="0"/>
              <a:t>Best First</a:t>
            </a:r>
            <a:r>
              <a:rPr lang="it-IT" sz="1900" dirty="0"/>
              <a:t>: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kappa </a:t>
            </a:r>
            <a:r>
              <a:rPr lang="it-IT" sz="1600" b="1" dirty="0">
                <a:solidFill>
                  <a:srgbClr val="7030A0"/>
                </a:solidFill>
              </a:rPr>
              <a:t>0.68</a:t>
            </a:r>
            <a:r>
              <a:rPr lang="it-IT" sz="1600" dirty="0"/>
              <a:t>, precision </a:t>
            </a:r>
            <a:r>
              <a:rPr lang="it-IT" sz="1600" b="1" dirty="0">
                <a:solidFill>
                  <a:srgbClr val="7030A0"/>
                </a:solidFill>
              </a:rPr>
              <a:t>0.85</a:t>
            </a:r>
            <a:r>
              <a:rPr lang="it-IT" sz="1600" dirty="0"/>
              <a:t>, recall </a:t>
            </a:r>
            <a:r>
              <a:rPr lang="it-IT" sz="1600" b="1" dirty="0">
                <a:solidFill>
                  <a:srgbClr val="7030A0"/>
                </a:solidFill>
              </a:rPr>
              <a:t>1.00</a:t>
            </a:r>
            <a:r>
              <a:rPr lang="it-IT" sz="1600" dirty="0"/>
              <a:t>, AUC </a:t>
            </a:r>
            <a:r>
              <a:rPr lang="it-IT" sz="1600" b="1" dirty="0">
                <a:solidFill>
                  <a:srgbClr val="7030A0"/>
                </a:solidFill>
              </a:rPr>
              <a:t>0.91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t-IT" sz="1900" dirty="0"/>
              <a:t>A prescindere dalle tecniche utilizzate, </a:t>
            </a:r>
            <a:r>
              <a:rPr lang="it-IT" sz="1900" b="1" dirty="0"/>
              <a:t>Ibk</a:t>
            </a:r>
            <a:r>
              <a:rPr lang="it-IT" sz="1900" dirty="0"/>
              <a:t> offre sempre dei valori buoni di </a:t>
            </a:r>
            <a:r>
              <a:rPr lang="it-IT" sz="1900" i="1" dirty="0"/>
              <a:t>precision</a:t>
            </a:r>
            <a:r>
              <a:rPr lang="it-IT" sz="1900" dirty="0"/>
              <a:t> e </a:t>
            </a:r>
            <a:r>
              <a:rPr lang="it-IT" sz="1900" i="1" dirty="0"/>
              <a:t>recall:</a:t>
            </a:r>
            <a:endParaRPr lang="it-IT" sz="1900" dirty="0"/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Min precision = </a:t>
            </a:r>
            <a:r>
              <a:rPr lang="it-IT" sz="1600" b="1" dirty="0">
                <a:solidFill>
                  <a:srgbClr val="FFC000"/>
                </a:solidFill>
              </a:rPr>
              <a:t>0.86</a:t>
            </a:r>
          </a:p>
          <a:p>
            <a:pPr marL="467233" lvl="1" indent="-174625">
              <a:buFont typeface="Arial" panose="020B0604020202020204" pitchFamily="34" charset="0"/>
              <a:buChar char="•"/>
            </a:pPr>
            <a:r>
              <a:rPr lang="it-IT" sz="1600" dirty="0"/>
              <a:t>Min recall = </a:t>
            </a:r>
            <a:r>
              <a:rPr lang="it-IT" sz="1600" b="1" dirty="0">
                <a:solidFill>
                  <a:srgbClr val="002060"/>
                </a:solidFill>
              </a:rPr>
              <a:t>0.45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336F1A7-FBF1-4125-8EF9-161C9F97BAC2}"/>
              </a:ext>
            </a:extLst>
          </p:cNvPr>
          <p:cNvSpPr/>
          <p:nvPr/>
        </p:nvSpPr>
        <p:spPr>
          <a:xfrm>
            <a:off x="7305676" y="3248025"/>
            <a:ext cx="144462" cy="633413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D7D219A-2054-4B0B-AB8C-DC4C20F363E7}"/>
              </a:ext>
            </a:extLst>
          </p:cNvPr>
          <p:cNvSpPr/>
          <p:nvPr/>
        </p:nvSpPr>
        <p:spPr>
          <a:xfrm>
            <a:off x="10879975" y="3975665"/>
            <a:ext cx="153150" cy="6026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F9A0E48-570A-40FD-A96D-D8FF2F236258}"/>
              </a:ext>
            </a:extLst>
          </p:cNvPr>
          <p:cNvSpPr/>
          <p:nvPr/>
        </p:nvSpPr>
        <p:spPr>
          <a:xfrm>
            <a:off x="5647558" y="2424113"/>
            <a:ext cx="144462" cy="326231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5BE8B2D-BEA8-4D4B-A0A7-3BA2F98474B2}"/>
              </a:ext>
            </a:extLst>
          </p:cNvPr>
          <p:cNvSpPr/>
          <p:nvPr/>
        </p:nvSpPr>
        <p:spPr>
          <a:xfrm>
            <a:off x="5476875" y="3248025"/>
            <a:ext cx="136525" cy="61436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404B431-3B44-45DF-A66B-904557AFABB4}"/>
              </a:ext>
            </a:extLst>
          </p:cNvPr>
          <p:cNvSpPr/>
          <p:nvPr/>
        </p:nvSpPr>
        <p:spPr>
          <a:xfrm>
            <a:off x="11535987" y="4210049"/>
            <a:ext cx="136526" cy="368301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8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20A04-0479-4202-9DAD-D61535D8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7C2D8-2156-4483-AC13-D757E134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54581"/>
          </a:xfrm>
        </p:spPr>
        <p:txBody>
          <a:bodyPr>
            <a:normAutofit fontScale="92500" lnSpcReduction="20000"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entrambi i dataset sono stati riscontrati valori sempre positivi di </a:t>
            </a:r>
            <a:r>
              <a:rPr lang="it-IT" i="1" dirty="0"/>
              <a:t>kappa</a:t>
            </a:r>
            <a:r>
              <a:rPr lang="it-IT" dirty="0"/>
              <a:t>, tranne per il classificatore </a:t>
            </a:r>
            <a:r>
              <a:rPr lang="it-IT" b="1" dirty="0"/>
              <a:t>Naive Bayes </a:t>
            </a:r>
            <a:r>
              <a:rPr lang="it-IT" dirty="0"/>
              <a:t>con il dataset </a:t>
            </a:r>
            <a:r>
              <a:rPr lang="it-IT" b="1" dirty="0"/>
              <a:t>Tajo</a:t>
            </a:r>
            <a:r>
              <a:rPr lang="it-IT" dirty="0"/>
              <a:t>:</a:t>
            </a:r>
          </a:p>
          <a:p>
            <a:pPr marL="475171" lvl="1" indent="-182563">
              <a:buFont typeface="Arial" panose="020B0604020202020204" pitchFamily="34" charset="0"/>
              <a:buChar char="•"/>
            </a:pPr>
            <a:r>
              <a:rPr lang="it-IT" dirty="0"/>
              <a:t>In generale, tutti i classificatori sono più accurati rispetto ad un classificatore random.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il primo dataset, </a:t>
            </a:r>
            <a:r>
              <a:rPr lang="it-IT" i="1" dirty="0"/>
              <a:t>Best First </a:t>
            </a:r>
            <a:r>
              <a:rPr lang="it-IT" dirty="0"/>
              <a:t>tende a migliorare l’accuratezza, per il secondo tende a peggiorarla:</a:t>
            </a:r>
          </a:p>
          <a:p>
            <a:pPr marL="475171" lvl="1" indent="-182563">
              <a:buFont typeface="Arial" panose="020B0604020202020204" pitchFamily="34" charset="0"/>
              <a:buChar char="•"/>
            </a:pPr>
            <a:r>
              <a:rPr lang="it-IT" dirty="0"/>
              <a:t>Il dataset </a:t>
            </a:r>
            <a:r>
              <a:rPr lang="it-IT" b="1" dirty="0"/>
              <a:t>Bookkeeper</a:t>
            </a:r>
            <a:r>
              <a:rPr lang="it-IT" dirty="0"/>
              <a:t> contiene diverse feature con una bassa correlazione con la variabile di interesse.</a:t>
            </a:r>
          </a:p>
          <a:p>
            <a:pPr marL="475171" lvl="1" indent="-182563">
              <a:buFont typeface="Arial" panose="020B0604020202020204" pitchFamily="34" charset="0"/>
              <a:buChar char="•"/>
            </a:pPr>
            <a:r>
              <a:rPr lang="it-IT" dirty="0"/>
              <a:t>Il dataset </a:t>
            </a:r>
            <a:r>
              <a:rPr lang="it-IT" b="1" dirty="0"/>
              <a:t>Tajo</a:t>
            </a:r>
            <a:r>
              <a:rPr lang="it-IT" dirty="0"/>
              <a:t> contiene feature con una buona correlazione con la variabile di interesse.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Utilizzando </a:t>
            </a:r>
            <a:r>
              <a:rPr lang="it-IT" i="1" dirty="0"/>
              <a:t>Undersampling</a:t>
            </a:r>
            <a:r>
              <a:rPr lang="it-IT" dirty="0"/>
              <a:t> otteniamo risultati diversi per i due dataset:</a:t>
            </a:r>
          </a:p>
          <a:p>
            <a:pPr marL="475171" lvl="1" indent="-182563">
              <a:buFont typeface="Arial" panose="020B0604020202020204" pitchFamily="34" charset="0"/>
              <a:buChar char="•"/>
            </a:pPr>
            <a:r>
              <a:rPr lang="it-IT" dirty="0"/>
              <a:t>Per </a:t>
            </a:r>
            <a:r>
              <a:rPr lang="it-IT" b="1" dirty="0"/>
              <a:t>Bookkeeper</a:t>
            </a:r>
            <a:r>
              <a:rPr lang="it-IT" dirty="0"/>
              <a:t> vengono ridotte le istanze negative, di conseguenza vengono classificati più positivi e meno negativi: aumenta </a:t>
            </a:r>
            <a:r>
              <a:rPr lang="it-IT" i="1" dirty="0"/>
              <a:t>recall</a:t>
            </a:r>
            <a:r>
              <a:rPr lang="it-IT" dirty="0"/>
              <a:t> ma diminuisce </a:t>
            </a:r>
            <a:r>
              <a:rPr lang="it-IT" i="1" dirty="0"/>
              <a:t>precision</a:t>
            </a:r>
            <a:r>
              <a:rPr lang="it-IT" dirty="0"/>
              <a:t>.</a:t>
            </a:r>
          </a:p>
          <a:p>
            <a:pPr marL="475171" lvl="1" indent="-182563">
              <a:buFont typeface="Arial" panose="020B0604020202020204" pitchFamily="34" charset="0"/>
              <a:buChar char="•"/>
            </a:pPr>
            <a:r>
              <a:rPr lang="it-IT" dirty="0"/>
              <a:t>Per </a:t>
            </a:r>
            <a:r>
              <a:rPr lang="it-IT" b="1" dirty="0"/>
              <a:t>Tajo</a:t>
            </a:r>
            <a:r>
              <a:rPr lang="it-IT" dirty="0"/>
              <a:t> vengono ridotte le istanze positive, di conseguenza vengono classificati più negativi e meno positivi: aumenta </a:t>
            </a:r>
            <a:r>
              <a:rPr lang="it-IT" i="1" dirty="0"/>
              <a:t>precision</a:t>
            </a:r>
            <a:r>
              <a:rPr lang="it-IT" dirty="0"/>
              <a:t> ma diminuisce </a:t>
            </a:r>
            <a:r>
              <a:rPr lang="it-IT" i="1" dirty="0"/>
              <a:t>recall</a:t>
            </a:r>
            <a:r>
              <a:rPr lang="it-IT" dirty="0"/>
              <a:t>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 classificatori più accurati sono stati </a:t>
            </a:r>
            <a:r>
              <a:rPr lang="it-IT" b="1" dirty="0"/>
              <a:t>Ibk</a:t>
            </a:r>
            <a:r>
              <a:rPr lang="it-IT" dirty="0"/>
              <a:t> e </a:t>
            </a:r>
            <a:r>
              <a:rPr lang="it-IT" b="1" dirty="0"/>
              <a:t>Random</a:t>
            </a:r>
            <a:r>
              <a:rPr lang="it-IT" dirty="0"/>
              <a:t> </a:t>
            </a:r>
            <a:r>
              <a:rPr lang="it-IT" b="1" dirty="0"/>
              <a:t>Forest</a:t>
            </a:r>
            <a:r>
              <a:rPr lang="it-IT" dirty="0"/>
              <a:t> per entrambi i dataset:</a:t>
            </a:r>
          </a:p>
          <a:p>
            <a:pPr marL="475171" lvl="1" indent="-182563">
              <a:buFont typeface="Arial" panose="020B0604020202020204" pitchFamily="34" charset="0"/>
              <a:buChar char="•"/>
            </a:pPr>
            <a:r>
              <a:rPr lang="it-IT" dirty="0"/>
              <a:t>Permettono di massimizzare le varie metriche, al contrario di </a:t>
            </a:r>
            <a:r>
              <a:rPr lang="it-IT" b="1" dirty="0"/>
              <a:t>Naive Bayes</a:t>
            </a:r>
            <a:r>
              <a:rPr lang="it-IT" dirty="0"/>
              <a:t>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Lo studio eseguito sui due dataset mostra come i risultati ottenuti su </a:t>
            </a:r>
            <a:r>
              <a:rPr lang="it-IT" b="1" dirty="0"/>
              <a:t>Bookkeeper</a:t>
            </a:r>
            <a:r>
              <a:rPr lang="it-IT" dirty="0"/>
              <a:t> sono migliori rispetto a quelli ottenuti su </a:t>
            </a:r>
            <a:r>
              <a:rPr lang="it-IT" b="1" dirty="0"/>
              <a:t>Tajo</a:t>
            </a:r>
            <a:r>
              <a:rPr lang="it-IT" dirty="0"/>
              <a:t>:</a:t>
            </a:r>
          </a:p>
          <a:p>
            <a:pPr marL="475171" lvl="1" indent="-182563">
              <a:buFont typeface="Arial" panose="020B0604020202020204" pitchFamily="34" charset="0"/>
              <a:buChar char="•"/>
            </a:pPr>
            <a:r>
              <a:rPr lang="it-IT" dirty="0"/>
              <a:t>Le metriche di adeguatezza dipendono dal dataset considerato.</a:t>
            </a:r>
          </a:p>
          <a:p>
            <a:pPr marL="292608" lvl="1" indent="0">
              <a:buNone/>
            </a:pP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1F3EE7-C8A9-417B-ADB0-3205D833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8C566-40C5-4E99-9DD3-6132E13C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37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AC9DB-31FB-4BE0-A384-AAF1330E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48BA95-0151-4519-AFD4-EB0C8F49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GitHub: </a:t>
            </a:r>
            <a:r>
              <a:rPr lang="it-IT" dirty="0">
                <a:hlinkClick r:id="rId2"/>
              </a:rPr>
              <a:t>https://github.com/gabrielequatrana/Deliverable2</a:t>
            </a: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Travis CI: </a:t>
            </a:r>
            <a:r>
              <a:rPr lang="it-IT">
                <a:hlinkClick r:id="rId3"/>
              </a:rPr>
              <a:t>https://app.travis-ci</a:t>
            </a:r>
            <a:r>
              <a:rPr lang="it-IT" dirty="0">
                <a:hlinkClick r:id="rId3"/>
              </a:rPr>
              <a:t>.com/gabrielequatrana/Deliverable2</a:t>
            </a: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SonarCloud: </a:t>
            </a:r>
            <a:r>
              <a:rPr lang="it-IT" dirty="0">
                <a:hlinkClick r:id="rId4"/>
              </a:rPr>
              <a:t>https://sonarcloud.io/dashboard?id=gabrielequatrana_Deliverable2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FE00A2-9158-480E-97EA-7EF32E2E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02258E-9316-4CE2-8700-895EF39A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9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79673-13BC-40F2-80BD-E40D5164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83307-C7FA-4B84-B6C2-45F65631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L’obiettivo di questo deliverable è quello di eseguire uno studio finalizzato a misurare l’effetto di tecniche di sampling, classificazioni sensibili al costo e feature selection sull’accuratezza di modelli predittivi per la localizzazione di bug nel codice di applicazioni open-source.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In particolare sono stati presi in considerazione:</a:t>
            </a:r>
          </a:p>
          <a:p>
            <a:pPr lvl="1"/>
            <a:r>
              <a:rPr lang="it-IT" dirty="0"/>
              <a:t>Due progetti: </a:t>
            </a:r>
            <a:r>
              <a:rPr lang="it-IT" b="1" dirty="0"/>
              <a:t>Bookkeeper</a:t>
            </a:r>
            <a:r>
              <a:rPr lang="it-IT" dirty="0"/>
              <a:t> e </a:t>
            </a:r>
            <a:r>
              <a:rPr lang="it-IT" b="1" dirty="0"/>
              <a:t>Tajo</a:t>
            </a:r>
            <a:r>
              <a:rPr lang="it-IT" dirty="0"/>
              <a:t>.</a:t>
            </a:r>
          </a:p>
          <a:p>
            <a:pPr lvl="1"/>
            <a:r>
              <a:rPr lang="it-IT" b="1" dirty="0"/>
              <a:t>Walk forward </a:t>
            </a:r>
            <a:r>
              <a:rPr lang="it-IT" dirty="0"/>
              <a:t>come tecnica di validazione.</a:t>
            </a:r>
          </a:p>
          <a:p>
            <a:pPr lvl="1"/>
            <a:r>
              <a:rPr lang="it-IT" dirty="0"/>
              <a:t>No selection / </a:t>
            </a:r>
            <a:r>
              <a:rPr lang="it-IT" b="1" dirty="0"/>
              <a:t>Best first </a:t>
            </a:r>
            <a:r>
              <a:rPr lang="it-IT" dirty="0"/>
              <a:t>come feature selection.</a:t>
            </a:r>
          </a:p>
          <a:p>
            <a:pPr lvl="1"/>
            <a:r>
              <a:rPr lang="it-IT" dirty="0"/>
              <a:t>No sampling / </a:t>
            </a:r>
            <a:r>
              <a:rPr lang="it-IT" b="1" dirty="0"/>
              <a:t>Oversampling</a:t>
            </a:r>
            <a:r>
              <a:rPr lang="it-IT" dirty="0"/>
              <a:t> / </a:t>
            </a:r>
            <a:r>
              <a:rPr lang="it-IT" b="1" dirty="0"/>
              <a:t>Undersampling</a:t>
            </a:r>
            <a:r>
              <a:rPr lang="it-IT" dirty="0"/>
              <a:t> / </a:t>
            </a:r>
            <a:r>
              <a:rPr lang="it-IT" b="1" dirty="0"/>
              <a:t>SMOTE</a:t>
            </a:r>
            <a:r>
              <a:rPr lang="it-IT" dirty="0"/>
              <a:t> come balancing.</a:t>
            </a:r>
          </a:p>
          <a:p>
            <a:pPr lvl="1"/>
            <a:r>
              <a:rPr lang="it-IT" dirty="0"/>
              <a:t>No cost sensitive / </a:t>
            </a:r>
            <a:r>
              <a:rPr lang="it-IT" b="1" dirty="0"/>
              <a:t>Sensitive Threshold </a:t>
            </a:r>
            <a:r>
              <a:rPr lang="it-IT" dirty="0"/>
              <a:t>/ </a:t>
            </a:r>
            <a:r>
              <a:rPr lang="it-IT" b="1" dirty="0"/>
              <a:t>Sensitive Learning </a:t>
            </a:r>
            <a:r>
              <a:rPr lang="it-IT" dirty="0"/>
              <a:t>(CFN = 10 * CFP) come cost sensitive.</a:t>
            </a:r>
          </a:p>
          <a:p>
            <a:pPr lvl="1"/>
            <a:r>
              <a:rPr lang="it-IT" b="1" dirty="0"/>
              <a:t>RandomForest</a:t>
            </a:r>
            <a:r>
              <a:rPr lang="it-IT" dirty="0"/>
              <a:t> / </a:t>
            </a:r>
            <a:r>
              <a:rPr lang="it-IT" b="1" dirty="0"/>
              <a:t>NaiveBayes </a:t>
            </a:r>
            <a:r>
              <a:rPr lang="it-IT" dirty="0"/>
              <a:t>/ </a:t>
            </a:r>
            <a:r>
              <a:rPr lang="it-IT" b="1" dirty="0"/>
              <a:t>Ibk</a:t>
            </a:r>
            <a:r>
              <a:rPr lang="it-IT" dirty="0"/>
              <a:t> come classificatori.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5D3233-FFCB-4766-B91F-F200DFB9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B372F-3C80-40C4-A47B-F3006E21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8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valutare l’accuratezza dei vari classificatori è stato sviluppato un software apposito in linguaggio Java.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Il programma si occupa di: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Clonare il progetto da un repository </a:t>
            </a:r>
            <a:r>
              <a:rPr lang="it-IT" b="1" dirty="0"/>
              <a:t>Git</a:t>
            </a:r>
            <a:r>
              <a:rPr lang="it-IT" dirty="0"/>
              <a:t>.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Estrarre le release del progetto da </a:t>
            </a:r>
            <a:r>
              <a:rPr lang="it-IT" b="1" dirty="0"/>
              <a:t>Jira</a:t>
            </a:r>
            <a:r>
              <a:rPr lang="it-IT" dirty="0"/>
              <a:t>.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Estrarre i commit dal repository.</a:t>
            </a:r>
          </a:p>
          <a:p>
            <a:pPr marL="365125" lvl="1" indent="-165100" algn="just">
              <a:buFont typeface="Courier New" panose="02070309020205020404" pitchFamily="49" charset="0"/>
              <a:buChar char="o"/>
            </a:pPr>
            <a:r>
              <a:rPr lang="it-IT" dirty="0"/>
              <a:t>Estrarre da </a:t>
            </a:r>
            <a:r>
              <a:rPr lang="it-IT" b="1" dirty="0"/>
              <a:t>Jira</a:t>
            </a:r>
            <a:r>
              <a:rPr lang="it-IT" dirty="0"/>
              <a:t> i </a:t>
            </a:r>
            <a:r>
              <a:rPr lang="it-IT" b="1" dirty="0"/>
              <a:t>Ticket</a:t>
            </a:r>
            <a:r>
              <a:rPr lang="it-IT" dirty="0"/>
              <a:t> di tipo </a:t>
            </a:r>
            <a:r>
              <a:rPr lang="it-IT" b="1" dirty="0"/>
              <a:t>Bug Fix </a:t>
            </a:r>
            <a:r>
              <a:rPr lang="it-IT" dirty="0"/>
              <a:t>e selezionare solo quelli che hanno almeno un commit associato su </a:t>
            </a:r>
            <a:r>
              <a:rPr lang="it-IT" b="1" dirty="0"/>
              <a:t>Git</a:t>
            </a:r>
            <a:r>
              <a:rPr lang="it-IT" dirty="0"/>
              <a:t>.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Calcolare le </a:t>
            </a:r>
            <a:r>
              <a:rPr lang="it-IT" b="1" dirty="0"/>
              <a:t>AV</a:t>
            </a:r>
            <a:r>
              <a:rPr lang="it-IT" dirty="0"/>
              <a:t> per ogni </a:t>
            </a:r>
            <a:r>
              <a:rPr lang="it-IT" b="1" dirty="0"/>
              <a:t>Ticket</a:t>
            </a:r>
            <a:r>
              <a:rPr lang="it-IT" dirty="0"/>
              <a:t> (attraverso le informazioni di </a:t>
            </a:r>
            <a:r>
              <a:rPr lang="it-IT" b="1" dirty="0"/>
              <a:t>Jira</a:t>
            </a:r>
            <a:r>
              <a:rPr lang="it-IT" dirty="0"/>
              <a:t> oppure </a:t>
            </a:r>
            <a:r>
              <a:rPr lang="it-IT" b="1" dirty="0"/>
              <a:t>Proportion</a:t>
            </a:r>
            <a:r>
              <a:rPr lang="it-IT" dirty="0"/>
              <a:t>).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Rimuovere l’ultima metà delle release per avere un dataset meno rumoroso.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Estrarre le classi </a:t>
            </a:r>
            <a:r>
              <a:rPr lang="it-IT" b="1" dirty="0"/>
              <a:t>Java</a:t>
            </a:r>
            <a:r>
              <a:rPr lang="it-IT" dirty="0"/>
              <a:t> presenti in ogni release del progetto.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Calcolare per ogni classe le </a:t>
            </a:r>
            <a:r>
              <a:rPr lang="it-IT" i="1" dirty="0"/>
              <a:t>metriche</a:t>
            </a:r>
            <a:r>
              <a:rPr lang="it-IT" dirty="0"/>
              <a:t> considerate e la </a:t>
            </a:r>
            <a:r>
              <a:rPr lang="it-IT" i="1" dirty="0"/>
              <a:t>bugginess</a:t>
            </a:r>
            <a:r>
              <a:rPr lang="it-IT" dirty="0"/>
              <a:t>.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Generare il dataset scrivendo le informazioni ottenute su un file </a:t>
            </a:r>
            <a:r>
              <a:rPr lang="it-IT" i="1" dirty="0"/>
              <a:t>CSV</a:t>
            </a:r>
            <a:r>
              <a:rPr lang="it-IT" dirty="0"/>
              <a:t>.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Convertire il dataset in formato </a:t>
            </a:r>
            <a:r>
              <a:rPr lang="it-IT" i="1" dirty="0"/>
              <a:t>ARFF</a:t>
            </a:r>
            <a:r>
              <a:rPr lang="it-IT" dirty="0"/>
              <a:t>.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Valutare l’accuratezza dei vari classificatori attraverso il dataset generato utilizzando </a:t>
            </a:r>
            <a:r>
              <a:rPr lang="it-IT" b="1" dirty="0"/>
              <a:t>Weka</a:t>
            </a:r>
            <a:r>
              <a:rPr lang="it-IT" dirty="0"/>
              <a:t>.</a:t>
            </a:r>
          </a:p>
          <a:p>
            <a:pPr marL="365125" lvl="1" indent="-165100">
              <a:buFont typeface="Courier New" panose="02070309020205020404" pitchFamily="49" charset="0"/>
              <a:buChar char="o"/>
            </a:pPr>
            <a:r>
              <a:rPr lang="it-IT" dirty="0"/>
              <a:t>Salvare i risultati ottenuti su un file </a:t>
            </a:r>
            <a:r>
              <a:rPr lang="it-IT" i="1" dirty="0"/>
              <a:t>CSV</a:t>
            </a:r>
            <a:r>
              <a:rPr lang="it-IT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0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Git &amp; Jira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77715"/>
          </a:xfrm>
        </p:spPr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l’interazione con il progetto </a:t>
            </a:r>
            <a:r>
              <a:rPr lang="it-IT" i="1" dirty="0"/>
              <a:t>Git</a:t>
            </a:r>
            <a:r>
              <a:rPr lang="it-IT" dirty="0"/>
              <a:t> è stata utilizzata la libreria </a:t>
            </a:r>
            <a:r>
              <a:rPr lang="it-IT" i="1" dirty="0"/>
              <a:t>Jgit</a:t>
            </a:r>
            <a:r>
              <a:rPr lang="it-IT" dirty="0"/>
              <a:t>: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it-IT" dirty="0"/>
              <a:t>Il programma clona la repository tramite il comando </a:t>
            </a:r>
            <a:r>
              <a:rPr lang="it-IT" i="1" dirty="0"/>
              <a:t>clone():</a:t>
            </a: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endParaRPr lang="it-IT" sz="11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9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ottenere la lista delle release del progetto viene interrogato </a:t>
            </a:r>
            <a:r>
              <a:rPr lang="it-IT" i="1" dirty="0"/>
              <a:t>Jira</a:t>
            </a:r>
            <a:r>
              <a:rPr lang="it-IT" dirty="0"/>
              <a:t> attraverso le </a:t>
            </a:r>
            <a:r>
              <a:rPr lang="it-IT" b="1" dirty="0"/>
              <a:t>Rest API</a:t>
            </a:r>
            <a:r>
              <a:rPr lang="it-IT" dirty="0"/>
              <a:t>:</a:t>
            </a:r>
          </a:p>
          <a:p>
            <a:pPr marL="29260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5</a:t>
            </a:fld>
            <a:endParaRPr lang="en-GB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C0AC45-7739-431C-B31D-1BF9AC16B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65" y="2405403"/>
            <a:ext cx="6125430" cy="103837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4C7290-F3D4-412F-99B5-97C6071E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3976945"/>
            <a:ext cx="4508590" cy="2287392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A14717F7-5FD2-4985-92F8-47D7DD7379DF}"/>
              </a:ext>
            </a:extLst>
          </p:cNvPr>
          <p:cNvSpPr txBox="1">
            <a:spLocks/>
          </p:cNvSpPr>
          <p:nvPr/>
        </p:nvSpPr>
        <p:spPr>
          <a:xfrm>
            <a:off x="5986870" y="3976946"/>
            <a:ext cx="5168810" cy="22873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Vengono scartate le release senza data di pubblicazione.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Viene istanziato un oggetto </a:t>
            </a:r>
            <a:r>
              <a:rPr lang="it-IT" i="1" dirty="0"/>
              <a:t>Release</a:t>
            </a:r>
            <a:r>
              <a:rPr lang="it-IT" dirty="0"/>
              <a:t> per ogni release valida trovata.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2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Commit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2051"/>
            <a:ext cx="10058400" cy="4453023"/>
          </a:xfrm>
        </p:spPr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Attraverso il comando </a:t>
            </a:r>
            <a:r>
              <a:rPr lang="it-IT" i="1" dirty="0"/>
              <a:t>log() </a:t>
            </a:r>
            <a:r>
              <a:rPr lang="it-IT" dirty="0"/>
              <a:t>vengono estratti tutti </a:t>
            </a:r>
            <a:r>
              <a:rPr lang="it-IT" i="1" dirty="0"/>
              <a:t>commit</a:t>
            </a:r>
            <a:r>
              <a:rPr lang="it-IT" dirty="0"/>
              <a:t> dalla repository: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In seguito vengono assegnati alle varie </a:t>
            </a:r>
            <a:r>
              <a:rPr lang="it-IT" i="1" dirty="0"/>
              <a:t>release</a:t>
            </a:r>
            <a:r>
              <a:rPr lang="it-IT" dirty="0"/>
              <a:t> in base alla loro data:</a:t>
            </a:r>
          </a:p>
          <a:p>
            <a:pPr marL="29260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6</a:t>
            </a:fld>
            <a:endParaRPr lang="en-GB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64E7FC-2340-4D15-8958-C41367692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00" y="2262156"/>
            <a:ext cx="8125959" cy="125747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81C297-E997-4237-81A7-F94E6C122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0" y="4088562"/>
            <a:ext cx="9297698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3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Ticket Jira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2051"/>
            <a:ext cx="10058400" cy="4453023"/>
          </a:xfrm>
        </p:spPr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Sempre attraverso le</a:t>
            </a:r>
            <a:r>
              <a:rPr lang="it-IT" b="1" dirty="0"/>
              <a:t> Rest API</a:t>
            </a:r>
            <a:r>
              <a:rPr lang="it-IT" dirty="0"/>
              <a:t>, vengono estratti tutti i ticket </a:t>
            </a:r>
            <a:r>
              <a:rPr lang="it-IT" i="1" dirty="0"/>
              <a:t>Jira</a:t>
            </a:r>
            <a:r>
              <a:rPr lang="it-IT" dirty="0"/>
              <a:t> di tipo «Bug Fixed»: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1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Per ognuno dei ticket ottenuti, viene istanziato un nuovo oggetto </a:t>
            </a:r>
            <a:r>
              <a:rPr lang="it-IT" i="1" dirty="0"/>
              <a:t>Ticket</a:t>
            </a:r>
            <a:r>
              <a:rPr lang="it-IT" dirty="0"/>
              <a:t>, che mantiene l’ID e la data di creazione del ticket:</a:t>
            </a:r>
          </a:p>
          <a:p>
            <a:pPr marL="292608" lvl="1" indent="0">
              <a:buNone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7</a:t>
            </a:fld>
            <a:endParaRPr lang="en-GB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41F308-269D-4B65-8E9A-B33936DF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68" y="2200230"/>
            <a:ext cx="9307224" cy="62873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4EE10E-F8CF-493B-9D76-A7700D1BB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1" y="3644931"/>
            <a:ext cx="7165570" cy="2480119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66F19ECC-509B-4505-8C88-E9670B1E88C5}"/>
              </a:ext>
            </a:extLst>
          </p:cNvPr>
          <p:cNvSpPr txBox="1">
            <a:spLocks/>
          </p:cNvSpPr>
          <p:nvPr/>
        </p:nvSpPr>
        <p:spPr>
          <a:xfrm>
            <a:off x="8096596" y="3557847"/>
            <a:ext cx="3059084" cy="24383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buFont typeface="Courier New" panose="02070309020205020404" pitchFamily="49" charset="0"/>
              <a:buChar char="o"/>
            </a:pPr>
            <a:r>
              <a:rPr lang="it-IT" b="1" dirty="0"/>
              <a:t>IV</a:t>
            </a:r>
            <a:r>
              <a:rPr lang="it-IT" dirty="0"/>
              <a:t>: calcolata come la più vecchia delle </a:t>
            </a:r>
            <a:r>
              <a:rPr lang="it-IT" i="1" dirty="0"/>
              <a:t>affected version</a:t>
            </a:r>
            <a:r>
              <a:rPr lang="it-IT" dirty="0"/>
              <a:t>.</a:t>
            </a:r>
          </a:p>
          <a:p>
            <a:pPr marL="182563" indent="-182563">
              <a:buFont typeface="Courier New" panose="02070309020205020404" pitchFamily="49" charset="0"/>
              <a:buChar char="o"/>
            </a:pPr>
            <a:r>
              <a:rPr lang="it-IT" b="1" dirty="0"/>
              <a:t>OV</a:t>
            </a:r>
            <a:r>
              <a:rPr lang="it-IT" dirty="0"/>
              <a:t>: ottenuta dal campo «created» dell’array </a:t>
            </a:r>
            <a:r>
              <a:rPr lang="it-IT" i="1" dirty="0"/>
              <a:t>JSON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111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Jira &amp; Git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FB4F3-1691-4877-AE7D-F4156769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77715"/>
          </a:xfrm>
        </p:spPr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Dopo aver ottenuto le release, i ticket e i commit, le informazioni ricavate da </a:t>
            </a:r>
            <a:r>
              <a:rPr lang="it-IT" i="1" dirty="0"/>
              <a:t>Jira</a:t>
            </a:r>
            <a:r>
              <a:rPr lang="it-IT" dirty="0"/>
              <a:t> e da </a:t>
            </a:r>
            <a:r>
              <a:rPr lang="it-IT" i="1" dirty="0"/>
              <a:t>Git</a:t>
            </a:r>
            <a:r>
              <a:rPr lang="it-IT" dirty="0"/>
              <a:t> vengono mappate tra loro.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it-IT" dirty="0"/>
              <a:t>Vengono mantenuti soltanto i ticket che hanno almeno un commit di fix associato: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it-IT" dirty="0"/>
              <a:t>Viene verificato se l’ID del ticket è contenuto nel messaggio di almeno un commit.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endParaRPr lang="it-IT" dirty="0"/>
          </a:p>
          <a:p>
            <a:pPr marL="182563" indent="-182563">
              <a:buFont typeface="Arial" panose="020B0604020202020204" pitchFamily="34" charset="0"/>
              <a:buChar char="•"/>
            </a:pPr>
            <a:endParaRPr lang="it-IT" sz="500" dirty="0"/>
          </a:p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it-IT" dirty="0"/>
              <a:t>Viene calcolata la </a:t>
            </a:r>
            <a:r>
              <a:rPr lang="it-IT" b="1" dirty="0"/>
              <a:t>FV</a:t>
            </a:r>
            <a:r>
              <a:rPr lang="it-IT" dirty="0"/>
              <a:t> di ogni ticket in base alla data di risoluzione ottenuta dai commit associati al ticket stesso: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8</a:t>
            </a:fld>
            <a:endParaRPr lang="en-GB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535095-0B2F-4FB5-9C2D-5D2A75C7F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21" y="3073160"/>
            <a:ext cx="8726118" cy="1781424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A330F5-2AF2-4CE7-BE4C-E9577DD7E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98" y="5411962"/>
            <a:ext cx="4822804" cy="9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1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61DBF-00DB-4E52-9F9B-3C64C373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Proportion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6FB4F3-1691-4877-AE7D-F4156769F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59"/>
                <a:ext cx="10058400" cy="4577715"/>
              </a:xfrm>
            </p:spPr>
            <p:txBody>
              <a:bodyPr>
                <a:normAutofit/>
              </a:bodyPr>
              <a:lstStyle/>
              <a:p>
                <a:pPr marL="182563" indent="-182563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Per alcuni ticket non è presente una </a:t>
                </a:r>
                <a:r>
                  <a:rPr lang="it-IT" b="1" dirty="0"/>
                  <a:t>IV</a:t>
                </a:r>
                <a:r>
                  <a:rPr lang="it-IT" dirty="0"/>
                  <a:t>, di conseguenza non è possibile calcolare la lista delle </a:t>
                </a:r>
                <a:r>
                  <a:rPr lang="it-IT" b="1" dirty="0"/>
                  <a:t>AV</a:t>
                </a:r>
                <a:r>
                  <a:rPr lang="it-IT" dirty="0"/>
                  <a:t>.</a:t>
                </a:r>
              </a:p>
              <a:p>
                <a:pPr marL="182563" indent="-182563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Attraverso il </a:t>
                </a:r>
                <a:r>
                  <a:rPr lang="it-IT" b="1" dirty="0"/>
                  <a:t>Proportion</a:t>
                </a:r>
                <a:r>
                  <a:rPr lang="it-IT" dirty="0"/>
                  <a:t> è possibile stimare la </a:t>
                </a:r>
                <a:r>
                  <a:rPr lang="it-IT" i="1" dirty="0"/>
                  <a:t>Injected Version </a:t>
                </a:r>
                <a:r>
                  <a:rPr lang="it-IT" dirty="0"/>
                  <a:t>di un ticket:</a:t>
                </a:r>
              </a:p>
              <a:p>
                <a:pPr marL="578358" lvl="1" indent="-285750" algn="just">
                  <a:buFont typeface="Courier New" panose="02070309020205020404" pitchFamily="49" charset="0"/>
                  <a:buChar char="o"/>
                </a:pPr>
                <a:r>
                  <a:rPr lang="it-IT" dirty="0"/>
                  <a:t>Per ogni ticket viene calcolata la </a:t>
                </a:r>
                <a:r>
                  <a:rPr lang="it-IT" b="1" dirty="0"/>
                  <a:t>IV </a:t>
                </a:r>
                <a:r>
                  <a:rPr lang="it-IT" dirty="0"/>
                  <a:t>attraverso la seguente formula:</a:t>
                </a:r>
              </a:p>
              <a:p>
                <a:pPr marL="761238" lvl="2" indent="-28575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it-IT" sz="1600" dirty="0"/>
              </a:p>
              <a:p>
                <a:pPr marL="578358" lvl="1" indent="-285750" algn="just">
                  <a:buFont typeface="Courier New" panose="02070309020205020404" pitchFamily="49" charset="0"/>
                  <a:buChar char="o"/>
                </a:pPr>
                <a:r>
                  <a:rPr lang="it-IT" dirty="0"/>
                  <a:t>È stato utilizzato un approccio «Moving Window» per il </a:t>
                </a:r>
                <a:r>
                  <a:rPr lang="it-IT" b="1" dirty="0"/>
                  <a:t>Proportion</a:t>
                </a:r>
                <a:r>
                  <a:rPr lang="it-IT" dirty="0"/>
                  <a:t>, che consiste nel calcolare </a:t>
                </a:r>
                <a:r>
                  <a:rPr lang="it-IT" b="1" dirty="0"/>
                  <a:t>P</a:t>
                </a:r>
                <a:r>
                  <a:rPr lang="it-IT" dirty="0"/>
                  <a:t> in base all’ultimo 1% di ticket:</a:t>
                </a:r>
                <a:endParaRPr lang="it-IT" b="1" dirty="0"/>
              </a:p>
              <a:p>
                <a:pPr marL="578358" lvl="1" indent="-285750" algn="just">
                  <a:buFont typeface="Courier New" panose="02070309020205020404" pitchFamily="49" charset="0"/>
                  <a:buChar char="o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6FB4F3-1691-4877-AE7D-F4156769F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59"/>
                <a:ext cx="10058400" cy="4577715"/>
              </a:xfrm>
              <a:blipFill>
                <a:blip r:embed="rId2"/>
                <a:stretch>
                  <a:fillRect l="-1455" t="-1332" r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4EBF2A-C17F-448B-A1EE-5CA13C7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Gabriele Quatrana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26F86-ADC1-4D4E-8042-1322F271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B922-E0BE-4A4C-9E51-3FE28EB39C6C}" type="slidenum">
              <a:rPr lang="en-GB" smtClean="0"/>
              <a:t>9</a:t>
            </a:fld>
            <a:endParaRPr lang="en-GB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917678-5857-42BA-B082-80D5B759B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35" y="4028142"/>
            <a:ext cx="3198330" cy="21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57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1441</TotalTime>
  <Words>2794</Words>
  <Application>Microsoft Office PowerPoint</Application>
  <PresentationFormat>Widescreen</PresentationFormat>
  <Paragraphs>292</Paragraphs>
  <Slides>25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Retrospettivo</vt:lpstr>
      <vt:lpstr>Deliverable 2 Studio Dell’ Accuratezza Nella Predizione</vt:lpstr>
      <vt:lpstr>Sommario</vt:lpstr>
      <vt:lpstr>Introduzione</vt:lpstr>
      <vt:lpstr>Progettazione</vt:lpstr>
      <vt:lpstr>Progettazione – Git &amp; Jira</vt:lpstr>
      <vt:lpstr>Progettazione – Commit</vt:lpstr>
      <vt:lpstr>Progettazione – Ticket Jira</vt:lpstr>
      <vt:lpstr>Progettazione – Jira &amp; Git</vt:lpstr>
      <vt:lpstr>Progettazione – Proportion</vt:lpstr>
      <vt:lpstr>Progettazione – Affected Versions</vt:lpstr>
      <vt:lpstr>Progettazione – Classi Java</vt:lpstr>
      <vt:lpstr>Progettazione – Metriche</vt:lpstr>
      <vt:lpstr>Progettazione – Bugginess</vt:lpstr>
      <vt:lpstr>Progettazione – Weka</vt:lpstr>
      <vt:lpstr>Risultati</vt:lpstr>
      <vt:lpstr>Bookkeeper – Feature Selection</vt:lpstr>
      <vt:lpstr>Bookkeeper – Cost Sensitivity</vt:lpstr>
      <vt:lpstr>Bookkeeper – Balancing</vt:lpstr>
      <vt:lpstr>Bookkeeper – Riepilogo</vt:lpstr>
      <vt:lpstr>Tajo – Feature Selection</vt:lpstr>
      <vt:lpstr>Tajo – Cost Sensitivity</vt:lpstr>
      <vt:lpstr>Tajo – Balancing</vt:lpstr>
      <vt:lpstr>Tajo – Riepilogo</vt:lpstr>
      <vt:lpstr>Conclusioni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1 Process Control Chart</dc:title>
  <dc:creator>gabriele quatrana</dc:creator>
  <cp:lastModifiedBy>gabriele quatrana</cp:lastModifiedBy>
  <cp:revision>235</cp:revision>
  <dcterms:created xsi:type="dcterms:W3CDTF">2021-08-02T22:33:07Z</dcterms:created>
  <dcterms:modified xsi:type="dcterms:W3CDTF">2021-09-05T15:41:54Z</dcterms:modified>
</cp:coreProperties>
</file>