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2" r:id="rId5"/>
    <p:sldId id="273" r:id="rId6"/>
    <p:sldId id="258" r:id="rId7"/>
    <p:sldId id="268" r:id="rId8"/>
    <p:sldId id="269" r:id="rId9"/>
    <p:sldId id="262" r:id="rId10"/>
    <p:sldId id="274" r:id="rId11"/>
    <p:sldId id="275" r:id="rId12"/>
    <p:sldId id="276" r:id="rId13"/>
    <p:sldId id="277" r:id="rId14"/>
    <p:sldId id="265" r:id="rId15"/>
    <p:sldId id="266" r:id="rId16"/>
    <p:sldId id="267" r:id="rId17"/>
    <p:sldId id="278"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RIELE VITALI" initials="GV" lastIdx="1" clrIdx="0">
    <p:extLst>
      <p:ext uri="{19B8F6BF-5375-455C-9EA6-DF929625EA0E}">
        <p15:presenceInfo xmlns:p15="http://schemas.microsoft.com/office/powerpoint/2012/main" userId="S::VTLGRL97P12C351F@studium.unict.it::585b9843-cc9b-4572-84f8-bb03a1f3b41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849-1D56-4E3F-B424-36AA652E1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246D1AB0-BC2E-4BF6-8499-E1491D405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78B799B-0C58-4147-9BE3-1F4AAE1785BC}"/>
              </a:ext>
            </a:extLst>
          </p:cNvPr>
          <p:cNvSpPr>
            <a:spLocks noGrp="1"/>
          </p:cNvSpPr>
          <p:nvPr>
            <p:ph type="dt" sz="half" idx="10"/>
          </p:nvPr>
        </p:nvSpPr>
        <p:spPr/>
        <p:txBody>
          <a:bodyPr/>
          <a:lstStyle/>
          <a:p>
            <a:fld id="{28E7F674-603F-41F3-934F-DEBA0B6F74B4}" type="datetimeFigureOut">
              <a:rPr lang="it-IT" smtClean="0"/>
              <a:t>27/03/2021</a:t>
            </a:fld>
            <a:endParaRPr lang="it-IT"/>
          </a:p>
        </p:txBody>
      </p:sp>
      <p:sp>
        <p:nvSpPr>
          <p:cNvPr id="5" name="Footer Placeholder 4">
            <a:extLst>
              <a:ext uri="{FF2B5EF4-FFF2-40B4-BE49-F238E27FC236}">
                <a16:creationId xmlns:a16="http://schemas.microsoft.com/office/drawing/2014/main" id="{2AD154FE-8D1A-4507-B6EE-EA162318D1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2EF4322-D0EF-4346-B0A6-2810C3C1BE8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732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4DB8-0F89-45F5-A955-442A278E6F1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392242C-695E-476A-84E1-0BEFEDDF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3AD3ADC-1A5E-47FF-A57D-0DAE783B2F27}"/>
              </a:ext>
            </a:extLst>
          </p:cNvPr>
          <p:cNvSpPr>
            <a:spLocks noGrp="1"/>
          </p:cNvSpPr>
          <p:nvPr>
            <p:ph type="dt" sz="half" idx="10"/>
          </p:nvPr>
        </p:nvSpPr>
        <p:spPr/>
        <p:txBody>
          <a:bodyPr/>
          <a:lstStyle/>
          <a:p>
            <a:fld id="{28E7F674-603F-41F3-934F-DEBA0B6F74B4}" type="datetimeFigureOut">
              <a:rPr lang="it-IT" smtClean="0"/>
              <a:t>27/03/2021</a:t>
            </a:fld>
            <a:endParaRPr lang="it-IT"/>
          </a:p>
        </p:txBody>
      </p:sp>
      <p:sp>
        <p:nvSpPr>
          <p:cNvPr id="5" name="Footer Placeholder 4">
            <a:extLst>
              <a:ext uri="{FF2B5EF4-FFF2-40B4-BE49-F238E27FC236}">
                <a16:creationId xmlns:a16="http://schemas.microsoft.com/office/drawing/2014/main" id="{AC0DBE0C-1EFE-4AE1-86AA-6496BAE2AED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460955C-DB5E-4440-B065-20D1391E049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19179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6834D-A2AF-4AA3-839D-B5D247BF4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07ABC6A-A050-42D7-9E6E-F135C2AB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ECB3E1D-BB52-4C67-81F2-AA3F7FD0FB43}"/>
              </a:ext>
            </a:extLst>
          </p:cNvPr>
          <p:cNvSpPr>
            <a:spLocks noGrp="1"/>
          </p:cNvSpPr>
          <p:nvPr>
            <p:ph type="dt" sz="half" idx="10"/>
          </p:nvPr>
        </p:nvSpPr>
        <p:spPr/>
        <p:txBody>
          <a:bodyPr/>
          <a:lstStyle/>
          <a:p>
            <a:fld id="{28E7F674-603F-41F3-934F-DEBA0B6F74B4}" type="datetimeFigureOut">
              <a:rPr lang="it-IT" smtClean="0"/>
              <a:t>27/03/2021</a:t>
            </a:fld>
            <a:endParaRPr lang="it-IT"/>
          </a:p>
        </p:txBody>
      </p:sp>
      <p:sp>
        <p:nvSpPr>
          <p:cNvPr id="5" name="Footer Placeholder 4">
            <a:extLst>
              <a:ext uri="{FF2B5EF4-FFF2-40B4-BE49-F238E27FC236}">
                <a16:creationId xmlns:a16="http://schemas.microsoft.com/office/drawing/2014/main" id="{08F5E45C-BED0-4BC1-B649-B1C457723A6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38CE814-C169-4C37-BF43-4123FB50BA5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8047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30-216E-4EA6-9C9D-F55F7D5831F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7B21DA1-A3F4-4D9B-96F7-A2D95CBF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B12B5BE-5680-4A10-9E9E-66A9CB6A813C}"/>
              </a:ext>
            </a:extLst>
          </p:cNvPr>
          <p:cNvSpPr>
            <a:spLocks noGrp="1"/>
          </p:cNvSpPr>
          <p:nvPr>
            <p:ph type="dt" sz="half" idx="10"/>
          </p:nvPr>
        </p:nvSpPr>
        <p:spPr/>
        <p:txBody>
          <a:bodyPr/>
          <a:lstStyle/>
          <a:p>
            <a:fld id="{28E7F674-603F-41F3-934F-DEBA0B6F74B4}" type="datetimeFigureOut">
              <a:rPr lang="it-IT" smtClean="0"/>
              <a:t>27/03/2021</a:t>
            </a:fld>
            <a:endParaRPr lang="it-IT"/>
          </a:p>
        </p:txBody>
      </p:sp>
      <p:sp>
        <p:nvSpPr>
          <p:cNvPr id="5" name="Footer Placeholder 4">
            <a:extLst>
              <a:ext uri="{FF2B5EF4-FFF2-40B4-BE49-F238E27FC236}">
                <a16:creationId xmlns:a16="http://schemas.microsoft.com/office/drawing/2014/main" id="{FD1D40A2-B708-4C2A-9207-7A496A2BC93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C23FFD8-BACB-4379-AB05-E0C79E03B75A}"/>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64263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A3A-AA28-4462-8325-0A63D8BA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58EDA71D-C4D3-4543-B1B4-7A004AA94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2C75B-2B0F-4F2D-A73C-597FF52FB7D7}"/>
              </a:ext>
            </a:extLst>
          </p:cNvPr>
          <p:cNvSpPr>
            <a:spLocks noGrp="1"/>
          </p:cNvSpPr>
          <p:nvPr>
            <p:ph type="dt" sz="half" idx="10"/>
          </p:nvPr>
        </p:nvSpPr>
        <p:spPr/>
        <p:txBody>
          <a:bodyPr/>
          <a:lstStyle/>
          <a:p>
            <a:fld id="{28E7F674-603F-41F3-934F-DEBA0B6F74B4}" type="datetimeFigureOut">
              <a:rPr lang="it-IT" smtClean="0"/>
              <a:t>27/03/2021</a:t>
            </a:fld>
            <a:endParaRPr lang="it-IT"/>
          </a:p>
        </p:txBody>
      </p:sp>
      <p:sp>
        <p:nvSpPr>
          <p:cNvPr id="5" name="Footer Placeholder 4">
            <a:extLst>
              <a:ext uri="{FF2B5EF4-FFF2-40B4-BE49-F238E27FC236}">
                <a16:creationId xmlns:a16="http://schemas.microsoft.com/office/drawing/2014/main" id="{60B33E92-A6DD-48A6-824B-4F05F25C64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1BA1672-79DD-4AF6-A937-4EA2DAA41F9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2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B3C-F125-41C3-9C5C-256D9BC64C8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6BF22B7-C06A-4174-B843-90B2B2B71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37DC3E7-ED1B-48F2-9A65-FA6C5725F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706EDEF3-B910-4185-A223-638B3AB21FDE}"/>
              </a:ext>
            </a:extLst>
          </p:cNvPr>
          <p:cNvSpPr>
            <a:spLocks noGrp="1"/>
          </p:cNvSpPr>
          <p:nvPr>
            <p:ph type="dt" sz="half" idx="10"/>
          </p:nvPr>
        </p:nvSpPr>
        <p:spPr/>
        <p:txBody>
          <a:bodyPr/>
          <a:lstStyle/>
          <a:p>
            <a:fld id="{28E7F674-603F-41F3-934F-DEBA0B6F74B4}" type="datetimeFigureOut">
              <a:rPr lang="it-IT" smtClean="0"/>
              <a:t>27/03/2021</a:t>
            </a:fld>
            <a:endParaRPr lang="it-IT"/>
          </a:p>
        </p:txBody>
      </p:sp>
      <p:sp>
        <p:nvSpPr>
          <p:cNvPr id="6" name="Footer Placeholder 5">
            <a:extLst>
              <a:ext uri="{FF2B5EF4-FFF2-40B4-BE49-F238E27FC236}">
                <a16:creationId xmlns:a16="http://schemas.microsoft.com/office/drawing/2014/main" id="{82E271DA-9523-408F-B8AA-13259E04DA6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87BE5C2-AF7D-4125-A9FB-C1BBF250507F}"/>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716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EBA-26B6-44C7-A31D-32E2386B85A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F43212D-2FFB-4285-ACAA-E7611FCF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03C80-76F9-4898-A860-3761445A3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93E9C9FB-7ED5-45CF-931D-C52921A63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37D1-E1F8-425D-B618-6A7B7EDB8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06330655-5C85-4C6D-B696-96E6FECEA783}"/>
              </a:ext>
            </a:extLst>
          </p:cNvPr>
          <p:cNvSpPr>
            <a:spLocks noGrp="1"/>
          </p:cNvSpPr>
          <p:nvPr>
            <p:ph type="dt" sz="half" idx="10"/>
          </p:nvPr>
        </p:nvSpPr>
        <p:spPr/>
        <p:txBody>
          <a:bodyPr/>
          <a:lstStyle/>
          <a:p>
            <a:fld id="{28E7F674-603F-41F3-934F-DEBA0B6F74B4}" type="datetimeFigureOut">
              <a:rPr lang="it-IT" smtClean="0"/>
              <a:t>27/03/2021</a:t>
            </a:fld>
            <a:endParaRPr lang="it-IT"/>
          </a:p>
        </p:txBody>
      </p:sp>
      <p:sp>
        <p:nvSpPr>
          <p:cNvPr id="8" name="Footer Placeholder 7">
            <a:extLst>
              <a:ext uri="{FF2B5EF4-FFF2-40B4-BE49-F238E27FC236}">
                <a16:creationId xmlns:a16="http://schemas.microsoft.com/office/drawing/2014/main" id="{33124F5F-0C5F-422B-A40E-8FDDCE4AFD0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2F1CF9D-9697-4A41-9684-FD20BB429FE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98092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6D1-A85B-4F77-A864-C81D19DAA56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1B347899-03F5-4BE6-A736-671DA7114A93}"/>
              </a:ext>
            </a:extLst>
          </p:cNvPr>
          <p:cNvSpPr>
            <a:spLocks noGrp="1"/>
          </p:cNvSpPr>
          <p:nvPr>
            <p:ph type="dt" sz="half" idx="10"/>
          </p:nvPr>
        </p:nvSpPr>
        <p:spPr/>
        <p:txBody>
          <a:bodyPr/>
          <a:lstStyle/>
          <a:p>
            <a:fld id="{28E7F674-603F-41F3-934F-DEBA0B6F74B4}" type="datetimeFigureOut">
              <a:rPr lang="it-IT" smtClean="0"/>
              <a:t>27/03/2021</a:t>
            </a:fld>
            <a:endParaRPr lang="it-IT"/>
          </a:p>
        </p:txBody>
      </p:sp>
      <p:sp>
        <p:nvSpPr>
          <p:cNvPr id="4" name="Footer Placeholder 3">
            <a:extLst>
              <a:ext uri="{FF2B5EF4-FFF2-40B4-BE49-F238E27FC236}">
                <a16:creationId xmlns:a16="http://schemas.microsoft.com/office/drawing/2014/main" id="{B8283762-7FBD-48EC-B73F-773D70DBF2DD}"/>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D102E592-4B71-4500-B008-0CC03293E1B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53963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C9BDE-B6BA-4DA6-AD8D-38EAAAB053BB}"/>
              </a:ext>
            </a:extLst>
          </p:cNvPr>
          <p:cNvSpPr>
            <a:spLocks noGrp="1"/>
          </p:cNvSpPr>
          <p:nvPr>
            <p:ph type="dt" sz="half" idx="10"/>
          </p:nvPr>
        </p:nvSpPr>
        <p:spPr/>
        <p:txBody>
          <a:bodyPr/>
          <a:lstStyle/>
          <a:p>
            <a:fld id="{28E7F674-603F-41F3-934F-DEBA0B6F74B4}" type="datetimeFigureOut">
              <a:rPr lang="it-IT" smtClean="0"/>
              <a:t>27/03/2021</a:t>
            </a:fld>
            <a:endParaRPr lang="it-IT"/>
          </a:p>
        </p:txBody>
      </p:sp>
      <p:sp>
        <p:nvSpPr>
          <p:cNvPr id="3" name="Footer Placeholder 2">
            <a:extLst>
              <a:ext uri="{FF2B5EF4-FFF2-40B4-BE49-F238E27FC236}">
                <a16:creationId xmlns:a16="http://schemas.microsoft.com/office/drawing/2014/main" id="{D470C4ED-6C1E-4932-824A-8F1BEB77379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BB45D4A-67B6-484F-B900-C59615639A4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1800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B7B-9E48-4E0C-87F8-609B1DF3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BD64388-674C-41C8-94D1-6BBDCF16F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2590E6-FC63-4989-8B3A-F9CBA211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144E2-64FC-4425-A927-B4AD73976272}"/>
              </a:ext>
            </a:extLst>
          </p:cNvPr>
          <p:cNvSpPr>
            <a:spLocks noGrp="1"/>
          </p:cNvSpPr>
          <p:nvPr>
            <p:ph type="dt" sz="half" idx="10"/>
          </p:nvPr>
        </p:nvSpPr>
        <p:spPr/>
        <p:txBody>
          <a:bodyPr/>
          <a:lstStyle/>
          <a:p>
            <a:fld id="{28E7F674-603F-41F3-934F-DEBA0B6F74B4}" type="datetimeFigureOut">
              <a:rPr lang="it-IT" smtClean="0"/>
              <a:t>27/03/2021</a:t>
            </a:fld>
            <a:endParaRPr lang="it-IT"/>
          </a:p>
        </p:txBody>
      </p:sp>
      <p:sp>
        <p:nvSpPr>
          <p:cNvPr id="6" name="Footer Placeholder 5">
            <a:extLst>
              <a:ext uri="{FF2B5EF4-FFF2-40B4-BE49-F238E27FC236}">
                <a16:creationId xmlns:a16="http://schemas.microsoft.com/office/drawing/2014/main" id="{CF618395-9078-497E-BE1C-3289A42B805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F61D42C3-B537-4D57-A6F3-9A69128E5C9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42470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7397-22AE-44D1-B842-5E5525A30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42E34A7-4EEB-4CC1-83AE-2F4293888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F2988CE-C1CE-43DA-82F1-A868BFE50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6764E-E46A-49C3-AECF-A08B2B969287}"/>
              </a:ext>
            </a:extLst>
          </p:cNvPr>
          <p:cNvSpPr>
            <a:spLocks noGrp="1"/>
          </p:cNvSpPr>
          <p:nvPr>
            <p:ph type="dt" sz="half" idx="10"/>
          </p:nvPr>
        </p:nvSpPr>
        <p:spPr/>
        <p:txBody>
          <a:bodyPr/>
          <a:lstStyle/>
          <a:p>
            <a:fld id="{28E7F674-603F-41F3-934F-DEBA0B6F74B4}" type="datetimeFigureOut">
              <a:rPr lang="it-IT" smtClean="0"/>
              <a:t>27/03/2021</a:t>
            </a:fld>
            <a:endParaRPr lang="it-IT"/>
          </a:p>
        </p:txBody>
      </p:sp>
      <p:sp>
        <p:nvSpPr>
          <p:cNvPr id="6" name="Footer Placeholder 5">
            <a:extLst>
              <a:ext uri="{FF2B5EF4-FFF2-40B4-BE49-F238E27FC236}">
                <a16:creationId xmlns:a16="http://schemas.microsoft.com/office/drawing/2014/main" id="{D441C465-3F70-466A-8828-46E2C92C624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51DD0EE-6868-484B-BECC-C280FAEBC6E9}"/>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0173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44619-388C-47AA-8A43-88C7430B5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B50E9E5-845A-474E-967E-3D423E6A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A34ABA-6B0A-4E7B-A298-17B799B3B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F674-603F-41F3-934F-DEBA0B6F74B4}" type="datetimeFigureOut">
              <a:rPr lang="it-IT" smtClean="0"/>
              <a:t>27/03/2021</a:t>
            </a:fld>
            <a:endParaRPr lang="it-IT"/>
          </a:p>
        </p:txBody>
      </p:sp>
      <p:sp>
        <p:nvSpPr>
          <p:cNvPr id="5" name="Footer Placeholder 4">
            <a:extLst>
              <a:ext uri="{FF2B5EF4-FFF2-40B4-BE49-F238E27FC236}">
                <a16:creationId xmlns:a16="http://schemas.microsoft.com/office/drawing/2014/main" id="{BE3CF208-56E9-490E-8E28-15E8CA40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05352B29-E22E-4872-82B4-110C678E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F5F7-111E-4F9E-BF39-BEB89AD0CD0D}" type="slidenum">
              <a:rPr lang="it-IT" smtClean="0"/>
              <a:t>‹N›</a:t>
            </a:fld>
            <a:endParaRPr lang="it-IT"/>
          </a:p>
        </p:txBody>
      </p:sp>
    </p:spTree>
    <p:extLst>
      <p:ext uri="{BB962C8B-B14F-4D97-AF65-F5344CB8AC3E}">
        <p14:creationId xmlns:p14="http://schemas.microsoft.com/office/powerpoint/2010/main" val="409328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2195689" y="3013068"/>
            <a:ext cx="7800621" cy="848073"/>
          </a:xfrm>
        </p:spPr>
        <p:txBody>
          <a:bodyPr>
            <a:normAutofit/>
          </a:bodyPr>
          <a:lstStyle/>
          <a:p>
            <a:pPr algn="l"/>
            <a:r>
              <a:rPr lang="it-IT" sz="5400" b="1" dirty="0">
                <a:solidFill>
                  <a:srgbClr val="FFFFFF"/>
                </a:solidFill>
              </a:rPr>
              <a:t>Web Programming - MHW1</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4285398" y="4960960"/>
            <a:ext cx="3684558" cy="1608283"/>
          </a:xfrm>
        </p:spPr>
        <p:txBody>
          <a:bodyPr>
            <a:noAutofit/>
          </a:bodyPr>
          <a:lstStyle/>
          <a:p>
            <a:pPr algn="l"/>
            <a:r>
              <a:rPr lang="it-IT" sz="2800" b="1" dirty="0">
                <a:solidFill>
                  <a:srgbClr val="FFFFFF"/>
                </a:solidFill>
              </a:rPr>
              <a:t>Gabriele Vitali</a:t>
            </a:r>
          </a:p>
          <a:p>
            <a:pPr algn="l"/>
            <a:r>
              <a:rPr lang="it-IT" sz="2800" b="1" dirty="0">
                <a:solidFill>
                  <a:srgbClr val="FFFFFF"/>
                </a:solidFill>
              </a:rPr>
              <a:t>Matricola: 1000010255</a:t>
            </a:r>
          </a:p>
          <a:p>
            <a:pPr algn="l"/>
            <a:r>
              <a:rPr lang="it-IT" sz="2800" b="1" dirty="0">
                <a:solidFill>
                  <a:srgbClr val="FFFFFF"/>
                </a:solidFill>
              </a:rPr>
              <a:t>27/03/21</a:t>
            </a: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E31B0D2D-4963-4B11-BAB0-B0D69A0F2150}"/>
              </a:ext>
            </a:extLst>
          </p:cNvPr>
          <p:cNvSpPr>
            <a:spLocks noGrp="1"/>
          </p:cNvSpPr>
          <p:nvPr>
            <p:ph type="title"/>
          </p:nvPr>
        </p:nvSpPr>
        <p:spPr>
          <a:xfrm>
            <a:off x="123408" y="101601"/>
            <a:ext cx="6254814" cy="785524"/>
          </a:xfrm>
        </p:spPr>
        <p:txBody>
          <a:bodyPr>
            <a:normAutofit fontScale="90000"/>
          </a:bodyPr>
          <a:lstStyle/>
          <a:p>
            <a:r>
              <a:rPr lang="it-IT" b="1" dirty="0">
                <a:solidFill>
                  <a:srgbClr val="002060"/>
                </a:solidFill>
              </a:rPr>
              <a:t>Sezione contenuti</a:t>
            </a:r>
            <a:r>
              <a:rPr lang="it-IT" sz="4400" b="1" dirty="0">
                <a:solidFill>
                  <a:srgbClr val="002060"/>
                </a:solidFill>
              </a:rPr>
              <a:t>: screenshot</a:t>
            </a:r>
            <a:endParaRPr lang="it-IT" b="1" dirty="0">
              <a:solidFill>
                <a:srgbClr val="002060"/>
              </a:solidFill>
            </a:endParaRPr>
          </a:p>
        </p:txBody>
      </p:sp>
      <p:pic>
        <p:nvPicPr>
          <p:cNvPr id="3" name="Immagine 2">
            <a:extLst>
              <a:ext uri="{FF2B5EF4-FFF2-40B4-BE49-F238E27FC236}">
                <a16:creationId xmlns:a16="http://schemas.microsoft.com/office/drawing/2014/main" id="{C35B3359-E4BB-4F3B-BAAF-A15AFFD8FD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494" y="709949"/>
            <a:ext cx="8485012" cy="2025333"/>
          </a:xfrm>
          <a:prstGeom prst="rect">
            <a:avLst/>
          </a:prstGeom>
        </p:spPr>
      </p:pic>
      <p:pic>
        <p:nvPicPr>
          <p:cNvPr id="11" name="Immagine 10" descr="Immagine che contiene testo, screenshot&#10;&#10;Descrizione generata automaticamente">
            <a:extLst>
              <a:ext uri="{FF2B5EF4-FFF2-40B4-BE49-F238E27FC236}">
                <a16:creationId xmlns:a16="http://schemas.microsoft.com/office/drawing/2014/main" id="{D5B58CBF-75AF-4382-AA12-E2B38FEC2D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3494" y="2735282"/>
            <a:ext cx="8485012" cy="1893246"/>
          </a:xfrm>
          <a:prstGeom prst="rect">
            <a:avLst/>
          </a:prstGeom>
        </p:spPr>
      </p:pic>
      <p:pic>
        <p:nvPicPr>
          <p:cNvPr id="13" name="Immagine 12">
            <a:extLst>
              <a:ext uri="{FF2B5EF4-FFF2-40B4-BE49-F238E27FC236}">
                <a16:creationId xmlns:a16="http://schemas.microsoft.com/office/drawing/2014/main" id="{8B4337E0-1F9A-4E3F-9601-64DF76580A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3494" y="4622238"/>
            <a:ext cx="8485012" cy="2031623"/>
          </a:xfrm>
          <a:prstGeom prst="rect">
            <a:avLst/>
          </a:prstGeom>
        </p:spPr>
      </p:pic>
    </p:spTree>
    <p:extLst>
      <p:ext uri="{BB962C8B-B14F-4D97-AF65-F5344CB8AC3E}">
        <p14:creationId xmlns:p14="http://schemas.microsoft.com/office/powerpoint/2010/main" val="2338086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6">
            <a:extLst>
              <a:ext uri="{FF2B5EF4-FFF2-40B4-BE49-F238E27FC236}">
                <a16:creationId xmlns:a16="http://schemas.microsoft.com/office/drawing/2014/main" id="{73DFEF91-1473-4B66-AAD3-D81D2D61310E}"/>
              </a:ext>
            </a:extLst>
          </p:cNvPr>
          <p:cNvSpPr txBox="1">
            <a:spLocks/>
          </p:cNvSpPr>
          <p:nvPr/>
        </p:nvSpPr>
        <p:spPr>
          <a:xfrm>
            <a:off x="213718" y="0"/>
            <a:ext cx="4984254" cy="7855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800" b="1" dirty="0">
                <a:solidFill>
                  <a:srgbClr val="002060"/>
                </a:solidFill>
              </a:rPr>
              <a:t>Sezione contenuti: codice HTML</a:t>
            </a:r>
          </a:p>
        </p:txBody>
      </p:sp>
      <p:pic>
        <p:nvPicPr>
          <p:cNvPr id="3" name="Immagine 2">
            <a:extLst>
              <a:ext uri="{FF2B5EF4-FFF2-40B4-BE49-F238E27FC236}">
                <a16:creationId xmlns:a16="http://schemas.microsoft.com/office/drawing/2014/main" id="{9D8330BB-C5F8-4C37-A040-8DE6A5536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3914" y="600564"/>
            <a:ext cx="7291330" cy="1961211"/>
          </a:xfrm>
          <a:prstGeom prst="rect">
            <a:avLst/>
          </a:prstGeom>
        </p:spPr>
      </p:pic>
      <p:pic>
        <p:nvPicPr>
          <p:cNvPr id="6" name="Immagine 5" descr="Immagine che contiene testo&#10;&#10;Descrizione generata automaticamente">
            <a:extLst>
              <a:ext uri="{FF2B5EF4-FFF2-40B4-BE49-F238E27FC236}">
                <a16:creationId xmlns:a16="http://schemas.microsoft.com/office/drawing/2014/main" id="{20FD15B9-1C52-4987-B72C-2131CA571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3914" y="2654255"/>
            <a:ext cx="7291330" cy="1776251"/>
          </a:xfrm>
          <a:prstGeom prst="rect">
            <a:avLst/>
          </a:prstGeom>
        </p:spPr>
      </p:pic>
      <p:pic>
        <p:nvPicPr>
          <p:cNvPr id="9" name="Immagine 8" descr="Immagine che contiene testo&#10;&#10;Descrizione generata automaticamente">
            <a:extLst>
              <a:ext uri="{FF2B5EF4-FFF2-40B4-BE49-F238E27FC236}">
                <a16:creationId xmlns:a16="http://schemas.microsoft.com/office/drawing/2014/main" id="{883F9F05-EDA2-4744-97A4-4E811F9F3E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3914" y="4522986"/>
            <a:ext cx="7291330" cy="2285101"/>
          </a:xfrm>
          <a:prstGeom prst="rect">
            <a:avLst/>
          </a:prstGeom>
        </p:spPr>
      </p:pic>
    </p:spTree>
    <p:extLst>
      <p:ext uri="{BB962C8B-B14F-4D97-AF65-F5344CB8AC3E}">
        <p14:creationId xmlns:p14="http://schemas.microsoft.com/office/powerpoint/2010/main" val="2446148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6">
            <a:extLst>
              <a:ext uri="{FF2B5EF4-FFF2-40B4-BE49-F238E27FC236}">
                <a16:creationId xmlns:a16="http://schemas.microsoft.com/office/drawing/2014/main" id="{73DFEF91-1473-4B66-AAD3-D81D2D61310E}"/>
              </a:ext>
            </a:extLst>
          </p:cNvPr>
          <p:cNvSpPr txBox="1">
            <a:spLocks/>
          </p:cNvSpPr>
          <p:nvPr/>
        </p:nvSpPr>
        <p:spPr>
          <a:xfrm>
            <a:off x="213718" y="0"/>
            <a:ext cx="4984254" cy="7855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800" b="1" dirty="0">
                <a:solidFill>
                  <a:srgbClr val="002060"/>
                </a:solidFill>
              </a:rPr>
              <a:t>Sezione contenuti: codice CSS (1)</a:t>
            </a:r>
          </a:p>
        </p:txBody>
      </p:sp>
      <p:pic>
        <p:nvPicPr>
          <p:cNvPr id="5" name="Immagine 4" descr="Immagine che contiene testo&#10;&#10;Descrizione generata automaticamente">
            <a:extLst>
              <a:ext uri="{FF2B5EF4-FFF2-40B4-BE49-F238E27FC236}">
                <a16:creationId xmlns:a16="http://schemas.microsoft.com/office/drawing/2014/main" id="{AC10DB75-1B6A-4FE7-AE48-5C22A79F7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738" y="764547"/>
            <a:ext cx="2933234" cy="5642272"/>
          </a:xfrm>
          <a:prstGeom prst="rect">
            <a:avLst/>
          </a:prstGeom>
        </p:spPr>
      </p:pic>
      <p:pic>
        <p:nvPicPr>
          <p:cNvPr id="11" name="Immagine 10" descr="Immagine che contiene testo&#10;&#10;Descrizione generata automaticamente">
            <a:extLst>
              <a:ext uri="{FF2B5EF4-FFF2-40B4-BE49-F238E27FC236}">
                <a16:creationId xmlns:a16="http://schemas.microsoft.com/office/drawing/2014/main" id="{EBE23959-6DC2-493F-9E14-B2BE7C193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992" y="791486"/>
            <a:ext cx="2933233" cy="5615333"/>
          </a:xfrm>
          <a:prstGeom prst="rect">
            <a:avLst/>
          </a:prstGeom>
        </p:spPr>
      </p:pic>
    </p:spTree>
    <p:extLst>
      <p:ext uri="{BB962C8B-B14F-4D97-AF65-F5344CB8AC3E}">
        <p14:creationId xmlns:p14="http://schemas.microsoft.com/office/powerpoint/2010/main" val="305403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6">
            <a:extLst>
              <a:ext uri="{FF2B5EF4-FFF2-40B4-BE49-F238E27FC236}">
                <a16:creationId xmlns:a16="http://schemas.microsoft.com/office/drawing/2014/main" id="{73DFEF91-1473-4B66-AAD3-D81D2D61310E}"/>
              </a:ext>
            </a:extLst>
          </p:cNvPr>
          <p:cNvSpPr txBox="1">
            <a:spLocks/>
          </p:cNvSpPr>
          <p:nvPr/>
        </p:nvSpPr>
        <p:spPr>
          <a:xfrm>
            <a:off x="213718" y="0"/>
            <a:ext cx="4984254" cy="7855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800" b="1" dirty="0">
                <a:solidFill>
                  <a:srgbClr val="002060"/>
                </a:solidFill>
              </a:rPr>
              <a:t>Sezione contenuti: codice CSS (2)</a:t>
            </a:r>
          </a:p>
        </p:txBody>
      </p:sp>
      <p:pic>
        <p:nvPicPr>
          <p:cNvPr id="3" name="Immagine 2" descr="Immagine che contiene testo&#10;&#10;Descrizione generata automaticamente">
            <a:extLst>
              <a:ext uri="{FF2B5EF4-FFF2-40B4-BE49-F238E27FC236}">
                <a16:creationId xmlns:a16="http://schemas.microsoft.com/office/drawing/2014/main" id="{75276CB4-2815-4DB7-80D1-3B25E4AD3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132" y="785524"/>
            <a:ext cx="3702756" cy="5584319"/>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9747A96C-9032-460A-9BC4-3995978491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456" y="1636967"/>
            <a:ext cx="3615412" cy="3584065"/>
          </a:xfrm>
          <a:prstGeom prst="rect">
            <a:avLst/>
          </a:prstGeom>
        </p:spPr>
      </p:pic>
    </p:spTree>
    <p:extLst>
      <p:ext uri="{BB962C8B-B14F-4D97-AF65-F5344CB8AC3E}">
        <p14:creationId xmlns:p14="http://schemas.microsoft.com/office/powerpoint/2010/main" val="474312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E31B0D2D-4963-4B11-BAB0-B0D69A0F2150}"/>
              </a:ext>
            </a:extLst>
          </p:cNvPr>
          <p:cNvSpPr>
            <a:spLocks noGrp="1"/>
          </p:cNvSpPr>
          <p:nvPr>
            <p:ph type="title"/>
          </p:nvPr>
        </p:nvSpPr>
        <p:spPr>
          <a:xfrm>
            <a:off x="213719" y="191912"/>
            <a:ext cx="4369570" cy="785524"/>
          </a:xfrm>
        </p:spPr>
        <p:txBody>
          <a:bodyPr/>
          <a:lstStyle/>
          <a:p>
            <a:r>
              <a:rPr lang="it-IT" sz="4400" b="1" dirty="0">
                <a:solidFill>
                  <a:srgbClr val="002060"/>
                </a:solidFill>
              </a:rPr>
              <a:t>Footer: screenshot</a:t>
            </a:r>
            <a:endParaRPr lang="it-IT" b="1" dirty="0">
              <a:solidFill>
                <a:srgbClr val="002060"/>
              </a:solidFill>
            </a:endParaRPr>
          </a:p>
        </p:txBody>
      </p:sp>
      <p:pic>
        <p:nvPicPr>
          <p:cNvPr id="8" name="Immagine 7" descr="Immagine che contiene testo&#10;&#10;Descrizione generata automaticamente">
            <a:extLst>
              <a:ext uri="{FF2B5EF4-FFF2-40B4-BE49-F238E27FC236}">
                <a16:creationId xmlns:a16="http://schemas.microsoft.com/office/drawing/2014/main" id="{6EAA6DC9-233A-43A4-B87B-7E35776D5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73329"/>
            <a:ext cx="12192000" cy="2711342"/>
          </a:xfrm>
          <a:prstGeom prst="rect">
            <a:avLst/>
          </a:prstGeom>
        </p:spPr>
      </p:pic>
    </p:spTree>
    <p:extLst>
      <p:ext uri="{BB962C8B-B14F-4D97-AF65-F5344CB8AC3E}">
        <p14:creationId xmlns:p14="http://schemas.microsoft.com/office/powerpoint/2010/main" val="843316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6">
            <a:extLst>
              <a:ext uri="{FF2B5EF4-FFF2-40B4-BE49-F238E27FC236}">
                <a16:creationId xmlns:a16="http://schemas.microsoft.com/office/drawing/2014/main" id="{73DFEF91-1473-4B66-AAD3-D81D2D61310E}"/>
              </a:ext>
            </a:extLst>
          </p:cNvPr>
          <p:cNvSpPr txBox="1">
            <a:spLocks/>
          </p:cNvSpPr>
          <p:nvPr/>
        </p:nvSpPr>
        <p:spPr>
          <a:xfrm>
            <a:off x="213718" y="0"/>
            <a:ext cx="4448593" cy="7855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800" b="1" dirty="0">
                <a:solidFill>
                  <a:srgbClr val="002060"/>
                </a:solidFill>
              </a:rPr>
              <a:t>Footer: codice HTML</a:t>
            </a:r>
          </a:p>
        </p:txBody>
      </p:sp>
      <p:pic>
        <p:nvPicPr>
          <p:cNvPr id="8" name="Immagine 7" descr="Immagine che contiene testo&#10;&#10;Descrizione generata automaticamente">
            <a:extLst>
              <a:ext uri="{FF2B5EF4-FFF2-40B4-BE49-F238E27FC236}">
                <a16:creationId xmlns:a16="http://schemas.microsoft.com/office/drawing/2014/main" id="{9C7707F6-AABB-475C-93C4-D778FD1D3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3873" y="785524"/>
            <a:ext cx="4984254" cy="5745350"/>
          </a:xfrm>
          <a:prstGeom prst="rect">
            <a:avLst/>
          </a:prstGeom>
        </p:spPr>
      </p:pic>
    </p:spTree>
    <p:extLst>
      <p:ext uri="{BB962C8B-B14F-4D97-AF65-F5344CB8AC3E}">
        <p14:creationId xmlns:p14="http://schemas.microsoft.com/office/powerpoint/2010/main" val="2390186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6">
            <a:extLst>
              <a:ext uri="{FF2B5EF4-FFF2-40B4-BE49-F238E27FC236}">
                <a16:creationId xmlns:a16="http://schemas.microsoft.com/office/drawing/2014/main" id="{D7C32F12-778A-43DF-804E-05CCCFCCF1E1}"/>
              </a:ext>
            </a:extLst>
          </p:cNvPr>
          <p:cNvSpPr txBox="1">
            <a:spLocks/>
          </p:cNvSpPr>
          <p:nvPr/>
        </p:nvSpPr>
        <p:spPr>
          <a:xfrm>
            <a:off x="213718" y="0"/>
            <a:ext cx="4448593" cy="7855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800" b="1" dirty="0">
                <a:solidFill>
                  <a:srgbClr val="002060"/>
                </a:solidFill>
              </a:rPr>
              <a:t>Footer: codice CSS</a:t>
            </a:r>
          </a:p>
        </p:txBody>
      </p:sp>
      <p:pic>
        <p:nvPicPr>
          <p:cNvPr id="3" name="Immagine 2" descr="Immagine che contiene testo&#10;&#10;Descrizione generata automaticamente">
            <a:extLst>
              <a:ext uri="{FF2B5EF4-FFF2-40B4-BE49-F238E27FC236}">
                <a16:creationId xmlns:a16="http://schemas.microsoft.com/office/drawing/2014/main" id="{4285C900-AEC0-47D3-8968-516820840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6439" y="1491639"/>
            <a:ext cx="4133333" cy="4371429"/>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0F1554B4-8005-4A53-908B-FB5B4D2BB2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2230" y="1027288"/>
            <a:ext cx="3029538" cy="5295182"/>
          </a:xfrm>
          <a:prstGeom prst="rect">
            <a:avLst/>
          </a:prstGeom>
        </p:spPr>
      </p:pic>
    </p:spTree>
    <p:extLst>
      <p:ext uri="{BB962C8B-B14F-4D97-AF65-F5344CB8AC3E}">
        <p14:creationId xmlns:p14="http://schemas.microsoft.com/office/powerpoint/2010/main" val="3168888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6">
            <a:extLst>
              <a:ext uri="{FF2B5EF4-FFF2-40B4-BE49-F238E27FC236}">
                <a16:creationId xmlns:a16="http://schemas.microsoft.com/office/drawing/2014/main" id="{D7C32F12-778A-43DF-804E-05CCCFCCF1E1}"/>
              </a:ext>
            </a:extLst>
          </p:cNvPr>
          <p:cNvSpPr txBox="1">
            <a:spLocks/>
          </p:cNvSpPr>
          <p:nvPr/>
        </p:nvSpPr>
        <p:spPr>
          <a:xfrm>
            <a:off x="191140" y="124178"/>
            <a:ext cx="4448593" cy="785524"/>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800" b="1" dirty="0">
                <a:solidFill>
                  <a:srgbClr val="002060"/>
                </a:solidFill>
              </a:rPr>
              <a:t>Adattamento al Mobile Web</a:t>
            </a:r>
          </a:p>
        </p:txBody>
      </p:sp>
      <p:pic>
        <p:nvPicPr>
          <p:cNvPr id="3" name="Immagine 2" descr="Immagine che contiene testo&#10;&#10;Descrizione generata automaticamente">
            <a:extLst>
              <a:ext uri="{FF2B5EF4-FFF2-40B4-BE49-F238E27FC236}">
                <a16:creationId xmlns:a16="http://schemas.microsoft.com/office/drawing/2014/main" id="{1F3FCE48-0469-4208-A5C4-6D5CA1407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5023" y="909702"/>
            <a:ext cx="3441953" cy="5481629"/>
          </a:xfrm>
          <a:prstGeom prst="rect">
            <a:avLst/>
          </a:prstGeom>
        </p:spPr>
      </p:pic>
    </p:spTree>
    <p:extLst>
      <p:ext uri="{BB962C8B-B14F-4D97-AF65-F5344CB8AC3E}">
        <p14:creationId xmlns:p14="http://schemas.microsoft.com/office/powerpoint/2010/main" val="277174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523167" y="808235"/>
            <a:ext cx="3201366" cy="3387497"/>
          </a:xfrm>
        </p:spPr>
        <p:txBody>
          <a:bodyPr anchor="b">
            <a:normAutofit/>
          </a:bodyPr>
          <a:lstStyle/>
          <a:p>
            <a:pPr algn="r"/>
            <a:r>
              <a:rPr lang="it-IT" sz="4000" dirty="0">
                <a:solidFill>
                  <a:srgbClr val="FFFFFF"/>
                </a:solidFill>
              </a:rPr>
              <a:t>Descrizione del progetto</a:t>
            </a:r>
            <a:br>
              <a:rPr lang="it-IT" sz="4000" dirty="0">
                <a:solidFill>
                  <a:srgbClr val="FFFFFF"/>
                </a:solidFill>
              </a:rPr>
            </a:br>
            <a:r>
              <a:rPr lang="it-IT" sz="4000" dirty="0">
                <a:solidFill>
                  <a:srgbClr val="FFFFFF"/>
                </a:solidFill>
              </a:rPr>
              <a:t>(funzionalità) </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835711" y="926510"/>
            <a:ext cx="6555347" cy="2708185"/>
          </a:xfrm>
        </p:spPr>
        <p:txBody>
          <a:bodyPr anchor="ctr">
            <a:normAutofit/>
          </a:bodyPr>
          <a:lstStyle/>
          <a:p>
            <a:pPr marL="0" indent="0" algn="just">
              <a:lnSpc>
                <a:spcPct val="107000"/>
              </a:lnSpc>
              <a:spcAft>
                <a:spcPts val="800"/>
              </a:spcAft>
              <a:buNone/>
            </a:pPr>
            <a:endParaRPr lang="it-IT" sz="2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it-IT" sz="2000" dirty="0"/>
          </a:p>
        </p:txBody>
      </p:sp>
      <p:sp>
        <p:nvSpPr>
          <p:cNvPr id="4" name="CasellaDiTesto 3">
            <a:extLst>
              <a:ext uri="{FF2B5EF4-FFF2-40B4-BE49-F238E27FC236}">
                <a16:creationId xmlns:a16="http://schemas.microsoft.com/office/drawing/2014/main" id="{3E8FB487-D1C1-4859-9B7E-6EE37E165E27}"/>
              </a:ext>
            </a:extLst>
          </p:cNvPr>
          <p:cNvSpPr txBox="1"/>
          <p:nvPr/>
        </p:nvSpPr>
        <p:spPr>
          <a:xfrm>
            <a:off x="4586233" y="446700"/>
            <a:ext cx="7054304" cy="6421438"/>
          </a:xfrm>
          <a:prstGeom prst="rect">
            <a:avLst/>
          </a:prstGeom>
          <a:noFill/>
        </p:spPr>
        <p:txBody>
          <a:bodyPr wrap="square" rtlCol="0">
            <a:spAutoFit/>
          </a:bodyPr>
          <a:lstStyle/>
          <a:p>
            <a:pPr marL="0" indent="0" algn="just">
              <a:lnSpc>
                <a:spcPct val="107000"/>
              </a:lnSpc>
              <a:spcAft>
                <a:spcPts val="800"/>
              </a:spcAft>
              <a:buNone/>
            </a:pPr>
            <a:r>
              <a:rPr lang="it-IT" dirty="0">
                <a:effectLst/>
                <a:latin typeface="Times New Roman" panose="02020603050405020304" pitchFamily="18" charset="0"/>
                <a:ea typeface="Calibri" panose="020F0502020204030204" pitchFamily="34" charset="0"/>
                <a:cs typeface="Times New Roman" panose="02020603050405020304" pitchFamily="18" charset="0"/>
              </a:rPr>
              <a:t>Si vuole progettare un’applicazione web per una </a:t>
            </a:r>
            <a:r>
              <a:rPr lang="it-IT" b="1" dirty="0">
                <a:effectLst/>
                <a:latin typeface="Times New Roman" panose="02020603050405020304" pitchFamily="18" charset="0"/>
                <a:ea typeface="Calibri" panose="020F0502020204030204" pitchFamily="34" charset="0"/>
                <a:cs typeface="Times New Roman" panose="02020603050405020304" pitchFamily="18" charset="0"/>
              </a:rPr>
              <a:t>Compagnia Aerea internazionale</a:t>
            </a:r>
            <a:r>
              <a:rPr lang="it-IT" dirty="0">
                <a:effectLst/>
                <a:latin typeface="Times New Roman" panose="02020603050405020304" pitchFamily="18" charset="0"/>
                <a:ea typeface="Calibri" panose="020F0502020204030204" pitchFamily="34" charset="0"/>
                <a:cs typeface="Times New Roman" panose="02020603050405020304" pitchFamily="18" charset="0"/>
              </a:rPr>
              <a:t> (“Infinity Airways”), che permetta agli utenti che ne facciano uso di consultare e monitorare le sue attività e di sfruttare i servizi da essa offerti, mediante distinte funzionalità.</a:t>
            </a:r>
          </a:p>
          <a:p>
            <a:pPr marL="0" indent="0" algn="just">
              <a:lnSpc>
                <a:spcPct val="107000"/>
              </a:lnSpc>
              <a:spcAft>
                <a:spcPts val="800"/>
              </a:spcAft>
              <a:buNone/>
            </a:pPr>
            <a:endParaRPr lang="it-IT"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it-IT" dirty="0">
                <a:latin typeface="Times New Roman" panose="02020603050405020304" pitchFamily="18" charset="0"/>
                <a:ea typeface="Calibri" panose="020F0502020204030204" pitchFamily="34" charset="0"/>
                <a:cs typeface="Times New Roman" panose="02020603050405020304" pitchFamily="18" charset="0"/>
              </a:rPr>
              <a:t>Le </a:t>
            </a:r>
            <a:r>
              <a:rPr lang="it-IT" b="1" dirty="0">
                <a:latin typeface="Times New Roman" panose="02020603050405020304" pitchFamily="18" charset="0"/>
                <a:ea typeface="Calibri" panose="020F0502020204030204" pitchFamily="34" charset="0"/>
                <a:cs typeface="Times New Roman" panose="02020603050405020304" pitchFamily="18" charset="0"/>
              </a:rPr>
              <a:t>funzionalità di base</a:t>
            </a:r>
            <a:r>
              <a:rPr lang="it-IT" dirty="0">
                <a:latin typeface="Times New Roman" panose="02020603050405020304" pitchFamily="18" charset="0"/>
                <a:ea typeface="Calibri" panose="020F0502020204030204" pitchFamily="34" charset="0"/>
                <a:cs typeface="Times New Roman" panose="02020603050405020304" pitchFamily="18" charset="0"/>
              </a:rPr>
              <a:t> della web app che andremo a progettare permetteranno all’utente di:</a:t>
            </a:r>
          </a:p>
          <a:p>
            <a:pPr algn="just">
              <a:lnSpc>
                <a:spcPct val="107000"/>
              </a:lnSpc>
              <a:spcAft>
                <a:spcPts val="800"/>
              </a:spcAft>
            </a:pPr>
            <a:r>
              <a:rPr lang="it-IT" dirty="0">
                <a:latin typeface="Times New Roman" panose="02020603050405020304" pitchFamily="18" charset="0"/>
                <a:ea typeface="Calibri" panose="020F0502020204030204" pitchFamily="34" charset="0"/>
                <a:cs typeface="Times New Roman" panose="02020603050405020304" pitchFamily="18" charset="0"/>
              </a:rPr>
              <a:t>- </a:t>
            </a:r>
            <a:r>
              <a:rPr lang="it-IT" dirty="0">
                <a:effectLst/>
                <a:latin typeface="Times New Roman" panose="02020603050405020304" pitchFamily="18" charset="0"/>
                <a:ea typeface="Calibri" panose="020F0502020204030204" pitchFamily="34" charset="0"/>
                <a:cs typeface="Times New Roman" panose="02020603050405020304" pitchFamily="18" charset="0"/>
              </a:rPr>
              <a:t>cercare </a:t>
            </a:r>
            <a:r>
              <a:rPr lang="it-IT" b="1" dirty="0">
                <a:effectLst/>
                <a:latin typeface="Times New Roman" panose="02020603050405020304" pitchFamily="18" charset="0"/>
                <a:ea typeface="Calibri" panose="020F0502020204030204" pitchFamily="34" charset="0"/>
                <a:cs typeface="Times New Roman" panose="02020603050405020304" pitchFamily="18" charset="0"/>
              </a:rPr>
              <a:t>informazioni</a:t>
            </a:r>
            <a:r>
              <a:rPr lang="it-IT" dirty="0">
                <a:effectLst/>
                <a:latin typeface="Times New Roman" panose="02020603050405020304" pitchFamily="18" charset="0"/>
                <a:ea typeface="Calibri" panose="020F0502020204030204" pitchFamily="34" charset="0"/>
                <a:cs typeface="Times New Roman" panose="02020603050405020304" pitchFamily="18" charset="0"/>
              </a:rPr>
              <a:t> sulla Compagnia Aerea, relativamente alla sua storia, alla sua mission, alla sua flotta, alle recensioni dei clienti, ecc.;</a:t>
            </a:r>
          </a:p>
          <a:p>
            <a:pPr algn="just">
              <a:lnSpc>
                <a:spcPct val="107000"/>
              </a:lnSpc>
              <a:spcAft>
                <a:spcPts val="800"/>
              </a:spcAft>
            </a:pPr>
            <a:r>
              <a:rPr lang="it-IT" dirty="0">
                <a:effectLst/>
                <a:latin typeface="Times New Roman" panose="02020603050405020304" pitchFamily="18" charset="0"/>
                <a:ea typeface="Calibri" panose="020F0502020204030204" pitchFamily="34" charset="0"/>
                <a:cs typeface="Times New Roman" panose="02020603050405020304" pitchFamily="18" charset="0"/>
              </a:rPr>
              <a:t>- registrarsi e accedere all’</a:t>
            </a:r>
            <a:r>
              <a:rPr lang="it-IT" b="1" dirty="0">
                <a:effectLst/>
                <a:latin typeface="Times New Roman" panose="02020603050405020304" pitchFamily="18" charset="0"/>
                <a:ea typeface="Calibri" panose="020F0502020204030204" pitchFamily="34" charset="0"/>
                <a:cs typeface="Times New Roman" panose="02020603050405020304" pitchFamily="18" charset="0"/>
              </a:rPr>
              <a:t>area riservata </a:t>
            </a:r>
            <a:r>
              <a:rPr lang="it-IT" dirty="0">
                <a:effectLst/>
                <a:latin typeface="Times New Roman" panose="02020603050405020304" pitchFamily="18" charset="0"/>
                <a:ea typeface="Calibri" panose="020F0502020204030204" pitchFamily="34" charset="0"/>
                <a:cs typeface="Times New Roman" panose="02020603050405020304" pitchFamily="18" charset="0"/>
              </a:rPr>
              <a:t>(con gestione login/logout);</a:t>
            </a:r>
          </a:p>
          <a:p>
            <a:pPr algn="just">
              <a:lnSpc>
                <a:spcPct val="107000"/>
              </a:lnSpc>
              <a:spcAft>
                <a:spcPts val="800"/>
              </a:spcAft>
            </a:pPr>
            <a:r>
              <a:rPr lang="it-IT" dirty="0">
                <a:effectLst/>
                <a:latin typeface="Times New Roman" panose="02020603050405020304" pitchFamily="18" charset="0"/>
                <a:ea typeface="Calibri" panose="020F0502020204030204" pitchFamily="34" charset="0"/>
                <a:cs typeface="Times New Roman" panose="02020603050405020304" pitchFamily="18" charset="0"/>
              </a:rPr>
              <a:t>- dopo aver fatto accesso alla propria area riservata, </a:t>
            </a:r>
            <a:r>
              <a:rPr lang="it-IT" b="1" dirty="0">
                <a:effectLst/>
                <a:latin typeface="Times New Roman" panose="02020603050405020304" pitchFamily="18" charset="0"/>
                <a:ea typeface="Calibri" panose="020F0502020204030204" pitchFamily="34" charset="0"/>
                <a:cs typeface="Times New Roman" panose="02020603050405020304" pitchFamily="18" charset="0"/>
              </a:rPr>
              <a:t>gestire le proprie prenotazioni</a:t>
            </a:r>
            <a:r>
              <a:rPr lang="it-IT" dirty="0">
                <a:effectLst/>
                <a:latin typeface="Times New Roman" panose="02020603050405020304" pitchFamily="18" charset="0"/>
                <a:ea typeface="Calibri" panose="020F0502020204030204" pitchFamily="34" charset="0"/>
                <a:cs typeface="Times New Roman" panose="02020603050405020304" pitchFamily="18" charset="0"/>
              </a:rPr>
              <a:t> (visualizzazione, cancellazione, ecc.) e aggiungere a queste eventuali bagagli e/o servizi supplementari;</a:t>
            </a:r>
          </a:p>
          <a:p>
            <a:pPr algn="just">
              <a:lnSpc>
                <a:spcPct val="107000"/>
              </a:lnSpc>
              <a:spcAft>
                <a:spcPts val="800"/>
              </a:spcAft>
            </a:pPr>
            <a:r>
              <a:rPr lang="it-IT" dirty="0">
                <a:effectLst/>
                <a:latin typeface="Times New Roman" panose="02020603050405020304" pitchFamily="18" charset="0"/>
                <a:ea typeface="Calibri" panose="020F0502020204030204" pitchFamily="34" charset="0"/>
                <a:cs typeface="Times New Roman" panose="02020603050405020304" pitchFamily="18" charset="0"/>
              </a:rPr>
              <a:t>- trovare informazioni circa il Club Esclusivo della Compagnia Aerea, ovvero il </a:t>
            </a:r>
            <a:r>
              <a:rPr lang="it-IT" b="1" dirty="0">
                <a:effectLst/>
                <a:latin typeface="Times New Roman" panose="02020603050405020304" pitchFamily="18" charset="0"/>
                <a:ea typeface="Calibri" panose="020F0502020204030204" pitchFamily="34" charset="0"/>
                <a:cs typeface="Times New Roman" panose="02020603050405020304" pitchFamily="18" charset="0"/>
              </a:rPr>
              <a:t>“Privilege Club” </a:t>
            </a:r>
            <a:r>
              <a:rPr lang="it-IT" dirty="0">
                <a:effectLst/>
                <a:latin typeface="Times New Roman" panose="02020603050405020304" pitchFamily="18" charset="0"/>
                <a:ea typeface="Calibri" panose="020F0502020204030204" pitchFamily="34" charset="0"/>
                <a:cs typeface="Times New Roman" panose="02020603050405020304" pitchFamily="18" charset="0"/>
              </a:rPr>
              <a:t>(servizi extra offerti, tipi di abbonamento, dettagli sulle Lounge riservate ai soci) e procedere con l’iscrizione al Club, con la cancellazione da quest’ultimo o con la modifica del proprio abbonamento allo stesso;</a:t>
            </a:r>
          </a:p>
          <a:p>
            <a:pPr marL="0" indent="0" algn="just">
              <a:lnSpc>
                <a:spcPct val="107000"/>
              </a:lnSpc>
              <a:spcAft>
                <a:spcPts val="800"/>
              </a:spcAft>
              <a:buNone/>
            </a:pPr>
            <a:endParaRPr lang="it-IT"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391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asellaDiTesto 3">
            <a:extLst>
              <a:ext uri="{FF2B5EF4-FFF2-40B4-BE49-F238E27FC236}">
                <a16:creationId xmlns:a16="http://schemas.microsoft.com/office/drawing/2014/main" id="{3E8FB487-D1C1-4859-9B7E-6EE37E165E27}"/>
              </a:ext>
            </a:extLst>
          </p:cNvPr>
          <p:cNvSpPr txBox="1"/>
          <p:nvPr/>
        </p:nvSpPr>
        <p:spPr>
          <a:xfrm>
            <a:off x="4738212" y="2272929"/>
            <a:ext cx="6831912" cy="3845605"/>
          </a:xfrm>
          <a:prstGeom prst="rect">
            <a:avLst/>
          </a:prstGeom>
          <a:noFill/>
        </p:spPr>
        <p:txBody>
          <a:bodyPr wrap="square" rtlCol="0">
            <a:spAutoFit/>
          </a:bodyPr>
          <a:lstStyle/>
          <a:p>
            <a:pPr algn="just">
              <a:lnSpc>
                <a:spcPct val="107000"/>
              </a:lnSpc>
              <a:spcAft>
                <a:spcPts val="800"/>
              </a:spcAft>
            </a:pPr>
            <a:r>
              <a:rPr lang="it-IT" sz="2000" dirty="0">
                <a:effectLst/>
                <a:latin typeface="Times New Roman" panose="02020603050405020304" pitchFamily="18" charset="0"/>
                <a:ea typeface="Calibri" panose="020F0502020204030204" pitchFamily="34" charset="0"/>
                <a:cs typeface="Times New Roman" panose="02020603050405020304" pitchFamily="18" charset="0"/>
              </a:rPr>
              <a:t>- visualizzare le tratte nazionali e internazionali offerte dalla compagnia, alla voce </a:t>
            </a:r>
            <a:r>
              <a:rPr lang="it-IT" sz="2000" b="1" dirty="0">
                <a:effectLst/>
                <a:latin typeface="Times New Roman" panose="02020603050405020304" pitchFamily="18" charset="0"/>
                <a:ea typeface="Calibri" panose="020F0502020204030204" pitchFamily="34" charset="0"/>
                <a:cs typeface="Times New Roman" panose="02020603050405020304" pitchFamily="18" charset="0"/>
              </a:rPr>
              <a:t>“Destinazioni”</a:t>
            </a:r>
            <a:r>
              <a:rPr lang="it-IT"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it-IT"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it-IT"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it-IT" sz="2000" b="1" dirty="0">
                <a:effectLst/>
                <a:latin typeface="Times New Roman" panose="02020603050405020304" pitchFamily="18" charset="0"/>
                <a:ea typeface="Calibri" panose="020F0502020204030204" pitchFamily="34" charset="0"/>
                <a:cs typeface="Times New Roman" panose="02020603050405020304" pitchFamily="18" charset="0"/>
              </a:rPr>
              <a:t>cercare un volo</a:t>
            </a:r>
            <a:r>
              <a:rPr lang="it-IT" sz="2000" dirty="0">
                <a:effectLst/>
                <a:latin typeface="Times New Roman" panose="02020603050405020304" pitchFamily="18" charset="0"/>
                <a:ea typeface="Calibri" panose="020F0502020204030204" pitchFamily="34" charset="0"/>
                <a:cs typeface="Times New Roman" panose="02020603050405020304" pitchFamily="18" charset="0"/>
              </a:rPr>
              <a:t> da acquistare in base ad aeroporto di partenza, aeroporto di arrivo, data e orario;</a:t>
            </a:r>
          </a:p>
          <a:p>
            <a:pPr algn="just">
              <a:lnSpc>
                <a:spcPct val="107000"/>
              </a:lnSpc>
              <a:spcAft>
                <a:spcPts val="800"/>
              </a:spcAft>
            </a:pPr>
            <a:r>
              <a:rPr lang="it-IT" sz="2000" dirty="0">
                <a:effectLst/>
                <a:latin typeface="Times New Roman" panose="02020603050405020304" pitchFamily="18" charset="0"/>
                <a:ea typeface="Calibri" panose="020F0502020204030204" pitchFamily="34" charset="0"/>
                <a:cs typeface="Times New Roman" panose="02020603050405020304" pitchFamily="18" charset="0"/>
              </a:rPr>
              <a:t>- visualizzare le </a:t>
            </a:r>
            <a:r>
              <a:rPr lang="it-IT" sz="2000" b="1" dirty="0">
                <a:effectLst/>
                <a:latin typeface="Times New Roman" panose="02020603050405020304" pitchFamily="18" charset="0"/>
                <a:ea typeface="Calibri" panose="020F0502020204030204" pitchFamily="34" charset="0"/>
                <a:cs typeface="Times New Roman" panose="02020603050405020304" pitchFamily="18" charset="0"/>
              </a:rPr>
              <a:t>proposte di viaggio</a:t>
            </a:r>
            <a:r>
              <a:rPr lang="it-IT" sz="2000" dirty="0">
                <a:effectLst/>
                <a:latin typeface="Times New Roman" panose="02020603050405020304" pitchFamily="18" charset="0"/>
                <a:ea typeface="Calibri" panose="020F0502020204030204" pitchFamily="34" charset="0"/>
                <a:cs typeface="Times New Roman" panose="02020603050405020304" pitchFamily="18" charset="0"/>
              </a:rPr>
              <a:t> della Compagnia e le </a:t>
            </a:r>
            <a:r>
              <a:rPr lang="it-IT" sz="2000" b="1" dirty="0">
                <a:effectLst/>
                <a:latin typeface="Times New Roman" panose="02020603050405020304" pitchFamily="18" charset="0"/>
                <a:ea typeface="Calibri" panose="020F0502020204030204" pitchFamily="34" charset="0"/>
                <a:cs typeface="Times New Roman" panose="02020603050405020304" pitchFamily="18" charset="0"/>
              </a:rPr>
              <a:t>promozioni</a:t>
            </a:r>
            <a:r>
              <a:rPr lang="it-IT" sz="2000" dirty="0">
                <a:effectLst/>
                <a:latin typeface="Times New Roman" panose="02020603050405020304" pitchFamily="18" charset="0"/>
                <a:ea typeface="Calibri" panose="020F0502020204030204" pitchFamily="34" charset="0"/>
                <a:cs typeface="Times New Roman" panose="02020603050405020304" pitchFamily="18" charset="0"/>
              </a:rPr>
              <a:t> in corso;</a:t>
            </a:r>
          </a:p>
          <a:p>
            <a:pPr algn="just">
              <a:lnSpc>
                <a:spcPct val="107000"/>
              </a:lnSpc>
              <a:spcAft>
                <a:spcPts val="800"/>
              </a:spcAft>
            </a:pPr>
            <a:r>
              <a:rPr lang="it-IT" sz="2000" dirty="0">
                <a:effectLst/>
                <a:latin typeface="Times New Roman" panose="02020603050405020304" pitchFamily="18" charset="0"/>
                <a:ea typeface="Calibri" panose="020F0502020204030204" pitchFamily="34" charset="0"/>
                <a:cs typeface="Times New Roman" panose="02020603050405020304" pitchFamily="18" charset="0"/>
              </a:rPr>
              <a:t>- effettuare il </a:t>
            </a:r>
            <a:r>
              <a:rPr lang="it-IT" sz="2000" b="1" dirty="0">
                <a:effectLst/>
                <a:latin typeface="Times New Roman" panose="02020603050405020304" pitchFamily="18" charset="0"/>
                <a:ea typeface="Calibri" panose="020F0502020204030204" pitchFamily="34" charset="0"/>
                <a:cs typeface="Times New Roman" panose="02020603050405020304" pitchFamily="18" charset="0"/>
              </a:rPr>
              <a:t>check-in online</a:t>
            </a:r>
            <a:r>
              <a:rPr lang="it-IT" sz="20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800"/>
              </a:spcAft>
            </a:pPr>
            <a:r>
              <a:rPr lang="it-IT" sz="2000" dirty="0">
                <a:effectLst/>
                <a:latin typeface="Times New Roman" panose="02020603050405020304" pitchFamily="18" charset="0"/>
                <a:ea typeface="Calibri" panose="020F0502020204030204" pitchFamily="34" charset="0"/>
                <a:cs typeface="Times New Roman" panose="02020603050405020304" pitchFamily="18" charset="0"/>
              </a:rPr>
              <a:t>- cercare </a:t>
            </a:r>
            <a:r>
              <a:rPr lang="it-IT" sz="2000" b="1" dirty="0">
                <a:effectLst/>
                <a:latin typeface="Times New Roman" panose="02020603050405020304" pitchFamily="18" charset="0"/>
                <a:ea typeface="Calibri" panose="020F0502020204030204" pitchFamily="34" charset="0"/>
                <a:cs typeface="Times New Roman" panose="02020603050405020304" pitchFamily="18" charset="0"/>
              </a:rPr>
              <a:t>informazioni su bagagli</a:t>
            </a:r>
            <a:r>
              <a:rPr lang="it-IT" sz="2000" dirty="0">
                <a:effectLst/>
                <a:latin typeface="Times New Roman" panose="02020603050405020304" pitchFamily="18" charset="0"/>
                <a:ea typeface="Calibri" panose="020F0502020204030204" pitchFamily="34" charset="0"/>
                <a:cs typeface="Times New Roman" panose="02020603050405020304" pitchFamily="18" charset="0"/>
              </a:rPr>
              <a:t>, relativamente a pesi consentiti e tariffe;</a:t>
            </a:r>
          </a:p>
          <a:p>
            <a:pPr marL="0" marR="0" lvl="0" indent="0" algn="just" defTabSz="914400" rtl="0" eaLnBrk="1" fontAlgn="auto" latinLnBrk="0" hangingPunct="1">
              <a:lnSpc>
                <a:spcPct val="107000"/>
              </a:lnSpc>
              <a:spcBef>
                <a:spcPts val="0"/>
              </a:spcBef>
              <a:spcAft>
                <a:spcPts val="80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Title 1">
            <a:extLst>
              <a:ext uri="{FF2B5EF4-FFF2-40B4-BE49-F238E27FC236}">
                <a16:creationId xmlns:a16="http://schemas.microsoft.com/office/drawing/2014/main" id="{52D86F9E-364A-4FB6-B8D6-B9D56B32517E}"/>
              </a:ext>
            </a:extLst>
          </p:cNvPr>
          <p:cNvSpPr>
            <a:spLocks noGrp="1"/>
          </p:cNvSpPr>
          <p:nvPr>
            <p:ph type="title"/>
          </p:nvPr>
        </p:nvSpPr>
        <p:spPr>
          <a:xfrm>
            <a:off x="523167" y="808235"/>
            <a:ext cx="3201366" cy="3387497"/>
          </a:xfrm>
        </p:spPr>
        <p:txBody>
          <a:bodyPr anchor="b">
            <a:normAutofit/>
          </a:bodyPr>
          <a:lstStyle/>
          <a:p>
            <a:pPr algn="r"/>
            <a:r>
              <a:rPr lang="it-IT" sz="4000" dirty="0">
                <a:solidFill>
                  <a:srgbClr val="FFFFFF"/>
                </a:solidFill>
              </a:rPr>
              <a:t>Descrizione del progetto</a:t>
            </a:r>
            <a:br>
              <a:rPr lang="it-IT" sz="4000" dirty="0">
                <a:solidFill>
                  <a:srgbClr val="FFFFFF"/>
                </a:solidFill>
              </a:rPr>
            </a:br>
            <a:r>
              <a:rPr lang="it-IT" sz="4000" dirty="0">
                <a:solidFill>
                  <a:srgbClr val="FFFFFF"/>
                </a:solidFill>
              </a:rPr>
              <a:t>(funzionalità) </a:t>
            </a:r>
          </a:p>
        </p:txBody>
      </p:sp>
    </p:spTree>
    <p:extLst>
      <p:ext uri="{BB962C8B-B14F-4D97-AF65-F5344CB8AC3E}">
        <p14:creationId xmlns:p14="http://schemas.microsoft.com/office/powerpoint/2010/main" val="3967803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835711" y="926510"/>
            <a:ext cx="6555347" cy="2708185"/>
          </a:xfrm>
        </p:spPr>
        <p:txBody>
          <a:bodyPr anchor="ctr">
            <a:normAutofit/>
          </a:bodyPr>
          <a:lstStyle/>
          <a:p>
            <a:pPr marL="0" indent="0" algn="just">
              <a:lnSpc>
                <a:spcPct val="107000"/>
              </a:lnSpc>
              <a:spcAft>
                <a:spcPts val="800"/>
              </a:spcAft>
              <a:buNone/>
            </a:pPr>
            <a:endParaRPr lang="it-IT" sz="2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it-IT" sz="2000" dirty="0"/>
          </a:p>
        </p:txBody>
      </p:sp>
      <p:sp>
        <p:nvSpPr>
          <p:cNvPr id="4" name="CasellaDiTesto 3">
            <a:extLst>
              <a:ext uri="{FF2B5EF4-FFF2-40B4-BE49-F238E27FC236}">
                <a16:creationId xmlns:a16="http://schemas.microsoft.com/office/drawing/2014/main" id="{3E8FB487-D1C1-4859-9B7E-6EE37E165E27}"/>
              </a:ext>
            </a:extLst>
          </p:cNvPr>
          <p:cNvSpPr txBox="1"/>
          <p:nvPr/>
        </p:nvSpPr>
        <p:spPr>
          <a:xfrm>
            <a:off x="4697428" y="695782"/>
            <a:ext cx="6831912" cy="2974084"/>
          </a:xfrm>
          <a:prstGeom prst="rect">
            <a:avLst/>
          </a:prstGeom>
          <a:noFill/>
        </p:spPr>
        <p:txBody>
          <a:bodyPr wrap="square" rtlCol="0">
            <a:spAutoFit/>
          </a:bodyPr>
          <a:lstStyle/>
          <a:p>
            <a:pPr algn="just">
              <a:lnSpc>
                <a:spcPct val="107000"/>
              </a:lnSpc>
              <a:spcAft>
                <a:spcPts val="800"/>
              </a:spcAft>
            </a:pPr>
            <a:r>
              <a:rPr lang="it-IT" sz="1900" dirty="0">
                <a:effectLst/>
                <a:latin typeface="Times New Roman" panose="02020603050405020304" pitchFamily="18" charset="0"/>
                <a:ea typeface="Calibri" panose="020F0502020204030204" pitchFamily="34" charset="0"/>
                <a:cs typeface="Times New Roman" panose="02020603050405020304" pitchFamily="18" charset="0"/>
              </a:rPr>
              <a:t>Ciascun utente potrà procedere con la </a:t>
            </a:r>
            <a:r>
              <a:rPr lang="it-IT" sz="1900" b="1" dirty="0">
                <a:effectLst/>
                <a:latin typeface="Times New Roman" panose="02020603050405020304" pitchFamily="18" charset="0"/>
                <a:ea typeface="Calibri" panose="020F0502020204030204" pitchFamily="34" charset="0"/>
                <a:cs typeface="Times New Roman" panose="02020603050405020304" pitchFamily="18" charset="0"/>
              </a:rPr>
              <a:t>registrazione all’area riservata</a:t>
            </a:r>
            <a:r>
              <a:rPr lang="it-IT" sz="1900" dirty="0">
                <a:effectLst/>
                <a:latin typeface="Times New Roman" panose="02020603050405020304" pitchFamily="18" charset="0"/>
                <a:ea typeface="Calibri" panose="020F0502020204030204" pitchFamily="34" charset="0"/>
                <a:cs typeface="Times New Roman" panose="02020603050405020304" pitchFamily="18" charset="0"/>
              </a:rPr>
              <a:t>, inserendo nome, cognome, luogo e data di nascita, documento/passaporto, numero di telefono e password. Per ciascun cliente che si registrerà alla piattaforma, sarà ammesso che questo non indichi alcun numero di telefono, mentre dovrà obbligatoriamente indicare i dati anagrafici e i dati di almeno un passaporto (potranno essere più di uno). In seguito alla registrazione, ciascun utente otterrà un </a:t>
            </a:r>
            <a:r>
              <a:rPr lang="it-IT" sz="1900" b="1" dirty="0">
                <a:effectLst/>
                <a:latin typeface="Times New Roman" panose="02020603050405020304" pitchFamily="18" charset="0"/>
                <a:ea typeface="Calibri" panose="020F0502020204030204" pitchFamily="34" charset="0"/>
                <a:cs typeface="Times New Roman" panose="02020603050405020304" pitchFamily="18" charset="0"/>
              </a:rPr>
              <a:t>userID</a:t>
            </a:r>
            <a:r>
              <a:rPr lang="it-IT" sz="1900" dirty="0">
                <a:effectLst/>
                <a:latin typeface="Times New Roman" panose="02020603050405020304" pitchFamily="18" charset="0"/>
                <a:ea typeface="Calibri" panose="020F0502020204030204" pitchFamily="34" charset="0"/>
                <a:cs typeface="Times New Roman" panose="02020603050405020304" pitchFamily="18" charset="0"/>
              </a:rPr>
              <a:t> univoco.</a:t>
            </a:r>
          </a:p>
          <a:p>
            <a:pPr marL="0" marR="0" lvl="0" indent="0" algn="just" defTabSz="914400" rtl="0" eaLnBrk="1" fontAlgn="auto" latinLnBrk="0" hangingPunct="1">
              <a:lnSpc>
                <a:spcPct val="107000"/>
              </a:lnSpc>
              <a:spcBef>
                <a:spcPts val="0"/>
              </a:spcBef>
              <a:spcAft>
                <a:spcPts val="80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Title 1">
            <a:extLst>
              <a:ext uri="{FF2B5EF4-FFF2-40B4-BE49-F238E27FC236}">
                <a16:creationId xmlns:a16="http://schemas.microsoft.com/office/drawing/2014/main" id="{52D86F9E-364A-4FB6-B8D6-B9D56B32517E}"/>
              </a:ext>
            </a:extLst>
          </p:cNvPr>
          <p:cNvSpPr>
            <a:spLocks noGrp="1"/>
          </p:cNvSpPr>
          <p:nvPr>
            <p:ph type="title"/>
          </p:nvPr>
        </p:nvSpPr>
        <p:spPr>
          <a:xfrm>
            <a:off x="523167" y="808235"/>
            <a:ext cx="3201366" cy="3387497"/>
          </a:xfrm>
        </p:spPr>
        <p:txBody>
          <a:bodyPr anchor="b">
            <a:normAutofit/>
          </a:bodyPr>
          <a:lstStyle/>
          <a:p>
            <a:pPr algn="r"/>
            <a:r>
              <a:rPr lang="it-IT" sz="4000" dirty="0">
                <a:solidFill>
                  <a:srgbClr val="FFFFFF"/>
                </a:solidFill>
              </a:rPr>
              <a:t>Descrizione del progetto</a:t>
            </a:r>
            <a:br>
              <a:rPr lang="it-IT" sz="4000" dirty="0">
                <a:solidFill>
                  <a:srgbClr val="FFFFFF"/>
                </a:solidFill>
              </a:rPr>
            </a:br>
            <a:r>
              <a:rPr lang="it-IT" sz="4000" dirty="0">
                <a:solidFill>
                  <a:srgbClr val="FFFFFF"/>
                </a:solidFill>
              </a:rPr>
              <a:t>(gestione dati) </a:t>
            </a:r>
          </a:p>
        </p:txBody>
      </p:sp>
      <p:sp>
        <p:nvSpPr>
          <p:cNvPr id="13" name="CasellaDiTesto 12">
            <a:extLst>
              <a:ext uri="{FF2B5EF4-FFF2-40B4-BE49-F238E27FC236}">
                <a16:creationId xmlns:a16="http://schemas.microsoft.com/office/drawing/2014/main" id="{0EBC4564-4905-4113-B471-4597195EA17A}"/>
              </a:ext>
            </a:extLst>
          </p:cNvPr>
          <p:cNvSpPr txBox="1"/>
          <p:nvPr/>
        </p:nvSpPr>
        <p:spPr>
          <a:xfrm>
            <a:off x="4697428" y="3439138"/>
            <a:ext cx="6831912" cy="3286925"/>
          </a:xfrm>
          <a:prstGeom prst="rect">
            <a:avLst/>
          </a:prstGeom>
          <a:noFill/>
        </p:spPr>
        <p:txBody>
          <a:bodyPr wrap="square" rtlCol="0">
            <a:spAutoFit/>
          </a:bodyPr>
          <a:lstStyle/>
          <a:p>
            <a:pPr algn="just">
              <a:lnSpc>
                <a:spcPct val="107000"/>
              </a:lnSpc>
              <a:spcAft>
                <a:spcPts val="800"/>
              </a:spcAft>
            </a:pPr>
            <a:r>
              <a:rPr lang="it-IT" sz="1900" dirty="0">
                <a:effectLst/>
                <a:latin typeface="Times New Roman" panose="02020603050405020304" pitchFamily="18" charset="0"/>
                <a:ea typeface="Calibri" panose="020F0502020204030204" pitchFamily="34" charset="0"/>
                <a:cs typeface="Times New Roman" panose="02020603050405020304" pitchFamily="18" charset="0"/>
              </a:rPr>
              <a:t>La Compagnia Aerea offre la possibilità di accedere a servizi extra mediante l’affiliazione al Club esclusivo (“</a:t>
            </a:r>
            <a:r>
              <a:rPr lang="it-IT" sz="1900" b="1" dirty="0">
                <a:effectLst/>
                <a:latin typeface="Times New Roman" panose="02020603050405020304" pitchFamily="18" charset="0"/>
                <a:ea typeface="Calibri" panose="020F0502020204030204" pitchFamily="34" charset="0"/>
                <a:cs typeface="Times New Roman" panose="02020603050405020304" pitchFamily="18" charset="0"/>
              </a:rPr>
              <a:t>Privilege Club</a:t>
            </a:r>
            <a:r>
              <a:rPr lang="it-IT" sz="1900" dirty="0">
                <a:effectLst/>
                <a:latin typeface="Times New Roman" panose="02020603050405020304" pitchFamily="18" charset="0"/>
                <a:ea typeface="Calibri" panose="020F0502020204030204" pitchFamily="34" charset="0"/>
                <a:cs typeface="Times New Roman" panose="02020603050405020304" pitchFamily="18" charset="0"/>
              </a:rPr>
              <a:t>”): per aderire al Club ciascun cliente dovrà indicare, in particolare, il proprio userID, una password e selezionare il tipo di abbonamento desiderato, tra quelli proposti. A ciascuna sottoscrizione corrisponde il rilascio di una card con un proprio codice univoco (</a:t>
            </a:r>
            <a:r>
              <a:rPr lang="it-IT" sz="1900" b="1" dirty="0">
                <a:effectLst/>
                <a:latin typeface="Times New Roman" panose="02020603050405020304" pitchFamily="18" charset="0"/>
                <a:ea typeface="Calibri" panose="020F0502020204030204" pitchFamily="34" charset="0"/>
                <a:cs typeface="Times New Roman" panose="02020603050405020304" pitchFamily="18" charset="0"/>
              </a:rPr>
              <a:t>cardID</a:t>
            </a:r>
            <a:r>
              <a:rPr lang="it-IT" sz="1900" dirty="0">
                <a:effectLst/>
                <a:latin typeface="Times New Roman" panose="02020603050405020304" pitchFamily="18" charset="0"/>
                <a:ea typeface="Calibri" panose="020F0502020204030204" pitchFamily="34" charset="0"/>
                <a:cs typeface="Times New Roman" panose="02020603050405020304" pitchFamily="18" charset="0"/>
              </a:rPr>
              <a:t>). Effettuata la registrazione, il Privilege Club memorizzerà dunque ciascun cliente mediante i suoi userID, cardID, password e contatore dei km viaggiati con la Compagnia.</a:t>
            </a:r>
          </a:p>
          <a:p>
            <a:pPr marL="0" marR="0" lvl="0" indent="0" algn="just" defTabSz="914400" rtl="0" eaLnBrk="1" fontAlgn="auto" latinLnBrk="0" hangingPunct="1">
              <a:lnSpc>
                <a:spcPct val="107000"/>
              </a:lnSpc>
              <a:spcBef>
                <a:spcPts val="0"/>
              </a:spcBef>
              <a:spcAft>
                <a:spcPts val="80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942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835711" y="926510"/>
            <a:ext cx="6555347" cy="2708185"/>
          </a:xfrm>
        </p:spPr>
        <p:txBody>
          <a:bodyPr anchor="ctr">
            <a:normAutofit/>
          </a:bodyPr>
          <a:lstStyle/>
          <a:p>
            <a:pPr marL="0" indent="0" algn="just">
              <a:lnSpc>
                <a:spcPct val="107000"/>
              </a:lnSpc>
              <a:spcAft>
                <a:spcPts val="800"/>
              </a:spcAft>
              <a:buNone/>
            </a:pPr>
            <a:endParaRPr lang="it-IT" sz="2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it-IT" sz="2000" dirty="0"/>
          </a:p>
        </p:txBody>
      </p:sp>
      <p:sp>
        <p:nvSpPr>
          <p:cNvPr id="4" name="CasellaDiTesto 3">
            <a:extLst>
              <a:ext uri="{FF2B5EF4-FFF2-40B4-BE49-F238E27FC236}">
                <a16:creationId xmlns:a16="http://schemas.microsoft.com/office/drawing/2014/main" id="{3E8FB487-D1C1-4859-9B7E-6EE37E165E27}"/>
              </a:ext>
            </a:extLst>
          </p:cNvPr>
          <p:cNvSpPr txBox="1"/>
          <p:nvPr/>
        </p:nvSpPr>
        <p:spPr>
          <a:xfrm>
            <a:off x="4697428" y="1152669"/>
            <a:ext cx="6831912" cy="4964051"/>
          </a:xfrm>
          <a:prstGeom prst="rect">
            <a:avLst/>
          </a:prstGeom>
          <a:noFill/>
        </p:spPr>
        <p:txBody>
          <a:bodyPr wrap="square" rtlCol="0">
            <a:spAutoFit/>
          </a:bodyPr>
          <a:lstStyle/>
          <a:p>
            <a:pPr algn="just">
              <a:lnSpc>
                <a:spcPct val="107000"/>
              </a:lnSpc>
              <a:spcAft>
                <a:spcPts val="800"/>
              </a:spcAft>
            </a:pPr>
            <a:r>
              <a:rPr lang="it-IT" sz="1900" dirty="0">
                <a:effectLst/>
                <a:latin typeface="Times New Roman" panose="02020603050405020304" pitchFamily="18" charset="0"/>
                <a:ea typeface="Calibri" panose="020F0502020204030204" pitchFamily="34" charset="0"/>
                <a:cs typeface="Times New Roman" panose="02020603050405020304" pitchFamily="18" charset="0"/>
              </a:rPr>
              <a:t>Ciascun </a:t>
            </a:r>
            <a:r>
              <a:rPr lang="it-IT" sz="1900" b="1" dirty="0">
                <a:effectLst/>
                <a:latin typeface="Times New Roman" panose="02020603050405020304" pitchFamily="18" charset="0"/>
                <a:ea typeface="Calibri" panose="020F0502020204030204" pitchFamily="34" charset="0"/>
                <a:cs typeface="Times New Roman" panose="02020603050405020304" pitchFamily="18" charset="0"/>
              </a:rPr>
              <a:t>aeroporto</a:t>
            </a:r>
            <a:r>
              <a:rPr lang="it-IT" sz="1900" dirty="0">
                <a:effectLst/>
                <a:latin typeface="Times New Roman" panose="02020603050405020304" pitchFamily="18" charset="0"/>
                <a:ea typeface="Calibri" panose="020F0502020204030204" pitchFamily="34" charset="0"/>
                <a:cs typeface="Times New Roman" panose="02020603050405020304" pitchFamily="18" charset="0"/>
              </a:rPr>
              <a:t> sarà indicato mediante un </a:t>
            </a:r>
            <a:r>
              <a:rPr lang="it-IT" sz="1900" b="1" dirty="0">
                <a:effectLst/>
                <a:latin typeface="Times New Roman" panose="02020603050405020304" pitchFamily="18" charset="0"/>
                <a:ea typeface="Calibri" panose="020F0502020204030204" pitchFamily="34" charset="0"/>
                <a:cs typeface="Times New Roman" panose="02020603050405020304" pitchFamily="18" charset="0"/>
              </a:rPr>
              <a:t>airportID</a:t>
            </a:r>
            <a:r>
              <a:rPr lang="it-IT" sz="1900" dirty="0">
                <a:effectLst/>
                <a:latin typeface="Times New Roman" panose="02020603050405020304" pitchFamily="18" charset="0"/>
                <a:ea typeface="Calibri" panose="020F0502020204030204" pitchFamily="34" charset="0"/>
                <a:cs typeface="Times New Roman" panose="02020603050405020304" pitchFamily="18" charset="0"/>
              </a:rPr>
              <a:t>, nazione e città.</a:t>
            </a:r>
          </a:p>
          <a:p>
            <a:pPr algn="just">
              <a:lnSpc>
                <a:spcPct val="107000"/>
              </a:lnSpc>
              <a:spcAft>
                <a:spcPts val="800"/>
              </a:spcAft>
            </a:pPr>
            <a:r>
              <a:rPr lang="it-IT" sz="1900" dirty="0">
                <a:effectLst/>
                <a:latin typeface="Times New Roman" panose="02020603050405020304" pitchFamily="18" charset="0"/>
                <a:ea typeface="Calibri" panose="020F0502020204030204" pitchFamily="34" charset="0"/>
                <a:cs typeface="Times New Roman" panose="02020603050405020304" pitchFamily="18" charset="0"/>
              </a:rPr>
              <a:t>Ciascun </a:t>
            </a:r>
            <a:r>
              <a:rPr lang="it-IT" sz="1900" b="1" dirty="0">
                <a:effectLst/>
                <a:latin typeface="Times New Roman" panose="02020603050405020304" pitchFamily="18" charset="0"/>
                <a:ea typeface="Calibri" panose="020F0502020204030204" pitchFamily="34" charset="0"/>
                <a:cs typeface="Times New Roman" panose="02020603050405020304" pitchFamily="18" charset="0"/>
              </a:rPr>
              <a:t>volo</a:t>
            </a:r>
            <a:r>
              <a:rPr lang="it-IT" sz="1900" dirty="0">
                <a:effectLst/>
                <a:latin typeface="Times New Roman" panose="02020603050405020304" pitchFamily="18" charset="0"/>
                <a:ea typeface="Calibri" panose="020F0502020204030204" pitchFamily="34" charset="0"/>
                <a:cs typeface="Times New Roman" panose="02020603050405020304" pitchFamily="18" charset="0"/>
              </a:rPr>
              <a:t> sarà identificato da un codice univoco (</a:t>
            </a:r>
            <a:r>
              <a:rPr lang="it-IT" sz="1900" b="1" dirty="0">
                <a:effectLst/>
                <a:latin typeface="Times New Roman" panose="02020603050405020304" pitchFamily="18" charset="0"/>
                <a:ea typeface="Calibri" panose="020F0502020204030204" pitchFamily="34" charset="0"/>
                <a:cs typeface="Times New Roman" panose="02020603050405020304" pitchFamily="18" charset="0"/>
              </a:rPr>
              <a:t>flightID</a:t>
            </a:r>
            <a:r>
              <a:rPr lang="it-IT" sz="1900" dirty="0">
                <a:effectLst/>
                <a:latin typeface="Times New Roman" panose="02020603050405020304" pitchFamily="18" charset="0"/>
                <a:ea typeface="Calibri" panose="020F0502020204030204" pitchFamily="34" charset="0"/>
                <a:cs typeface="Times New Roman" panose="02020603050405020304" pitchFamily="18" charset="0"/>
              </a:rPr>
              <a:t>), aeroporto di partenza, aeroporto di arrivo, data e orario.</a:t>
            </a:r>
          </a:p>
          <a:p>
            <a:pPr algn="just">
              <a:lnSpc>
                <a:spcPct val="107000"/>
              </a:lnSpc>
              <a:spcAft>
                <a:spcPts val="800"/>
              </a:spcAft>
            </a:pPr>
            <a:r>
              <a:rPr lang="it-IT" sz="1900" dirty="0">
                <a:effectLst/>
                <a:latin typeface="Times New Roman" panose="02020603050405020304" pitchFamily="18" charset="0"/>
                <a:ea typeface="Calibri" panose="020F0502020204030204" pitchFamily="34" charset="0"/>
                <a:cs typeface="Times New Roman" panose="02020603050405020304" pitchFamily="18" charset="0"/>
              </a:rPr>
              <a:t>Ciascun </a:t>
            </a:r>
            <a:r>
              <a:rPr lang="it-IT" sz="1900" b="1" dirty="0">
                <a:effectLst/>
                <a:latin typeface="Times New Roman" panose="02020603050405020304" pitchFamily="18" charset="0"/>
                <a:ea typeface="Calibri" panose="020F0502020204030204" pitchFamily="34" charset="0"/>
                <a:cs typeface="Times New Roman" panose="02020603050405020304" pitchFamily="18" charset="0"/>
              </a:rPr>
              <a:t>extra</a:t>
            </a:r>
            <a:r>
              <a:rPr lang="it-IT" sz="1900" dirty="0">
                <a:effectLst/>
                <a:latin typeface="Times New Roman" panose="02020603050405020304" pitchFamily="18" charset="0"/>
                <a:ea typeface="Calibri" panose="020F0502020204030204" pitchFamily="34" charset="0"/>
                <a:cs typeface="Times New Roman" panose="02020603050405020304" pitchFamily="18" charset="0"/>
              </a:rPr>
              <a:t> (servizio o bagagli aggiuntivi) verrà identificato mediante un codice univoco (</a:t>
            </a:r>
            <a:r>
              <a:rPr lang="it-IT" sz="1900" b="1" dirty="0">
                <a:effectLst/>
                <a:latin typeface="Times New Roman" panose="02020603050405020304" pitchFamily="18" charset="0"/>
                <a:ea typeface="Calibri" panose="020F0502020204030204" pitchFamily="34" charset="0"/>
                <a:cs typeface="Times New Roman" panose="02020603050405020304" pitchFamily="18" charset="0"/>
              </a:rPr>
              <a:t>extraID</a:t>
            </a:r>
            <a:r>
              <a:rPr lang="it-IT" sz="1900" dirty="0">
                <a:effectLst/>
                <a:latin typeface="Times New Roman" panose="02020603050405020304" pitchFamily="18" charset="0"/>
                <a:ea typeface="Calibri" panose="020F0502020204030204" pitchFamily="34" charset="0"/>
                <a:cs typeface="Times New Roman" panose="02020603050405020304" pitchFamily="18" charset="0"/>
              </a:rPr>
              <a:t>) e un importo in Euro.</a:t>
            </a:r>
          </a:p>
          <a:p>
            <a:pPr algn="just">
              <a:lnSpc>
                <a:spcPct val="107000"/>
              </a:lnSpc>
              <a:spcAft>
                <a:spcPts val="800"/>
              </a:spcAft>
            </a:pPr>
            <a:r>
              <a:rPr lang="it-IT" sz="1900" dirty="0">
                <a:effectLst/>
                <a:latin typeface="Times New Roman" panose="02020603050405020304" pitchFamily="18" charset="0"/>
                <a:ea typeface="Calibri" panose="020F0502020204030204" pitchFamily="34" charset="0"/>
                <a:cs typeface="Times New Roman" panose="02020603050405020304" pitchFamily="18" charset="0"/>
              </a:rPr>
              <a:t>L’</a:t>
            </a:r>
            <a:r>
              <a:rPr lang="it-IT" sz="1900" b="1" dirty="0">
                <a:effectLst/>
                <a:latin typeface="Times New Roman" panose="02020603050405020304" pitchFamily="18" charset="0"/>
                <a:ea typeface="Calibri" panose="020F0502020204030204" pitchFamily="34" charset="0"/>
                <a:cs typeface="Times New Roman" panose="02020603050405020304" pitchFamily="18" charset="0"/>
              </a:rPr>
              <a:t>acquisto di un volo aereo </a:t>
            </a:r>
            <a:r>
              <a:rPr lang="it-IT" sz="1900" dirty="0">
                <a:effectLst/>
                <a:latin typeface="Times New Roman" panose="02020603050405020304" pitchFamily="18" charset="0"/>
                <a:ea typeface="Calibri" panose="020F0502020204030204" pitchFamily="34" charset="0"/>
                <a:cs typeface="Times New Roman" panose="02020603050405020304" pitchFamily="18" charset="0"/>
              </a:rPr>
              <a:t>da parte di un utente, tramite la piattaforma online, verrà memorizzato associando userID, flightID, data di acquisto e importo in Euro.</a:t>
            </a:r>
          </a:p>
          <a:p>
            <a:pPr algn="just">
              <a:lnSpc>
                <a:spcPct val="107000"/>
              </a:lnSpc>
              <a:spcAft>
                <a:spcPts val="800"/>
              </a:spcAft>
            </a:pPr>
            <a:r>
              <a:rPr lang="it-IT" sz="1900" dirty="0">
                <a:effectLst/>
                <a:latin typeface="Times New Roman" panose="02020603050405020304" pitchFamily="18" charset="0"/>
                <a:ea typeface="Calibri" panose="020F0502020204030204" pitchFamily="34" charset="0"/>
                <a:cs typeface="Times New Roman" panose="02020603050405020304" pitchFamily="18" charset="0"/>
              </a:rPr>
              <a:t>L’</a:t>
            </a:r>
            <a:r>
              <a:rPr lang="it-IT" sz="1900" b="1" dirty="0">
                <a:effectLst/>
                <a:latin typeface="Times New Roman" panose="02020603050405020304" pitchFamily="18" charset="0"/>
                <a:ea typeface="Calibri" panose="020F0502020204030204" pitchFamily="34" charset="0"/>
                <a:cs typeface="Times New Roman" panose="02020603050405020304" pitchFamily="18" charset="0"/>
              </a:rPr>
              <a:t>acquisto di un extra </a:t>
            </a:r>
            <a:r>
              <a:rPr lang="it-IT" sz="1900" dirty="0">
                <a:effectLst/>
                <a:latin typeface="Times New Roman" panose="02020603050405020304" pitchFamily="18" charset="0"/>
                <a:ea typeface="Calibri" panose="020F0502020204030204" pitchFamily="34" charset="0"/>
                <a:cs typeface="Times New Roman" panose="02020603050405020304" pitchFamily="18" charset="0"/>
              </a:rPr>
              <a:t>da parte di un utente, tramite la piattaforma online, verrà invece memorizzato associando userID, extraID e data di acquisto.</a:t>
            </a:r>
          </a:p>
          <a:p>
            <a:pPr algn="just">
              <a:lnSpc>
                <a:spcPct val="107000"/>
              </a:lnSpc>
              <a:spcAft>
                <a:spcPts val="800"/>
              </a:spcAft>
            </a:pPr>
            <a:r>
              <a:rPr lang="it-IT" sz="1900" dirty="0">
                <a:effectLst/>
                <a:latin typeface="Times New Roman" panose="02020603050405020304" pitchFamily="18" charset="0"/>
                <a:ea typeface="Calibri" panose="020F0502020204030204" pitchFamily="34" charset="0"/>
                <a:cs typeface="Times New Roman" panose="02020603050405020304" pitchFamily="18" charset="0"/>
              </a:rPr>
              <a:t>L’operazione di </a:t>
            </a:r>
            <a:r>
              <a:rPr lang="it-IT" sz="1900" b="1" dirty="0">
                <a:effectLst/>
                <a:latin typeface="Times New Roman" panose="02020603050405020304" pitchFamily="18" charset="0"/>
                <a:ea typeface="Calibri" panose="020F0502020204030204" pitchFamily="34" charset="0"/>
                <a:cs typeface="Times New Roman" panose="02020603050405020304" pitchFamily="18" charset="0"/>
              </a:rPr>
              <a:t>check-in</a:t>
            </a:r>
            <a:r>
              <a:rPr lang="it-IT" sz="1900" dirty="0">
                <a:effectLst/>
                <a:latin typeface="Times New Roman" panose="02020603050405020304" pitchFamily="18" charset="0"/>
                <a:ea typeface="Calibri" panose="020F0502020204030204" pitchFamily="34" charset="0"/>
                <a:cs typeface="Times New Roman" panose="02020603050405020304" pitchFamily="18" charset="0"/>
              </a:rPr>
              <a:t> assocerà ciascun userID al relativo flightID del volo su cui il cliente viaggerà e produrrà un </a:t>
            </a:r>
            <a:r>
              <a:rPr lang="it-IT" sz="1900" b="1" dirty="0">
                <a:effectLst/>
                <a:latin typeface="Times New Roman" panose="02020603050405020304" pitchFamily="18" charset="0"/>
                <a:ea typeface="Calibri" panose="020F0502020204030204" pitchFamily="34" charset="0"/>
                <a:cs typeface="Times New Roman" panose="02020603050405020304" pitchFamily="18" charset="0"/>
              </a:rPr>
              <a:t>ticketID</a:t>
            </a:r>
            <a:r>
              <a:rPr lang="it-IT" sz="19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15" name="Title 1">
            <a:extLst>
              <a:ext uri="{FF2B5EF4-FFF2-40B4-BE49-F238E27FC236}">
                <a16:creationId xmlns:a16="http://schemas.microsoft.com/office/drawing/2014/main" id="{52D86F9E-364A-4FB6-B8D6-B9D56B32517E}"/>
              </a:ext>
            </a:extLst>
          </p:cNvPr>
          <p:cNvSpPr>
            <a:spLocks noGrp="1"/>
          </p:cNvSpPr>
          <p:nvPr>
            <p:ph type="title"/>
          </p:nvPr>
        </p:nvSpPr>
        <p:spPr>
          <a:xfrm>
            <a:off x="523167" y="808235"/>
            <a:ext cx="3201366" cy="3387497"/>
          </a:xfrm>
        </p:spPr>
        <p:txBody>
          <a:bodyPr anchor="b">
            <a:normAutofit/>
          </a:bodyPr>
          <a:lstStyle/>
          <a:p>
            <a:pPr algn="r"/>
            <a:r>
              <a:rPr lang="it-IT" sz="4000" dirty="0">
                <a:solidFill>
                  <a:srgbClr val="FFFFFF"/>
                </a:solidFill>
              </a:rPr>
              <a:t>Descrizione del progetto</a:t>
            </a:r>
            <a:br>
              <a:rPr lang="it-IT" sz="4000" dirty="0">
                <a:solidFill>
                  <a:srgbClr val="FFFFFF"/>
                </a:solidFill>
              </a:rPr>
            </a:br>
            <a:r>
              <a:rPr lang="it-IT" sz="4000" dirty="0">
                <a:solidFill>
                  <a:srgbClr val="FFFFFF"/>
                </a:solidFill>
              </a:rPr>
              <a:t>(gestione dati) </a:t>
            </a:r>
          </a:p>
        </p:txBody>
      </p:sp>
    </p:spTree>
    <p:extLst>
      <p:ext uri="{BB962C8B-B14F-4D97-AF65-F5344CB8AC3E}">
        <p14:creationId xmlns:p14="http://schemas.microsoft.com/office/powerpoint/2010/main" val="1004597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Layout complessivo HTML+CSS</a:t>
            </a:r>
          </a:p>
        </p:txBody>
      </p:sp>
      <p:pic>
        <p:nvPicPr>
          <p:cNvPr id="15" name="Immagine 14">
            <a:extLst>
              <a:ext uri="{FF2B5EF4-FFF2-40B4-BE49-F238E27FC236}">
                <a16:creationId xmlns:a16="http://schemas.microsoft.com/office/drawing/2014/main" id="{3133B417-525D-49B5-A784-4D1BEC5A0C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24" y="195539"/>
            <a:ext cx="5832795" cy="1080947"/>
          </a:xfrm>
          <a:prstGeom prst="rect">
            <a:avLst/>
          </a:prstGeom>
        </p:spPr>
      </p:pic>
      <p:pic>
        <p:nvPicPr>
          <p:cNvPr id="17" name="Immagine 16">
            <a:extLst>
              <a:ext uri="{FF2B5EF4-FFF2-40B4-BE49-F238E27FC236}">
                <a16:creationId xmlns:a16="http://schemas.microsoft.com/office/drawing/2014/main" id="{743F81A3-E4F4-4FC2-9373-BD89678516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23" y="1325574"/>
            <a:ext cx="5832795" cy="1392261"/>
          </a:xfrm>
          <a:prstGeom prst="rect">
            <a:avLst/>
          </a:prstGeom>
        </p:spPr>
      </p:pic>
      <p:pic>
        <p:nvPicPr>
          <p:cNvPr id="19" name="Immagine 18" descr="Immagine che contiene testo, screenshot&#10;&#10;Descrizione generata automaticamente">
            <a:extLst>
              <a:ext uri="{FF2B5EF4-FFF2-40B4-BE49-F238E27FC236}">
                <a16:creationId xmlns:a16="http://schemas.microsoft.com/office/drawing/2014/main" id="{4B825199-71A8-4467-AC3A-FEE7AA505E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2931" y="2717835"/>
            <a:ext cx="5832795" cy="1301462"/>
          </a:xfrm>
          <a:prstGeom prst="rect">
            <a:avLst/>
          </a:prstGeom>
        </p:spPr>
      </p:pic>
      <p:pic>
        <p:nvPicPr>
          <p:cNvPr id="11" name="Immagine 10">
            <a:extLst>
              <a:ext uri="{FF2B5EF4-FFF2-40B4-BE49-F238E27FC236}">
                <a16:creationId xmlns:a16="http://schemas.microsoft.com/office/drawing/2014/main" id="{29AFFBAF-2A48-438A-B52E-93FBAA0943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2931" y="4043409"/>
            <a:ext cx="5839888" cy="1398283"/>
          </a:xfrm>
          <a:prstGeom prst="rect">
            <a:avLst/>
          </a:prstGeom>
        </p:spPr>
      </p:pic>
      <p:pic>
        <p:nvPicPr>
          <p:cNvPr id="21" name="Immagine 20" descr="Immagine che contiene testo&#10;&#10;Descrizione generata automaticamente">
            <a:extLst>
              <a:ext uri="{FF2B5EF4-FFF2-40B4-BE49-F238E27FC236}">
                <a16:creationId xmlns:a16="http://schemas.microsoft.com/office/drawing/2014/main" id="{9ABDAC59-3478-41D9-B21E-8A1043C295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12931" y="5435670"/>
            <a:ext cx="5839888" cy="1298716"/>
          </a:xfrm>
          <a:prstGeom prst="rect">
            <a:avLst/>
          </a:prstGeom>
        </p:spPr>
      </p:pic>
    </p:spTree>
    <p:extLst>
      <p:ext uri="{BB962C8B-B14F-4D97-AF65-F5344CB8AC3E}">
        <p14:creationId xmlns:p14="http://schemas.microsoft.com/office/powerpoint/2010/main" val="2861803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E31B0D2D-4963-4B11-BAB0-B0D69A0F2150}"/>
              </a:ext>
            </a:extLst>
          </p:cNvPr>
          <p:cNvSpPr>
            <a:spLocks noGrp="1"/>
          </p:cNvSpPr>
          <p:nvPr>
            <p:ph type="title"/>
          </p:nvPr>
        </p:nvSpPr>
        <p:spPr>
          <a:xfrm>
            <a:off x="100830" y="145936"/>
            <a:ext cx="8049748" cy="643466"/>
          </a:xfrm>
        </p:spPr>
        <p:txBody>
          <a:bodyPr>
            <a:noAutofit/>
          </a:bodyPr>
          <a:lstStyle/>
          <a:p>
            <a:r>
              <a:rPr lang="it-IT" sz="3200" b="1" dirty="0">
                <a:solidFill>
                  <a:srgbClr val="002060"/>
                </a:solidFill>
              </a:rPr>
              <a:t>Header &amp; Menù di Navigazione: screenshot</a:t>
            </a:r>
          </a:p>
        </p:txBody>
      </p:sp>
      <p:pic>
        <p:nvPicPr>
          <p:cNvPr id="5" name="Immagine 4">
            <a:extLst>
              <a:ext uri="{FF2B5EF4-FFF2-40B4-BE49-F238E27FC236}">
                <a16:creationId xmlns:a16="http://schemas.microsoft.com/office/drawing/2014/main" id="{9DEFE2DA-006D-40EB-822B-BE0339660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3276"/>
            <a:ext cx="12192000" cy="2259451"/>
          </a:xfrm>
          <a:prstGeom prst="rect">
            <a:avLst/>
          </a:prstGeom>
        </p:spPr>
      </p:pic>
      <p:sp>
        <p:nvSpPr>
          <p:cNvPr id="10" name="Titolo 6">
            <a:extLst>
              <a:ext uri="{FF2B5EF4-FFF2-40B4-BE49-F238E27FC236}">
                <a16:creationId xmlns:a16="http://schemas.microsoft.com/office/drawing/2014/main" id="{B6445E53-6BE3-4FF9-BDFC-29D8BB295F67}"/>
              </a:ext>
            </a:extLst>
          </p:cNvPr>
          <p:cNvSpPr txBox="1">
            <a:spLocks/>
          </p:cNvSpPr>
          <p:nvPr/>
        </p:nvSpPr>
        <p:spPr>
          <a:xfrm>
            <a:off x="100830" y="3598334"/>
            <a:ext cx="6412859" cy="5444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200" b="1" dirty="0">
                <a:solidFill>
                  <a:srgbClr val="002060"/>
                </a:solidFill>
              </a:rPr>
              <a:t>Header &amp; Menù di Navigazione: HTML</a:t>
            </a:r>
          </a:p>
        </p:txBody>
      </p:sp>
      <p:pic>
        <p:nvPicPr>
          <p:cNvPr id="11" name="Immagine 10" descr="Immagine che contiene testo&#10;&#10;Descrizione generata automaticamente">
            <a:extLst>
              <a:ext uri="{FF2B5EF4-FFF2-40B4-BE49-F238E27FC236}">
                <a16:creationId xmlns:a16="http://schemas.microsoft.com/office/drawing/2014/main" id="{7153EAF7-2233-45FA-A5F1-012F04487C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9568" y="4274729"/>
            <a:ext cx="7212863" cy="2259451"/>
          </a:xfrm>
          <a:prstGeom prst="rect">
            <a:avLst/>
          </a:prstGeom>
        </p:spPr>
      </p:pic>
    </p:spTree>
    <p:extLst>
      <p:ext uri="{BB962C8B-B14F-4D97-AF65-F5344CB8AC3E}">
        <p14:creationId xmlns:p14="http://schemas.microsoft.com/office/powerpoint/2010/main" val="2052867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6">
            <a:extLst>
              <a:ext uri="{FF2B5EF4-FFF2-40B4-BE49-F238E27FC236}">
                <a16:creationId xmlns:a16="http://schemas.microsoft.com/office/drawing/2014/main" id="{3FCB9DE0-B9DB-4EB7-84C1-9DDA9D7CC36C}"/>
              </a:ext>
            </a:extLst>
          </p:cNvPr>
          <p:cNvSpPr txBox="1">
            <a:spLocks/>
          </p:cNvSpPr>
          <p:nvPr/>
        </p:nvSpPr>
        <p:spPr>
          <a:xfrm>
            <a:off x="258874" y="273121"/>
            <a:ext cx="6943437" cy="544487"/>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600" b="1" dirty="0">
                <a:solidFill>
                  <a:srgbClr val="002060"/>
                </a:solidFill>
              </a:rPr>
              <a:t>Header &amp; Menù di Navigazione: CSS</a:t>
            </a:r>
          </a:p>
        </p:txBody>
      </p:sp>
      <p:pic>
        <p:nvPicPr>
          <p:cNvPr id="6" name="Immagine 5" descr="Immagine che contiene testo&#10;&#10;Descrizione generata automaticamente">
            <a:extLst>
              <a:ext uri="{FF2B5EF4-FFF2-40B4-BE49-F238E27FC236}">
                <a16:creationId xmlns:a16="http://schemas.microsoft.com/office/drawing/2014/main" id="{DBE15DF9-CEBC-4CBE-9D8D-D91C97EB4E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175" y="1007651"/>
            <a:ext cx="6220136" cy="5341894"/>
          </a:xfrm>
          <a:prstGeom prst="rect">
            <a:avLst/>
          </a:prstGeom>
        </p:spPr>
      </p:pic>
      <p:pic>
        <p:nvPicPr>
          <p:cNvPr id="8" name="Immagine 7" descr="Immagine che contiene testo&#10;&#10;Descrizione generata automaticamente">
            <a:extLst>
              <a:ext uri="{FF2B5EF4-FFF2-40B4-BE49-F238E27FC236}">
                <a16:creationId xmlns:a16="http://schemas.microsoft.com/office/drawing/2014/main" id="{1602A0CE-5B27-4BF2-99AA-79DE90988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9278" y="1007651"/>
            <a:ext cx="3020547" cy="5341894"/>
          </a:xfrm>
          <a:prstGeom prst="rect">
            <a:avLst/>
          </a:prstGeom>
        </p:spPr>
      </p:pic>
    </p:spTree>
    <p:extLst>
      <p:ext uri="{BB962C8B-B14F-4D97-AF65-F5344CB8AC3E}">
        <p14:creationId xmlns:p14="http://schemas.microsoft.com/office/powerpoint/2010/main" val="2438703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Sezione contenuti</a:t>
            </a: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766825" y="655975"/>
            <a:ext cx="6693119" cy="5546047"/>
          </a:xfrm>
        </p:spPr>
        <p:txBody>
          <a:bodyPr anchor="ctr">
            <a:normAutofit/>
          </a:bodyPr>
          <a:lstStyle/>
          <a:p>
            <a:pPr marL="0" indent="0" algn="just">
              <a:buNone/>
            </a:pPr>
            <a:r>
              <a:rPr lang="it-IT" sz="2000" dirty="0">
                <a:latin typeface="Times New Roman" panose="02020603050405020304" pitchFamily="18" charset="0"/>
                <a:cs typeface="Times New Roman" panose="02020603050405020304" pitchFamily="18" charset="0"/>
              </a:rPr>
              <a:t>Nota: La sezione di contenuti è costituita da più section ripetute in verticale: esse sono del tutto simili dal punto di vista strutturale (HTML), ma ciascuna di esse è stata personalizzata dal punto di vista dello stile (CSS) in modo da soddisfare le specifiche di progettazione richieste per tale primo mini-</a:t>
            </a:r>
            <a:r>
              <a:rPr lang="it-IT" sz="2000" dirty="0" err="1">
                <a:latin typeface="Times New Roman" panose="02020603050405020304" pitchFamily="18" charset="0"/>
                <a:cs typeface="Times New Roman" panose="02020603050405020304" pitchFamily="18" charset="0"/>
              </a:rPr>
              <a:t>homework</a:t>
            </a:r>
            <a:r>
              <a:rPr lang="it-IT" sz="2000" dirty="0">
                <a:latin typeface="Times New Roman" panose="02020603050405020304" pitchFamily="18" charset="0"/>
                <a:cs typeface="Times New Roman" panose="02020603050405020304" pitchFamily="18" charset="0"/>
              </a:rPr>
              <a:t> 1.</a:t>
            </a:r>
          </a:p>
          <a:p>
            <a:pPr marL="0" indent="0" algn="just">
              <a:buNone/>
            </a:pPr>
            <a:r>
              <a:rPr lang="it-IT" sz="2000" dirty="0">
                <a:latin typeface="Times New Roman" panose="02020603050405020304" pitchFamily="18" charset="0"/>
                <a:cs typeface="Times New Roman" panose="02020603050405020304" pitchFamily="18" charset="0"/>
              </a:rPr>
              <a:t>Per implementare quanto detto, ciascuna section è contraddistinta, nel codice HTML, da una classe diversa e sarà necessario scrivere più codice CSS rispetto a quanto ne occorrerebbe se volessimo definire le varie sezioni con un unico stile.</a:t>
            </a:r>
          </a:p>
          <a:p>
            <a:pPr marL="0" indent="0" algn="just">
              <a:buNone/>
            </a:pPr>
            <a:r>
              <a:rPr lang="it-IT" sz="2000" dirty="0">
                <a:latin typeface="Times New Roman" panose="02020603050405020304" pitchFamily="18" charset="0"/>
                <a:cs typeface="Times New Roman" panose="02020603050405020304" pitchFamily="18" charset="0"/>
              </a:rPr>
              <a:t>In generale, dunque, a meno di una richiesta specifica di personalizzare ciascuna sezione di contenuto in maniera distinta dalle altre, per com’è stata progettata la struttura HTML del sito in questione, basterebbe definire una sola volta lo stile della generica section, ripetuta più volte nella struttura HTML.</a:t>
            </a:r>
          </a:p>
        </p:txBody>
      </p:sp>
    </p:spTree>
    <p:extLst>
      <p:ext uri="{BB962C8B-B14F-4D97-AF65-F5344CB8AC3E}">
        <p14:creationId xmlns:p14="http://schemas.microsoft.com/office/powerpoint/2010/main" val="994131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320</TotalTime>
  <Words>832</Words>
  <Application>Microsoft Office PowerPoint</Application>
  <PresentationFormat>Widescreen</PresentationFormat>
  <Paragraphs>44</Paragraphs>
  <Slides>17</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17</vt:i4>
      </vt:variant>
    </vt:vector>
  </HeadingPairs>
  <TitlesOfParts>
    <vt:vector size="22" baseType="lpstr">
      <vt:lpstr>Arial</vt:lpstr>
      <vt:lpstr>Calibri</vt:lpstr>
      <vt:lpstr>Calibri Light</vt:lpstr>
      <vt:lpstr>Times New Roman</vt:lpstr>
      <vt:lpstr>Office Theme</vt:lpstr>
      <vt:lpstr>Web Programming - MHW1</vt:lpstr>
      <vt:lpstr>Descrizione del progetto (funzionalità) </vt:lpstr>
      <vt:lpstr>Descrizione del progetto (funzionalità) </vt:lpstr>
      <vt:lpstr>Descrizione del progetto (gestione dati) </vt:lpstr>
      <vt:lpstr>Descrizione del progetto (gestione dati) </vt:lpstr>
      <vt:lpstr>Layout complessivo HTML+CSS</vt:lpstr>
      <vt:lpstr>Header &amp; Menù di Navigazione: screenshot</vt:lpstr>
      <vt:lpstr>Presentazione standard di PowerPoint</vt:lpstr>
      <vt:lpstr>Sezione contenuti</vt:lpstr>
      <vt:lpstr>Sezione contenuti: screenshot</vt:lpstr>
      <vt:lpstr>Presentazione standard di PowerPoint</vt:lpstr>
      <vt:lpstr>Presentazione standard di PowerPoint</vt:lpstr>
      <vt:lpstr>Presentazione standard di PowerPoint</vt:lpstr>
      <vt:lpstr>Footer: screenshot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GABRIELE VITALI</cp:lastModifiedBy>
  <cp:revision>23</cp:revision>
  <dcterms:created xsi:type="dcterms:W3CDTF">2021-03-24T16:57:46Z</dcterms:created>
  <dcterms:modified xsi:type="dcterms:W3CDTF">2021-03-27T17:21:26Z</dcterms:modified>
</cp:coreProperties>
</file>