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89" r:id="rId5"/>
    <p:sldId id="258" r:id="rId6"/>
    <p:sldId id="279" r:id="rId7"/>
    <p:sldId id="284" r:id="rId8"/>
    <p:sldId id="285" r:id="rId9"/>
    <p:sldId id="286" r:id="rId10"/>
    <p:sldId id="287" r:id="rId11"/>
    <p:sldId id="283" r:id="rId12"/>
    <p:sldId id="288" r:id="rId13"/>
    <p:sldId id="281" r:id="rId14"/>
    <p:sldId id="282" r:id="rId15"/>
    <p:sldId id="280" r:id="rId16"/>
    <p:sldId id="278"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E VITALI" initials="GV" lastIdx="1" clrIdx="0">
    <p:extLst>
      <p:ext uri="{19B8F6BF-5375-455C-9EA6-DF929625EA0E}">
        <p15:presenceInfo xmlns:p15="http://schemas.microsoft.com/office/powerpoint/2012/main" userId="S::VTLGRL97P12C351F@studium.unict.it::585b9843-cc9b-4572-84f8-bb03a1f3b4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2195689" y="3013068"/>
            <a:ext cx="7800621" cy="848073"/>
          </a:xfrm>
        </p:spPr>
        <p:txBody>
          <a:bodyPr>
            <a:normAutofit/>
          </a:bodyPr>
          <a:lstStyle/>
          <a:p>
            <a:pPr algn="l"/>
            <a:r>
              <a:rPr lang="it-IT" sz="5400" b="1" dirty="0">
                <a:solidFill>
                  <a:srgbClr val="FFFFFF"/>
                </a:solidFill>
              </a:rPr>
              <a:t>Web Programming – MHW2</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8" y="4960960"/>
            <a:ext cx="3684558" cy="1608283"/>
          </a:xfrm>
        </p:spPr>
        <p:txBody>
          <a:bodyPr>
            <a:noAutofit/>
          </a:bodyPr>
          <a:lstStyle/>
          <a:p>
            <a:pPr algn="l"/>
            <a:r>
              <a:rPr lang="it-IT" sz="2800" b="1" dirty="0">
                <a:solidFill>
                  <a:srgbClr val="FFFFFF"/>
                </a:solidFill>
              </a:rPr>
              <a:t>Gabriele Vitali</a:t>
            </a:r>
          </a:p>
          <a:p>
            <a:pPr algn="l"/>
            <a:r>
              <a:rPr lang="it-IT" sz="2800" b="1" dirty="0">
                <a:solidFill>
                  <a:srgbClr val="FFFFFF"/>
                </a:solidFill>
              </a:rPr>
              <a:t>Matricola: 1000010255</a:t>
            </a:r>
          </a:p>
          <a:p>
            <a:pPr algn="l"/>
            <a:r>
              <a:rPr lang="it-IT" sz="2800" b="1" dirty="0">
                <a:solidFill>
                  <a:srgbClr val="FFFFFF"/>
                </a:solidFill>
              </a:rPr>
              <a:t>12/04/21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di un Elemento della Griglia</a:t>
            </a:r>
          </a:p>
        </p:txBody>
      </p:sp>
      <p:pic>
        <p:nvPicPr>
          <p:cNvPr id="4" name="Immagine 3" descr="Immagine che contiene testo&#10;&#10;Descrizione generata automaticamente">
            <a:extLst>
              <a:ext uri="{FF2B5EF4-FFF2-40B4-BE49-F238E27FC236}">
                <a16:creationId xmlns:a16="http://schemas.microsoft.com/office/drawing/2014/main" id="{795D5502-E263-4247-99BF-F36CA959D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219" y="2982201"/>
            <a:ext cx="7107059" cy="1216333"/>
          </a:xfrm>
          <a:prstGeom prst="rect">
            <a:avLst/>
          </a:prstGeom>
        </p:spPr>
      </p:pic>
      <p:pic>
        <p:nvPicPr>
          <p:cNvPr id="9" name="Immagine 8">
            <a:extLst>
              <a:ext uri="{FF2B5EF4-FFF2-40B4-BE49-F238E27FC236}">
                <a16:creationId xmlns:a16="http://schemas.microsoft.com/office/drawing/2014/main" id="{2A592706-23AD-45D7-BB62-40D9D0C8C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729" y="220603"/>
            <a:ext cx="2208037" cy="2540995"/>
          </a:xfrm>
          <a:prstGeom prst="rect">
            <a:avLst/>
          </a:prstGeom>
        </p:spPr>
      </p:pic>
      <p:sp>
        <p:nvSpPr>
          <p:cNvPr id="17" name="CasellaDiTesto 16">
            <a:extLst>
              <a:ext uri="{FF2B5EF4-FFF2-40B4-BE49-F238E27FC236}">
                <a16:creationId xmlns:a16="http://schemas.microsoft.com/office/drawing/2014/main" id="{3D704706-EAC5-44BC-A90B-F872A8285242}"/>
              </a:ext>
            </a:extLst>
          </p:cNvPr>
          <p:cNvSpPr txBox="1"/>
          <p:nvPr/>
        </p:nvSpPr>
        <p:spPr>
          <a:xfrm>
            <a:off x="4618219" y="4625968"/>
            <a:ext cx="6796046" cy="1804597"/>
          </a:xfrm>
          <a:prstGeom prst="rect">
            <a:avLst/>
          </a:prstGeom>
          <a:noFill/>
        </p:spPr>
        <p:txBody>
          <a:bodyPr wrap="square" rtlCol="0">
            <a:spAutoFit/>
          </a:bodyPr>
          <a:lstStyle/>
          <a:p>
            <a:pPr algn="just">
              <a:lnSpc>
                <a:spcPct val="107000"/>
              </a:lnSpc>
              <a:spcAft>
                <a:spcPts val="800"/>
              </a:spcAft>
            </a:pPr>
            <a:r>
              <a:rPr lang="it-IT" sz="1500" b="1" dirty="0">
                <a:latin typeface="Times New Roman" panose="02020603050405020304" pitchFamily="18" charset="0"/>
                <a:ea typeface="Calibri" panose="020F0502020204030204" pitchFamily="34" charset="0"/>
                <a:cs typeface="Times New Roman" panose="02020603050405020304" pitchFamily="18" charset="0"/>
              </a:rPr>
              <a:t>Nota bene</a:t>
            </a:r>
            <a:r>
              <a:rPr lang="it-IT" sz="1500" dirty="0">
                <a:latin typeface="Times New Roman" panose="02020603050405020304" pitchFamily="18" charset="0"/>
                <a:ea typeface="Calibri" panose="020F0502020204030204" pitchFamily="34" charset="0"/>
                <a:cs typeface="Times New Roman" panose="02020603050405020304" pitchFamily="18" charset="0"/>
              </a:rPr>
              <a:t>: attraverso l’</a:t>
            </a:r>
            <a:r>
              <a:rPr lang="it-IT" sz="1500" b="1" dirty="0">
                <a:latin typeface="Times New Roman" panose="02020603050405020304" pitchFamily="18" charset="0"/>
                <a:ea typeface="Calibri" panose="020F0502020204030204" pitchFamily="34" charset="0"/>
                <a:cs typeface="Times New Roman" panose="02020603050405020304" pitchFamily="18" charset="0"/>
              </a:rPr>
              <a:t>attributo data – city</a:t>
            </a:r>
            <a:r>
              <a:rPr lang="it-IT" sz="1500" dirty="0">
                <a:latin typeface="Times New Roman" panose="02020603050405020304" pitchFamily="18" charset="0"/>
                <a:ea typeface="Calibri" panose="020F0502020204030204" pitchFamily="34" charset="0"/>
                <a:cs typeface="Times New Roman" panose="02020603050405020304" pitchFamily="18" charset="0"/>
              </a:rPr>
              <a:t>, uguale al nome della città, per ciascun elemento della griglia, ovvero per ciascuna città, si ha una corrispondenza con la rispettiva </a:t>
            </a:r>
            <a:r>
              <a:rPr lang="it-IT" sz="1500" b="1" dirty="0">
                <a:latin typeface="Times New Roman" panose="02020603050405020304" pitchFamily="18" charset="0"/>
                <a:ea typeface="Calibri" panose="020F0502020204030204" pitchFamily="34" charset="0"/>
                <a:cs typeface="Times New Roman" panose="02020603050405020304" pitchFamily="18" charset="0"/>
              </a:rPr>
              <a:t>proprietà della mappa</a:t>
            </a:r>
            <a:r>
              <a:rPr lang="it-IT" sz="1500" dirty="0">
                <a:latin typeface="Times New Roman" panose="02020603050405020304" pitchFamily="18" charset="0"/>
                <a:ea typeface="Calibri" panose="020F0502020204030204" pitchFamily="34" charset="0"/>
                <a:cs typeface="Times New Roman" panose="02020603050405020304" pitchFamily="18" charset="0"/>
              </a:rPr>
              <a:t>, la quale come </a:t>
            </a:r>
            <a:r>
              <a:rPr lang="it-IT" sz="1500" b="1" dirty="0">
                <a:latin typeface="Times New Roman" panose="02020603050405020304" pitchFamily="18" charset="0"/>
                <a:ea typeface="Calibri" panose="020F0502020204030204" pitchFamily="34" charset="0"/>
                <a:cs typeface="Times New Roman" panose="02020603050405020304" pitchFamily="18" charset="0"/>
              </a:rPr>
              <a:t>chiave</a:t>
            </a:r>
            <a:r>
              <a:rPr lang="it-IT" sz="1500" dirty="0">
                <a:latin typeface="Times New Roman" panose="02020603050405020304" pitchFamily="18" charset="0"/>
                <a:ea typeface="Calibri" panose="020F0502020204030204" pitchFamily="34" charset="0"/>
                <a:cs typeface="Times New Roman" panose="02020603050405020304" pitchFamily="18" charset="0"/>
              </a:rPr>
              <a:t> ha appunto proprio il </a:t>
            </a:r>
            <a:r>
              <a:rPr lang="it-IT" sz="1500" b="1" dirty="0">
                <a:latin typeface="Times New Roman" panose="02020603050405020304" pitchFamily="18" charset="0"/>
                <a:ea typeface="Calibri" panose="020F0502020204030204" pitchFamily="34" charset="0"/>
                <a:cs typeface="Times New Roman" panose="02020603050405020304" pitchFamily="18" charset="0"/>
              </a:rPr>
              <a:t>nome della città</a:t>
            </a:r>
            <a:r>
              <a:rPr lang="it-IT" sz="1500" dirty="0">
                <a:latin typeface="Times New Roman" panose="02020603050405020304" pitchFamily="18" charset="0"/>
                <a:ea typeface="Calibri" panose="020F0502020204030204" pitchFamily="34" charset="0"/>
                <a:cs typeface="Times New Roman" panose="02020603050405020304" pitchFamily="18" charset="0"/>
              </a:rPr>
              <a:t>. Dunque, l’elemento html di classe "</a:t>
            </a:r>
            <a:r>
              <a:rPr lang="it-IT" sz="1500" dirty="0" err="1">
                <a:latin typeface="Times New Roman" panose="02020603050405020304" pitchFamily="18" charset="0"/>
                <a:ea typeface="Calibri" panose="020F0502020204030204" pitchFamily="34" charset="0"/>
                <a:cs typeface="Times New Roman" panose="02020603050405020304" pitchFamily="18" charset="0"/>
              </a:rPr>
              <a:t>sectionGridItem</a:t>
            </a:r>
            <a:r>
              <a:rPr lang="it-IT" sz="1500" dirty="0">
                <a:latin typeface="Times New Roman" panose="02020603050405020304" pitchFamily="18" charset="0"/>
                <a:ea typeface="Calibri" panose="020F0502020204030204" pitchFamily="34" charset="0"/>
                <a:cs typeface="Times New Roman" panose="02020603050405020304" pitchFamily="18" charset="0"/>
              </a:rPr>
              <a:t> " e con attributo data " data – city = Madrid " ha una corrispondente proprietà di chiave " Madrid " nella mappa cities memorizzata in " contents.js ". Tale corrispondenza mi ritorna utile in fase di implementazione delle funzioni </a:t>
            </a:r>
            <a:r>
              <a:rPr lang="it-IT" sz="1500" dirty="0" err="1">
                <a:latin typeface="Times New Roman" panose="02020603050405020304" pitchFamily="18" charset="0"/>
                <a:ea typeface="Calibri" panose="020F0502020204030204" pitchFamily="34" charset="0"/>
                <a:cs typeface="Times New Roman" panose="02020603050405020304" pitchFamily="18" charset="0"/>
              </a:rPr>
              <a:t>Javascript</a:t>
            </a:r>
            <a:r>
              <a:rPr lang="it-IT" sz="1500" dirty="0">
                <a:latin typeface="Times New Roman" panose="02020603050405020304" pitchFamily="18" charset="0"/>
                <a:ea typeface="Calibri" panose="020F0502020204030204" pitchFamily="34" charset="0"/>
                <a:cs typeface="Times New Roman" panose="02020603050405020304" pitchFamily="18" charset="0"/>
              </a:rPr>
              <a:t> che seguono nelle successive slides.</a:t>
            </a:r>
            <a:endParaRPr lang="it-IT"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076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057" y="620722"/>
            <a:ext cx="3769689" cy="3387497"/>
          </a:xfrm>
        </p:spPr>
        <p:txBody>
          <a:bodyPr anchor="b">
            <a:normAutofit/>
          </a:bodyPr>
          <a:lstStyle/>
          <a:p>
            <a:pPr algn="r"/>
            <a:r>
              <a:rPr lang="it-IT" sz="4000" dirty="0">
                <a:solidFill>
                  <a:srgbClr val="FFFFFF"/>
                </a:solidFill>
              </a:rPr>
              <a:t>Mostra/Nascondi descrizione</a:t>
            </a:r>
          </a:p>
        </p:txBody>
      </p:sp>
      <p:pic>
        <p:nvPicPr>
          <p:cNvPr id="4" name="Immagine 3">
            <a:extLst>
              <a:ext uri="{FF2B5EF4-FFF2-40B4-BE49-F238E27FC236}">
                <a16:creationId xmlns:a16="http://schemas.microsoft.com/office/drawing/2014/main" id="{0C67985D-1884-44F5-9E4E-BAAB7A7BB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706" y="424916"/>
            <a:ext cx="5979357" cy="2117204"/>
          </a:xfrm>
          <a:prstGeom prst="rect">
            <a:avLst/>
          </a:prstGeom>
        </p:spPr>
      </p:pic>
      <p:pic>
        <p:nvPicPr>
          <p:cNvPr id="9" name="Immagine 8">
            <a:extLst>
              <a:ext uri="{FF2B5EF4-FFF2-40B4-BE49-F238E27FC236}">
                <a16:creationId xmlns:a16="http://schemas.microsoft.com/office/drawing/2014/main" id="{1A1C60A9-6775-495C-BD2D-07E968E3E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706" y="2967036"/>
            <a:ext cx="5979356" cy="3415668"/>
          </a:xfrm>
          <a:prstGeom prst="rect">
            <a:avLst/>
          </a:prstGeom>
        </p:spPr>
      </p:pic>
      <p:sp>
        <p:nvSpPr>
          <p:cNvPr id="11" name="Freccia a destra 10">
            <a:extLst>
              <a:ext uri="{FF2B5EF4-FFF2-40B4-BE49-F238E27FC236}">
                <a16:creationId xmlns:a16="http://schemas.microsoft.com/office/drawing/2014/main" id="{9DDCEA13-22D3-4CF0-8610-A2A153F07108}"/>
              </a:ext>
            </a:extLst>
          </p:cNvPr>
          <p:cNvSpPr/>
          <p:nvPr/>
        </p:nvSpPr>
        <p:spPr>
          <a:xfrm rot="13678608">
            <a:off x="6458643" y="2586562"/>
            <a:ext cx="329967" cy="167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reccia a destra 16">
            <a:extLst>
              <a:ext uri="{FF2B5EF4-FFF2-40B4-BE49-F238E27FC236}">
                <a16:creationId xmlns:a16="http://schemas.microsoft.com/office/drawing/2014/main" id="{BCDD58A4-2A1A-4DF9-A1A6-A5F57AA387DD}"/>
              </a:ext>
            </a:extLst>
          </p:cNvPr>
          <p:cNvSpPr/>
          <p:nvPr/>
        </p:nvSpPr>
        <p:spPr>
          <a:xfrm rot="13678608">
            <a:off x="6631428" y="6303858"/>
            <a:ext cx="329967" cy="167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75166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057" y="620722"/>
            <a:ext cx="3769689" cy="3387497"/>
          </a:xfrm>
        </p:spPr>
        <p:txBody>
          <a:bodyPr anchor="b">
            <a:normAutofit/>
          </a:bodyPr>
          <a:lstStyle/>
          <a:p>
            <a:pPr algn="r"/>
            <a:r>
              <a:rPr lang="it-IT" sz="4000" dirty="0">
                <a:solidFill>
                  <a:srgbClr val="FFFFFF"/>
                </a:solidFill>
              </a:rPr>
              <a:t>Mostra/Nascondi descrizione (</a:t>
            </a:r>
            <a:r>
              <a:rPr lang="it-IT" sz="4000" dirty="0" err="1">
                <a:solidFill>
                  <a:srgbClr val="FFFFFF"/>
                </a:solidFill>
              </a:rPr>
              <a:t>Javascript</a:t>
            </a:r>
            <a:r>
              <a:rPr lang="it-IT" sz="4000" dirty="0">
                <a:solidFill>
                  <a:srgbClr val="FFFFFF"/>
                </a:solidFill>
              </a:rPr>
              <a:t>)</a:t>
            </a:r>
          </a:p>
        </p:txBody>
      </p:sp>
    </p:spTree>
    <p:extLst>
      <p:ext uri="{BB962C8B-B14F-4D97-AF65-F5344CB8AC3E}">
        <p14:creationId xmlns:p14="http://schemas.microsoft.com/office/powerpoint/2010/main" val="197899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1" y="586855"/>
            <a:ext cx="3668088" cy="3387497"/>
          </a:xfrm>
        </p:spPr>
        <p:txBody>
          <a:bodyPr anchor="b">
            <a:normAutofit/>
          </a:bodyPr>
          <a:lstStyle/>
          <a:p>
            <a:pPr algn="r"/>
            <a:r>
              <a:rPr lang="it-IT" sz="4000" dirty="0">
                <a:solidFill>
                  <a:srgbClr val="FFFFFF"/>
                </a:solidFill>
              </a:rPr>
              <a:t>Aggiunta di un elemento ai Preferiti</a:t>
            </a:r>
          </a:p>
        </p:txBody>
      </p:sp>
    </p:spTree>
    <p:extLst>
      <p:ext uri="{BB962C8B-B14F-4D97-AF65-F5344CB8AC3E}">
        <p14:creationId xmlns:p14="http://schemas.microsoft.com/office/powerpoint/2010/main" val="22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1" y="586855"/>
            <a:ext cx="3668088" cy="3387497"/>
          </a:xfrm>
        </p:spPr>
        <p:txBody>
          <a:bodyPr anchor="b">
            <a:normAutofit/>
          </a:bodyPr>
          <a:lstStyle/>
          <a:p>
            <a:pPr algn="r"/>
            <a:r>
              <a:rPr lang="it-IT" sz="4000" dirty="0">
                <a:solidFill>
                  <a:srgbClr val="FFFFFF"/>
                </a:solidFill>
              </a:rPr>
              <a:t>Rimozione di un elemento dai Preferiti</a:t>
            </a:r>
          </a:p>
        </p:txBody>
      </p:sp>
    </p:spTree>
    <p:extLst>
      <p:ext uri="{BB962C8B-B14F-4D97-AF65-F5344CB8AC3E}">
        <p14:creationId xmlns:p14="http://schemas.microsoft.com/office/powerpoint/2010/main" val="162624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1" y="586855"/>
            <a:ext cx="3668088" cy="3387497"/>
          </a:xfrm>
        </p:spPr>
        <p:txBody>
          <a:bodyPr anchor="b">
            <a:normAutofit/>
          </a:bodyPr>
          <a:lstStyle/>
          <a:p>
            <a:pPr algn="r"/>
            <a:r>
              <a:rPr lang="it-IT" sz="4000" dirty="0">
                <a:solidFill>
                  <a:srgbClr val="FFFFFF"/>
                </a:solidFill>
              </a:rPr>
              <a:t>Barra di Ricerca</a:t>
            </a:r>
          </a:p>
        </p:txBody>
      </p:sp>
    </p:spTree>
    <p:extLst>
      <p:ext uri="{BB962C8B-B14F-4D97-AF65-F5344CB8AC3E}">
        <p14:creationId xmlns:p14="http://schemas.microsoft.com/office/powerpoint/2010/main" val="192175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6">
            <a:extLst>
              <a:ext uri="{FF2B5EF4-FFF2-40B4-BE49-F238E27FC236}">
                <a16:creationId xmlns:a16="http://schemas.microsoft.com/office/drawing/2014/main" id="{D7C32F12-778A-43DF-804E-05CCCFCCF1E1}"/>
              </a:ext>
            </a:extLst>
          </p:cNvPr>
          <p:cNvSpPr txBox="1">
            <a:spLocks/>
          </p:cNvSpPr>
          <p:nvPr/>
        </p:nvSpPr>
        <p:spPr>
          <a:xfrm>
            <a:off x="191140" y="124178"/>
            <a:ext cx="4448593" cy="785524"/>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800" b="1" dirty="0">
                <a:solidFill>
                  <a:srgbClr val="002060"/>
                </a:solidFill>
              </a:rPr>
              <a:t>Adattamento al Mobile Web</a:t>
            </a:r>
          </a:p>
        </p:txBody>
      </p:sp>
      <p:sp>
        <p:nvSpPr>
          <p:cNvPr id="5" name="CasellaDiTesto 4">
            <a:extLst>
              <a:ext uri="{FF2B5EF4-FFF2-40B4-BE49-F238E27FC236}">
                <a16:creationId xmlns:a16="http://schemas.microsoft.com/office/drawing/2014/main" id="{628A1CBD-0E4D-4E27-8EF6-8C2B9132AED6}"/>
              </a:ext>
            </a:extLst>
          </p:cNvPr>
          <p:cNvSpPr txBox="1"/>
          <p:nvPr/>
        </p:nvSpPr>
        <p:spPr>
          <a:xfrm>
            <a:off x="890857" y="2503714"/>
            <a:ext cx="4719527" cy="1850571"/>
          </a:xfrm>
          <a:prstGeom prst="rect">
            <a:avLst/>
          </a:prstGeom>
          <a:noFill/>
        </p:spPr>
        <p:txBody>
          <a:bodyPr wrap="square" rtlCol="0">
            <a:spAutoFit/>
          </a:bodyPr>
          <a:lstStyle/>
          <a:p>
            <a:pPr marL="0" indent="0" algn="just">
              <a:lnSpc>
                <a:spcPct val="107000"/>
              </a:lnSpc>
              <a:spcAft>
                <a:spcPts val="800"/>
              </a:spcAft>
              <a:buNone/>
            </a:pPr>
            <a:r>
              <a:rPr lang="it-IT" dirty="0">
                <a:latin typeface="Times New Roman" panose="02020603050405020304" pitchFamily="18" charset="0"/>
                <a:ea typeface="Calibri" panose="020F0502020204030204" pitchFamily="34" charset="0"/>
                <a:cs typeface="Times New Roman" panose="02020603050405020304" pitchFamily="18" charset="0"/>
              </a:rPr>
              <a:t>La pagina </a:t>
            </a:r>
            <a:r>
              <a:rPr lang="it-IT" dirty="0">
                <a:effectLst/>
                <a:latin typeface="Times New Roman" panose="02020603050405020304" pitchFamily="18" charset="0"/>
                <a:ea typeface="Calibri" panose="020F0502020204030204" pitchFamily="34" charset="0"/>
                <a:cs typeface="Times New Roman" panose="02020603050405020304" pitchFamily="18" charset="0"/>
              </a:rPr>
              <a:t>"Destinazioni" importa due file .css: </a:t>
            </a:r>
            <a:r>
              <a:rPr lang="it-IT" b="1" dirty="0">
                <a:effectLst/>
                <a:latin typeface="Times New Roman" panose="02020603050405020304" pitchFamily="18" charset="0"/>
                <a:ea typeface="Calibri" panose="020F0502020204030204" pitchFamily="34" charset="0"/>
                <a:cs typeface="Times New Roman" panose="02020603050405020304" pitchFamily="18" charset="0"/>
              </a:rPr>
              <a:t>mhw1.css</a:t>
            </a:r>
            <a:r>
              <a:rPr lang="it-IT" dirty="0">
                <a:effectLst/>
                <a:latin typeface="Times New Roman" panose="02020603050405020304" pitchFamily="18" charset="0"/>
                <a:ea typeface="Calibri" panose="020F0502020204030204" pitchFamily="34" charset="0"/>
                <a:cs typeface="Times New Roman" panose="02020603050405020304" pitchFamily="18" charset="0"/>
              </a:rPr>
              <a:t> e </a:t>
            </a:r>
            <a:r>
              <a:rPr lang="it-IT" b="1" dirty="0">
                <a:effectLst/>
                <a:latin typeface="Times New Roman" panose="02020603050405020304" pitchFamily="18" charset="0"/>
                <a:ea typeface="Calibri" panose="020F0502020204030204" pitchFamily="34" charset="0"/>
                <a:cs typeface="Times New Roman" panose="02020603050405020304" pitchFamily="18" charset="0"/>
              </a:rPr>
              <a:t>destinazioni.css</a:t>
            </a:r>
            <a:r>
              <a:rPr lang="it-IT" dirty="0">
                <a:effectLst/>
                <a:latin typeface="Times New Roman" panose="02020603050405020304" pitchFamily="18" charset="0"/>
                <a:ea typeface="Calibri" panose="020F0502020204030204" pitchFamily="34" charset="0"/>
                <a:cs typeface="Times New Roman" panose="02020603050405020304" pitchFamily="18" charset="0"/>
              </a:rPr>
              <a:t>. L’adattamento al Mobile Web è gestito attraverso le stesse media query applicate all’homepage, le quali sono inserite nel file </a:t>
            </a:r>
            <a:r>
              <a:rPr lang="it-IT" b="1" dirty="0">
                <a:effectLst/>
                <a:latin typeface="Times New Roman" panose="02020603050405020304" pitchFamily="18" charset="0"/>
                <a:ea typeface="Calibri" panose="020F0502020204030204" pitchFamily="34" charset="0"/>
                <a:cs typeface="Times New Roman" panose="02020603050405020304" pitchFamily="18" charset="0"/>
              </a:rPr>
              <a:t>mhw1.css</a:t>
            </a:r>
            <a:r>
              <a:rPr lang="it-IT" dirty="0">
                <a:effectLst/>
                <a:latin typeface="Times New Roman" panose="02020603050405020304" pitchFamily="18" charset="0"/>
                <a:ea typeface="Calibri" panose="020F0502020204030204" pitchFamily="34" charset="0"/>
                <a:cs typeface="Times New Roman" panose="02020603050405020304" pitchFamily="18" charset="0"/>
              </a:rPr>
              <a:t>,</a:t>
            </a:r>
            <a:r>
              <a:rPr lang="it-IT" dirty="0">
                <a:latin typeface="Times New Roman" panose="02020603050405020304" pitchFamily="18" charset="0"/>
                <a:ea typeface="Calibri" panose="020F0502020204030204" pitchFamily="34" charset="0"/>
                <a:cs typeface="Times New Roman" panose="02020603050405020304" pitchFamily="18" charset="0"/>
              </a:rPr>
              <a:t> prodotto in occasione del primo mini - homework:</a:t>
            </a:r>
            <a:endParaRPr lang="it-IT"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Immagine 2">
            <a:extLst>
              <a:ext uri="{FF2B5EF4-FFF2-40B4-BE49-F238E27FC236}">
                <a16:creationId xmlns:a16="http://schemas.microsoft.com/office/drawing/2014/main" id="{C706AC6A-71ED-42FC-807F-463AD7ACD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036" y="697726"/>
            <a:ext cx="4640120" cy="5462548"/>
          </a:xfrm>
          <a:prstGeom prst="rect">
            <a:avLst/>
          </a:prstGeom>
        </p:spPr>
      </p:pic>
    </p:spTree>
    <p:extLst>
      <p:ext uri="{BB962C8B-B14F-4D97-AF65-F5344CB8AC3E}">
        <p14:creationId xmlns:p14="http://schemas.microsoft.com/office/powerpoint/2010/main" val="277174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Informazioni Generali </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586233" y="537734"/>
            <a:ext cx="7054304" cy="5802807"/>
          </a:xfrm>
          <a:prstGeom prst="rect">
            <a:avLst/>
          </a:prstGeom>
          <a:noFill/>
        </p:spPr>
        <p:txBody>
          <a:bodyPr wrap="square" rtlCol="0">
            <a:spAutoFit/>
          </a:bodyPr>
          <a:lstStyle/>
          <a:p>
            <a:pPr marL="0" indent="0" algn="just">
              <a:lnSpc>
                <a:spcPct val="107000"/>
              </a:lnSpc>
              <a:spcAft>
                <a:spcPts val="800"/>
              </a:spcAft>
              <a:buNone/>
            </a:pP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Si è deciso di implementare quanto richiesto non nella homepage sviluppata in occasione del primo mini - homework, bensì in una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pagina secondaria</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ad essa connessa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Destinazioni</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it-IT" sz="1700" dirty="0">
                <a:latin typeface="Times New Roman" panose="02020603050405020304" pitchFamily="18" charset="0"/>
                <a:ea typeface="Calibri" panose="020F0502020204030204" pitchFamily="34" charset="0"/>
                <a:cs typeface="Times New Roman" panose="02020603050405020304" pitchFamily="18" charset="0"/>
              </a:rPr>
              <a:t>La pagina </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"Destinazioni",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da un punto di vista strutturale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differisce dalla homepage per la sezione dei  contenuti, mentre presenta uguale header, menù di navigazione e footer. L’unica  differenza sta nel menù di navigazione, in cui è presente un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pulsante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Home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che, se cliccato, riporta alla homepage e permette di navigare in maniera fluida fra le due pagine.</a:t>
            </a:r>
          </a:p>
          <a:p>
            <a:pPr marL="0" indent="0" algn="just">
              <a:lnSpc>
                <a:spcPct val="107000"/>
              </a:lnSpc>
              <a:spcAft>
                <a:spcPts val="800"/>
              </a:spcAft>
              <a:buNone/>
            </a:pPr>
            <a:r>
              <a:rPr lang="it-IT" sz="1700" dirty="0">
                <a:latin typeface="Times New Roman" panose="02020603050405020304" pitchFamily="18" charset="0"/>
                <a:ea typeface="Calibri" panose="020F0502020204030204" pitchFamily="34" charset="0"/>
                <a:cs typeface="Times New Roman" panose="02020603050405020304" pitchFamily="18" charset="0"/>
              </a:rPr>
              <a:t>Analogamente, la pagina </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"Destinazioni", è accessibile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dall’homepage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sia mediante il pulsante omonimo presente nel menù di navigazione, in alto, sia cliccando nel relativo box nella prima delle tre sezioni orizzontali di contenuto, a sinistra.</a:t>
            </a:r>
          </a:p>
          <a:p>
            <a:pPr marL="0" indent="0" algn="just">
              <a:lnSpc>
                <a:spcPct val="107000"/>
              </a:lnSpc>
              <a:spcAft>
                <a:spcPts val="800"/>
              </a:spcAft>
              <a:buNone/>
            </a:pPr>
            <a:r>
              <a:rPr lang="it-IT" sz="1700" dirty="0">
                <a:latin typeface="Times New Roman" panose="02020603050405020304" pitchFamily="18" charset="0"/>
                <a:ea typeface="Calibri" panose="020F0502020204030204" pitchFamily="34" charset="0"/>
                <a:cs typeface="Times New Roman" panose="02020603050405020304" pitchFamily="18" charset="0"/>
              </a:rPr>
              <a:t>Rispetto alla prima consegna, sia nella homepage sia nella pagina secondaria Destinazioni, </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è stata inoltre resa </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cliccabile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l’</a:t>
            </a:r>
            <a:r>
              <a:rPr lang="it-IT" sz="1700" b="1" dirty="0">
                <a:effectLst/>
                <a:latin typeface="Times New Roman" panose="02020603050405020304" pitchFamily="18" charset="0"/>
                <a:ea typeface="Calibri" panose="020F0502020204030204" pitchFamily="34" charset="0"/>
                <a:cs typeface="Times New Roman" panose="02020603050405020304" pitchFamily="18" charset="0"/>
              </a:rPr>
              <a:t>intestazione</a:t>
            </a:r>
            <a:r>
              <a:rPr lang="it-IT" sz="1700" dirty="0">
                <a:effectLst/>
                <a:latin typeface="Times New Roman" panose="02020603050405020304" pitchFamily="18" charset="0"/>
                <a:ea typeface="Calibri" panose="020F0502020204030204" pitchFamily="34" charset="0"/>
                <a:cs typeface="Times New Roman" panose="02020603050405020304" pitchFamily="18" charset="0"/>
              </a:rPr>
              <a:t> "Infinity Airways" nell’header: cliccando su di essa, si viene riportati alla homepage.</a:t>
            </a:r>
          </a:p>
          <a:p>
            <a:pPr marL="0" indent="0" algn="just">
              <a:lnSpc>
                <a:spcPct val="107000"/>
              </a:lnSpc>
              <a:spcAft>
                <a:spcPts val="800"/>
              </a:spcAft>
              <a:buNone/>
            </a:pPr>
            <a:r>
              <a:rPr lang="it-IT" sz="1700" dirty="0">
                <a:latin typeface="Times New Roman" panose="02020603050405020304" pitchFamily="18" charset="0"/>
                <a:ea typeface="Calibri" panose="020F0502020204030204" pitchFamily="34" charset="0"/>
                <a:cs typeface="Times New Roman" panose="02020603050405020304" pitchFamily="18" charset="0"/>
              </a:rPr>
              <a:t>Più precisamente, la sezione dei contenuti consta di una griglia di un certo numero di elementi. Ciascuno degli elementi della griglia rappresenta una città. Per ciascuna città viene definito il seguente insieme di informazioni: </a:t>
            </a:r>
            <a:r>
              <a:rPr lang="it-IT" sz="1700" b="1" dirty="0">
                <a:latin typeface="Times New Roman" panose="02020603050405020304" pitchFamily="18" charset="0"/>
                <a:ea typeface="Calibri" panose="020F0502020204030204" pitchFamily="34" charset="0"/>
                <a:cs typeface="Times New Roman" panose="02020603050405020304" pitchFamily="18" charset="0"/>
              </a:rPr>
              <a:t>nome della città</a:t>
            </a:r>
            <a:r>
              <a:rPr lang="it-IT" sz="1700" dirty="0">
                <a:latin typeface="Times New Roman" panose="02020603050405020304" pitchFamily="18" charset="0"/>
                <a:ea typeface="Calibri" panose="020F0502020204030204" pitchFamily="34" charset="0"/>
                <a:cs typeface="Times New Roman" panose="02020603050405020304" pitchFamily="18" charset="0"/>
              </a:rPr>
              <a:t>, </a:t>
            </a:r>
            <a:r>
              <a:rPr lang="it-IT" sz="1700" b="1" dirty="0">
                <a:latin typeface="Times New Roman" panose="02020603050405020304" pitchFamily="18" charset="0"/>
                <a:ea typeface="Calibri" panose="020F0502020204030204" pitchFamily="34" charset="0"/>
                <a:cs typeface="Times New Roman" panose="02020603050405020304" pitchFamily="18" charset="0"/>
              </a:rPr>
              <a:t>immagine</a:t>
            </a:r>
            <a:r>
              <a:rPr lang="it-IT" sz="1700" dirty="0">
                <a:latin typeface="Times New Roman" panose="02020603050405020304" pitchFamily="18" charset="0"/>
                <a:ea typeface="Calibri" panose="020F0502020204030204" pitchFamily="34" charset="0"/>
                <a:cs typeface="Times New Roman" panose="02020603050405020304" pitchFamily="18" charset="0"/>
              </a:rPr>
              <a:t> e </a:t>
            </a:r>
            <a:r>
              <a:rPr lang="it-IT" sz="1700" b="1" dirty="0">
                <a:latin typeface="Times New Roman" panose="02020603050405020304" pitchFamily="18" charset="0"/>
                <a:ea typeface="Calibri" panose="020F0502020204030204" pitchFamily="34" charset="0"/>
                <a:cs typeface="Times New Roman" panose="02020603050405020304" pitchFamily="18" charset="0"/>
              </a:rPr>
              <a:t>descrizione</a:t>
            </a:r>
            <a:r>
              <a:rPr lang="it-IT" sz="1700" dirty="0">
                <a:latin typeface="Times New Roman" panose="02020603050405020304" pitchFamily="18" charset="0"/>
                <a:ea typeface="Calibri" panose="020F0502020204030204" pitchFamily="34" charset="0"/>
                <a:cs typeface="Times New Roman" panose="02020603050405020304" pitchFamily="18" charset="0"/>
              </a:rPr>
              <a:t>.</a:t>
            </a:r>
            <a:endParaRPr lang="it-IT" sz="17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697429" y="1932924"/>
            <a:ext cx="6831912" cy="3012428"/>
          </a:xfrm>
          <a:prstGeom prst="rect">
            <a:avLst/>
          </a:prstGeom>
          <a:noFill/>
        </p:spPr>
        <p:txBody>
          <a:bodyPr wrap="square" rtlCol="0">
            <a:spAutoFit/>
          </a:bodyPr>
          <a:lstStyle/>
          <a:p>
            <a:pPr marL="342900" indent="-342900" algn="just">
              <a:lnSpc>
                <a:spcPct val="107000"/>
              </a:lnSpc>
              <a:spcAft>
                <a:spcPts val="800"/>
              </a:spcAft>
              <a:buFontTx/>
              <a:buChar char="-"/>
            </a:pP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Inserimento di un elemento della griglia principale nella sezione dei preferiti, mediante click sulla sua stellina col + ;</a:t>
            </a:r>
          </a:p>
          <a:p>
            <a:pPr marL="342900" indent="-342900" algn="just">
              <a:lnSpc>
                <a:spcPct val="107000"/>
              </a:lnSpc>
              <a:spcAft>
                <a:spcPts val="800"/>
              </a:spcAft>
              <a:buFontTx/>
              <a:buChar char="-"/>
            </a:pP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Rimozione di un elemento dalla sezione dei preferiti, mediante click sulla sua stellina col - ;</a:t>
            </a:r>
          </a:p>
          <a:p>
            <a:pPr marL="342900" indent="-342900" algn="just">
              <a:lnSpc>
                <a:spcPct val="107000"/>
              </a:lnSpc>
              <a:spcAft>
                <a:spcPts val="800"/>
              </a:spcAft>
              <a:buFontTx/>
              <a:buChar char="-"/>
            </a:pP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Barra di ricerca in grado di filtrare gli elementi della griglia principale: in questo caso, la ricerca del testo avviene all’interno del nome delle diverse città;</a:t>
            </a:r>
          </a:p>
          <a:p>
            <a:pPr marL="342900" indent="-342900" algn="just">
              <a:lnSpc>
                <a:spcPct val="107000"/>
              </a:lnSpc>
              <a:spcAft>
                <a:spcPts val="800"/>
              </a:spcAft>
              <a:buFontTx/>
              <a:buChar char="-"/>
            </a:pPr>
            <a:r>
              <a:rPr lang="it-IT" sz="2000" dirty="0">
                <a:latin typeface="Times New Roman" panose="02020603050405020304" pitchFamily="18" charset="0"/>
                <a:ea typeface="Calibri" panose="020F0502020204030204" pitchFamily="34" charset="0"/>
                <a:cs typeface="Times New Roman" panose="02020603050405020304" pitchFamily="18" charset="0"/>
              </a:rPr>
              <a:t>Mostra/Nascondi descrizione;</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itle 1">
            <a:extLst>
              <a:ext uri="{FF2B5EF4-FFF2-40B4-BE49-F238E27FC236}">
                <a16:creationId xmlns:a16="http://schemas.microsoft.com/office/drawing/2014/main" id="{52D86F9E-364A-4FB6-B8D6-B9D56B32517E}"/>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Funzionalità implementate</a:t>
            </a:r>
          </a:p>
        </p:txBody>
      </p:sp>
    </p:spTree>
    <p:extLst>
      <p:ext uri="{BB962C8B-B14F-4D97-AF65-F5344CB8AC3E}">
        <p14:creationId xmlns:p14="http://schemas.microsoft.com/office/powerpoint/2010/main" val="396780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424140" y="343307"/>
            <a:ext cx="6831912" cy="665118"/>
          </a:xfrm>
          <a:prstGeom prst="rect">
            <a:avLst/>
          </a:prstGeom>
          <a:noFill/>
        </p:spPr>
        <p:txBody>
          <a:bodyPr wrap="square" rtlCol="0">
            <a:spAutoFit/>
          </a:bodyPr>
          <a:lstStyle/>
          <a:p>
            <a:pPr marR="0" lvl="0" algn="just" defTabSz="914400" rtl="0" eaLnBrk="1" fontAlgn="auto" latinLnBrk="0" hangingPunct="1">
              <a:lnSpc>
                <a:spcPct val="107000"/>
              </a:lnSpc>
              <a:spcBef>
                <a:spcPts val="0"/>
              </a:spcBef>
              <a:spcAft>
                <a:spcPts val="800"/>
              </a:spcAft>
              <a:buClrTx/>
              <a:buSzTx/>
              <a:tabLst/>
              <a:defRPr/>
            </a:pPr>
            <a:r>
              <a:rPr kumimoji="0" lang="it-IT"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Le informazioni da visualizzare nella pagina sono memorizzate nel file "contents.js" , in una mappa siffatta:</a:t>
            </a:r>
          </a:p>
        </p:txBody>
      </p:sp>
      <p:sp>
        <p:nvSpPr>
          <p:cNvPr id="15" name="Title 1">
            <a:extLst>
              <a:ext uri="{FF2B5EF4-FFF2-40B4-BE49-F238E27FC236}">
                <a16:creationId xmlns:a16="http://schemas.microsoft.com/office/drawing/2014/main" id="{52D86F9E-364A-4FB6-B8D6-B9D56B32517E}"/>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Contenuti</a:t>
            </a:r>
          </a:p>
        </p:txBody>
      </p:sp>
      <p:pic>
        <p:nvPicPr>
          <p:cNvPr id="3" name="Immagine 2" descr="Immagine che contiene tavolo&#10;&#10;Descrizione generata automaticamente">
            <a:extLst>
              <a:ext uri="{FF2B5EF4-FFF2-40B4-BE49-F238E27FC236}">
                <a16:creationId xmlns:a16="http://schemas.microsoft.com/office/drawing/2014/main" id="{6DF60462-BD58-45B9-AF58-D98399DB2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140" y="1149536"/>
            <a:ext cx="6706704" cy="3450199"/>
          </a:xfrm>
          <a:prstGeom prst="rect">
            <a:avLst/>
          </a:prstGeom>
        </p:spPr>
      </p:pic>
      <p:sp>
        <p:nvSpPr>
          <p:cNvPr id="13" name="CasellaDiTesto 12">
            <a:extLst>
              <a:ext uri="{FF2B5EF4-FFF2-40B4-BE49-F238E27FC236}">
                <a16:creationId xmlns:a16="http://schemas.microsoft.com/office/drawing/2014/main" id="{5BE53615-2DCF-456F-8DF3-798A68315570}"/>
              </a:ext>
            </a:extLst>
          </p:cNvPr>
          <p:cNvSpPr txBox="1"/>
          <p:nvPr/>
        </p:nvSpPr>
        <p:spPr>
          <a:xfrm>
            <a:off x="4424140" y="4866318"/>
            <a:ext cx="6831912" cy="1850571"/>
          </a:xfrm>
          <a:prstGeom prst="rect">
            <a:avLst/>
          </a:prstGeom>
          <a:noFill/>
        </p:spPr>
        <p:txBody>
          <a:bodyPr wrap="square" rtlCol="0">
            <a:spAutoFit/>
          </a:bodyPr>
          <a:lstStyle/>
          <a:p>
            <a:pPr marR="0" lvl="0" algn="just" defTabSz="914400" rtl="0" eaLnBrk="1" fontAlgn="auto" latinLnBrk="0" hangingPunct="1">
              <a:lnSpc>
                <a:spcPct val="107000"/>
              </a:lnSpc>
              <a:spcBef>
                <a:spcPts val="0"/>
              </a:spcBef>
              <a:spcAft>
                <a:spcPts val="800"/>
              </a:spcAft>
              <a:buClrTx/>
              <a:buSzTx/>
              <a:tabLst/>
              <a:defRPr/>
            </a:pPr>
            <a:r>
              <a:rPr kumimoji="0" lang="it-IT"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Ciascuna proprietà della mappa </a:t>
            </a:r>
            <a:r>
              <a:rPr lang="it-IT"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è identificata da una chiave che corrisponde al nome di ciascuna città (una stringa del tipo "Madrid", "Milano", "Londra", ecc.). Per ciascuna proprietà, il valore è rappresentato da un’immagine e da un testo: più precisamente, per ogni città nella mappa sono memorizzate le sue informazioni in termini di immagini e descrizione.</a:t>
            </a:r>
            <a:endParaRPr kumimoji="0" lang="it-IT"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3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a:t>
            </a:r>
          </a:p>
        </p:txBody>
      </p:sp>
      <p:pic>
        <p:nvPicPr>
          <p:cNvPr id="21" name="Immagine 20" descr="Immagine che contiene testo&#10;&#10;Descrizione generata automaticamente">
            <a:extLst>
              <a:ext uri="{FF2B5EF4-FFF2-40B4-BE49-F238E27FC236}">
                <a16:creationId xmlns:a16="http://schemas.microsoft.com/office/drawing/2014/main" id="{9ABDAC59-3478-41D9-B21E-8A1043C29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25" y="5396809"/>
            <a:ext cx="5839888" cy="1298716"/>
          </a:xfrm>
          <a:prstGeom prst="rect">
            <a:avLst/>
          </a:prstGeom>
        </p:spPr>
      </p:pic>
      <p:pic>
        <p:nvPicPr>
          <p:cNvPr id="4" name="Immagine 3">
            <a:extLst>
              <a:ext uri="{FF2B5EF4-FFF2-40B4-BE49-F238E27FC236}">
                <a16:creationId xmlns:a16="http://schemas.microsoft.com/office/drawing/2014/main" id="{798B0C3F-678E-446E-A5DB-68A019921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977" y="4026167"/>
            <a:ext cx="5832794" cy="1370642"/>
          </a:xfrm>
          <a:prstGeom prst="rect">
            <a:avLst/>
          </a:prstGeom>
        </p:spPr>
      </p:pic>
      <p:pic>
        <p:nvPicPr>
          <p:cNvPr id="6" name="Immagine 5">
            <a:extLst>
              <a:ext uri="{FF2B5EF4-FFF2-40B4-BE49-F238E27FC236}">
                <a16:creationId xmlns:a16="http://schemas.microsoft.com/office/drawing/2014/main" id="{44BB9655-1EDE-48F8-92FF-E8720E839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9001" y="1327976"/>
            <a:ext cx="6003818" cy="2701495"/>
          </a:xfrm>
          <a:prstGeom prst="rect">
            <a:avLst/>
          </a:prstGeom>
        </p:spPr>
      </p:pic>
      <p:pic>
        <p:nvPicPr>
          <p:cNvPr id="9" name="Immagine 8">
            <a:extLst>
              <a:ext uri="{FF2B5EF4-FFF2-40B4-BE49-F238E27FC236}">
                <a16:creationId xmlns:a16="http://schemas.microsoft.com/office/drawing/2014/main" id="{2CA3A07E-871B-4CE0-9D25-5DCFAB39D8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9001" y="214019"/>
            <a:ext cx="6010912" cy="1113957"/>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 - 1</a:t>
            </a:r>
          </a:p>
        </p:txBody>
      </p:sp>
      <p:pic>
        <p:nvPicPr>
          <p:cNvPr id="4" name="Immagine 3" descr="Immagine che contiene testo&#10;&#10;Descrizione generata automaticamente">
            <a:extLst>
              <a:ext uri="{FF2B5EF4-FFF2-40B4-BE49-F238E27FC236}">
                <a16:creationId xmlns:a16="http://schemas.microsoft.com/office/drawing/2014/main" id="{EF06D8D7-7A9F-4E97-858B-EBC4892F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571" y="912727"/>
            <a:ext cx="7337627" cy="5012265"/>
          </a:xfrm>
          <a:prstGeom prst="rect">
            <a:avLst/>
          </a:prstGeom>
        </p:spPr>
      </p:pic>
    </p:spTree>
    <p:extLst>
      <p:ext uri="{BB962C8B-B14F-4D97-AF65-F5344CB8AC3E}">
        <p14:creationId xmlns:p14="http://schemas.microsoft.com/office/powerpoint/2010/main" val="246311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 - 2</a:t>
            </a:r>
          </a:p>
        </p:txBody>
      </p:sp>
      <p:pic>
        <p:nvPicPr>
          <p:cNvPr id="5" name="Immagine 4" descr="Immagine che contiene testo&#10;&#10;Descrizione generata automaticamente">
            <a:extLst>
              <a:ext uri="{FF2B5EF4-FFF2-40B4-BE49-F238E27FC236}">
                <a16:creationId xmlns:a16="http://schemas.microsoft.com/office/drawing/2014/main" id="{12B0D337-D765-4B8D-88A0-098EA9F1F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734" y="1285029"/>
            <a:ext cx="7685302" cy="4308217"/>
          </a:xfrm>
          <a:prstGeom prst="rect">
            <a:avLst/>
          </a:prstGeom>
        </p:spPr>
      </p:pic>
    </p:spTree>
    <p:extLst>
      <p:ext uri="{BB962C8B-B14F-4D97-AF65-F5344CB8AC3E}">
        <p14:creationId xmlns:p14="http://schemas.microsoft.com/office/powerpoint/2010/main" val="7667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(CSS) - 1</a:t>
            </a:r>
          </a:p>
        </p:txBody>
      </p:sp>
      <p:pic>
        <p:nvPicPr>
          <p:cNvPr id="4" name="Immagine 3" descr="Immagine che contiene testo&#10;&#10;Descrizione generata automaticamente">
            <a:extLst>
              <a:ext uri="{FF2B5EF4-FFF2-40B4-BE49-F238E27FC236}">
                <a16:creationId xmlns:a16="http://schemas.microsoft.com/office/drawing/2014/main" id="{536F8A77-9E41-40C7-969D-390173886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571" y="511388"/>
            <a:ext cx="3323809" cy="4761905"/>
          </a:xfrm>
          <a:prstGeom prst="rect">
            <a:avLst/>
          </a:prstGeom>
        </p:spPr>
      </p:pic>
      <p:pic>
        <p:nvPicPr>
          <p:cNvPr id="15" name="Immagine 14" descr="Immagine che contiene testo&#10;&#10;Descrizione generata automaticamente">
            <a:extLst>
              <a:ext uri="{FF2B5EF4-FFF2-40B4-BE49-F238E27FC236}">
                <a16:creationId xmlns:a16="http://schemas.microsoft.com/office/drawing/2014/main" id="{4B1D9B62-F474-4557-A913-C4395F5AF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117" y="511388"/>
            <a:ext cx="3390476" cy="5876190"/>
          </a:xfrm>
          <a:prstGeom prst="rect">
            <a:avLst/>
          </a:prstGeom>
        </p:spPr>
      </p:pic>
    </p:spTree>
    <p:extLst>
      <p:ext uri="{BB962C8B-B14F-4D97-AF65-F5344CB8AC3E}">
        <p14:creationId xmlns:p14="http://schemas.microsoft.com/office/powerpoint/2010/main" val="261423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(CSS) - 2</a:t>
            </a:r>
          </a:p>
        </p:txBody>
      </p:sp>
      <p:pic>
        <p:nvPicPr>
          <p:cNvPr id="5" name="Immagine 4" descr="Immagine che contiene testo&#10;&#10;Descrizione generata automaticamente">
            <a:extLst>
              <a:ext uri="{FF2B5EF4-FFF2-40B4-BE49-F238E27FC236}">
                <a16:creationId xmlns:a16="http://schemas.microsoft.com/office/drawing/2014/main" id="{AEAFDD42-89A7-486D-A95C-2A8B05A9B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569" y="321102"/>
            <a:ext cx="3171570" cy="5210437"/>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E50A2424-A780-497D-A55A-631395081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595" y="321102"/>
            <a:ext cx="3186269" cy="4455376"/>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F53EAB2D-CC04-429C-9FC7-5672B7440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595" y="4786620"/>
            <a:ext cx="2300004" cy="1906229"/>
          </a:xfrm>
          <a:prstGeom prst="rect">
            <a:avLst/>
          </a:prstGeom>
        </p:spPr>
      </p:pic>
    </p:spTree>
    <p:extLst>
      <p:ext uri="{BB962C8B-B14F-4D97-AF65-F5344CB8AC3E}">
        <p14:creationId xmlns:p14="http://schemas.microsoft.com/office/powerpoint/2010/main" val="2207406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602</TotalTime>
  <Words>621</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Calibri Light</vt:lpstr>
      <vt:lpstr>Times New Roman</vt:lpstr>
      <vt:lpstr>Office Theme</vt:lpstr>
      <vt:lpstr>Web Programming – MHW2</vt:lpstr>
      <vt:lpstr>Informazioni Generali </vt:lpstr>
      <vt:lpstr>Funzionalità implementate</vt:lpstr>
      <vt:lpstr>Contenuti</vt:lpstr>
      <vt:lpstr>Layout complessivo</vt:lpstr>
      <vt:lpstr>Layout complessivo (HTML) - 1</vt:lpstr>
      <vt:lpstr>Layout complessivo (HTML) - 2</vt:lpstr>
      <vt:lpstr>Layout complessivo (CSS) - 1</vt:lpstr>
      <vt:lpstr>Layout complessivo (CSS) - 2</vt:lpstr>
      <vt:lpstr>Layout di un Elemento della Griglia</vt:lpstr>
      <vt:lpstr>Mostra/Nascondi descrizione</vt:lpstr>
      <vt:lpstr>Mostra/Nascondi descrizione (Javascript)</vt:lpstr>
      <vt:lpstr>Aggiunta di un elemento ai Preferiti</vt:lpstr>
      <vt:lpstr>Rimozione di un elemento dai Preferiti</vt:lpstr>
      <vt:lpstr>Barra di Ricerca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GABRIELE VITALI</cp:lastModifiedBy>
  <cp:revision>39</cp:revision>
  <dcterms:created xsi:type="dcterms:W3CDTF">2021-03-24T16:57:46Z</dcterms:created>
  <dcterms:modified xsi:type="dcterms:W3CDTF">2021-04-12T21:21:34Z</dcterms:modified>
</cp:coreProperties>
</file>