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4" r:id="rId4"/>
    <p:sldId id="258" r:id="rId5"/>
    <p:sldId id="289" r:id="rId6"/>
    <p:sldId id="295" r:id="rId7"/>
    <p:sldId id="287" r:id="rId8"/>
    <p:sldId id="296" r:id="rId9"/>
    <p:sldId id="304" r:id="rId10"/>
    <p:sldId id="305" r:id="rId11"/>
    <p:sldId id="298" r:id="rId12"/>
    <p:sldId id="306" r:id="rId13"/>
    <p:sldId id="312" r:id="rId14"/>
    <p:sldId id="299" r:id="rId15"/>
    <p:sldId id="307" r:id="rId16"/>
    <p:sldId id="308" r:id="rId17"/>
    <p:sldId id="309" r:id="rId18"/>
    <p:sldId id="300" r:id="rId19"/>
    <p:sldId id="301" r:id="rId20"/>
    <p:sldId id="310" r:id="rId21"/>
    <p:sldId id="302" r:id="rId22"/>
    <p:sldId id="303" r:id="rId23"/>
    <p:sldId id="311" r:id="rId2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BRIELE VITALI" initials="GV" lastIdx="1" clrIdx="0">
    <p:extLst>
      <p:ext uri="{19B8F6BF-5375-455C-9EA6-DF929625EA0E}">
        <p15:presenceInfo xmlns:p15="http://schemas.microsoft.com/office/powerpoint/2012/main" userId="S::VTLGRL97P12C351F@studium.unict.it::585b9843-cc9b-4572-84f8-bb03a1f3b41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2849-1D56-4E3F-B424-36AA652E1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246D1AB0-BC2E-4BF6-8499-E1491D405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378B799B-0C58-4147-9BE3-1F4AAE1785BC}"/>
              </a:ext>
            </a:extLst>
          </p:cNvPr>
          <p:cNvSpPr>
            <a:spLocks noGrp="1"/>
          </p:cNvSpPr>
          <p:nvPr>
            <p:ph type="dt" sz="half" idx="10"/>
          </p:nvPr>
        </p:nvSpPr>
        <p:spPr/>
        <p:txBody>
          <a:bodyPr/>
          <a:lstStyle/>
          <a:p>
            <a:fld id="{28E7F674-603F-41F3-934F-DEBA0B6F74B4}" type="datetimeFigureOut">
              <a:rPr lang="it-IT" smtClean="0"/>
              <a:t>27/04/2021</a:t>
            </a:fld>
            <a:endParaRPr lang="it-IT"/>
          </a:p>
        </p:txBody>
      </p:sp>
      <p:sp>
        <p:nvSpPr>
          <p:cNvPr id="5" name="Footer Placeholder 4">
            <a:extLst>
              <a:ext uri="{FF2B5EF4-FFF2-40B4-BE49-F238E27FC236}">
                <a16:creationId xmlns:a16="http://schemas.microsoft.com/office/drawing/2014/main" id="{2AD154FE-8D1A-4507-B6EE-EA162318D1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2EF4322-D0EF-4346-B0A6-2810C3C1BE8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73281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4DB8-0F89-45F5-A955-442A278E6F11}"/>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E392242C-695E-476A-84E1-0BEFEDDF93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3AD3ADC-1A5E-47FF-A57D-0DAE783B2F27}"/>
              </a:ext>
            </a:extLst>
          </p:cNvPr>
          <p:cNvSpPr>
            <a:spLocks noGrp="1"/>
          </p:cNvSpPr>
          <p:nvPr>
            <p:ph type="dt" sz="half" idx="10"/>
          </p:nvPr>
        </p:nvSpPr>
        <p:spPr/>
        <p:txBody>
          <a:bodyPr/>
          <a:lstStyle/>
          <a:p>
            <a:fld id="{28E7F674-603F-41F3-934F-DEBA0B6F74B4}" type="datetimeFigureOut">
              <a:rPr lang="it-IT" smtClean="0"/>
              <a:t>27/04/2021</a:t>
            </a:fld>
            <a:endParaRPr lang="it-IT"/>
          </a:p>
        </p:txBody>
      </p:sp>
      <p:sp>
        <p:nvSpPr>
          <p:cNvPr id="5" name="Footer Placeholder 4">
            <a:extLst>
              <a:ext uri="{FF2B5EF4-FFF2-40B4-BE49-F238E27FC236}">
                <a16:creationId xmlns:a16="http://schemas.microsoft.com/office/drawing/2014/main" id="{AC0DBE0C-1EFE-4AE1-86AA-6496BAE2AED6}"/>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B460955C-DB5E-4440-B065-20D1391E049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19179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26834D-A2AF-4AA3-839D-B5D247BF4B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407ABC6A-A050-42D7-9E6E-F135C2AB9F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6ECB3E1D-BB52-4C67-81F2-AA3F7FD0FB43}"/>
              </a:ext>
            </a:extLst>
          </p:cNvPr>
          <p:cNvSpPr>
            <a:spLocks noGrp="1"/>
          </p:cNvSpPr>
          <p:nvPr>
            <p:ph type="dt" sz="half" idx="10"/>
          </p:nvPr>
        </p:nvSpPr>
        <p:spPr/>
        <p:txBody>
          <a:bodyPr/>
          <a:lstStyle/>
          <a:p>
            <a:fld id="{28E7F674-603F-41F3-934F-DEBA0B6F74B4}" type="datetimeFigureOut">
              <a:rPr lang="it-IT" smtClean="0"/>
              <a:t>27/04/2021</a:t>
            </a:fld>
            <a:endParaRPr lang="it-IT"/>
          </a:p>
        </p:txBody>
      </p:sp>
      <p:sp>
        <p:nvSpPr>
          <p:cNvPr id="5" name="Footer Placeholder 4">
            <a:extLst>
              <a:ext uri="{FF2B5EF4-FFF2-40B4-BE49-F238E27FC236}">
                <a16:creationId xmlns:a16="http://schemas.microsoft.com/office/drawing/2014/main" id="{08F5E45C-BED0-4BC1-B649-B1C457723A6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38CE814-C169-4C37-BF43-4123FB50BA5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80473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AA30-216E-4EA6-9C9D-F55F7D5831F7}"/>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F7B21DA1-A3F4-4D9B-96F7-A2D95CBF09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4B12B5BE-5680-4A10-9E9E-66A9CB6A813C}"/>
              </a:ext>
            </a:extLst>
          </p:cNvPr>
          <p:cNvSpPr>
            <a:spLocks noGrp="1"/>
          </p:cNvSpPr>
          <p:nvPr>
            <p:ph type="dt" sz="half" idx="10"/>
          </p:nvPr>
        </p:nvSpPr>
        <p:spPr/>
        <p:txBody>
          <a:bodyPr/>
          <a:lstStyle/>
          <a:p>
            <a:fld id="{28E7F674-603F-41F3-934F-DEBA0B6F74B4}" type="datetimeFigureOut">
              <a:rPr lang="it-IT" smtClean="0"/>
              <a:t>27/04/2021</a:t>
            </a:fld>
            <a:endParaRPr lang="it-IT"/>
          </a:p>
        </p:txBody>
      </p:sp>
      <p:sp>
        <p:nvSpPr>
          <p:cNvPr id="5" name="Footer Placeholder 4">
            <a:extLst>
              <a:ext uri="{FF2B5EF4-FFF2-40B4-BE49-F238E27FC236}">
                <a16:creationId xmlns:a16="http://schemas.microsoft.com/office/drawing/2014/main" id="{FD1D40A2-B708-4C2A-9207-7A496A2BC93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C23FFD8-BACB-4379-AB05-E0C79E03B75A}"/>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64263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8A3A-AA28-4462-8325-0A63D8BAE5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58EDA71D-C4D3-4543-B1B4-7A004AA94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F2C75B-2B0F-4F2D-A73C-597FF52FB7D7}"/>
              </a:ext>
            </a:extLst>
          </p:cNvPr>
          <p:cNvSpPr>
            <a:spLocks noGrp="1"/>
          </p:cNvSpPr>
          <p:nvPr>
            <p:ph type="dt" sz="half" idx="10"/>
          </p:nvPr>
        </p:nvSpPr>
        <p:spPr/>
        <p:txBody>
          <a:bodyPr/>
          <a:lstStyle/>
          <a:p>
            <a:fld id="{28E7F674-603F-41F3-934F-DEBA0B6F74B4}" type="datetimeFigureOut">
              <a:rPr lang="it-IT" smtClean="0"/>
              <a:t>27/04/2021</a:t>
            </a:fld>
            <a:endParaRPr lang="it-IT"/>
          </a:p>
        </p:txBody>
      </p:sp>
      <p:sp>
        <p:nvSpPr>
          <p:cNvPr id="5" name="Footer Placeholder 4">
            <a:extLst>
              <a:ext uri="{FF2B5EF4-FFF2-40B4-BE49-F238E27FC236}">
                <a16:creationId xmlns:a16="http://schemas.microsoft.com/office/drawing/2014/main" id="{60B33E92-A6DD-48A6-824B-4F05F25C64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51BA1672-79DD-4AF6-A937-4EA2DAA41F9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2718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4B3C-F125-41C3-9C5C-256D9BC64C8D}"/>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6BF22B7-C06A-4174-B843-90B2B2B71C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437DC3E7-ED1B-48F2-9A65-FA6C5725FC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706EDEF3-B910-4185-A223-638B3AB21FDE}"/>
              </a:ext>
            </a:extLst>
          </p:cNvPr>
          <p:cNvSpPr>
            <a:spLocks noGrp="1"/>
          </p:cNvSpPr>
          <p:nvPr>
            <p:ph type="dt" sz="half" idx="10"/>
          </p:nvPr>
        </p:nvSpPr>
        <p:spPr/>
        <p:txBody>
          <a:bodyPr/>
          <a:lstStyle/>
          <a:p>
            <a:fld id="{28E7F674-603F-41F3-934F-DEBA0B6F74B4}" type="datetimeFigureOut">
              <a:rPr lang="it-IT" smtClean="0"/>
              <a:t>27/04/2021</a:t>
            </a:fld>
            <a:endParaRPr lang="it-IT"/>
          </a:p>
        </p:txBody>
      </p:sp>
      <p:sp>
        <p:nvSpPr>
          <p:cNvPr id="6" name="Footer Placeholder 5">
            <a:extLst>
              <a:ext uri="{FF2B5EF4-FFF2-40B4-BE49-F238E27FC236}">
                <a16:creationId xmlns:a16="http://schemas.microsoft.com/office/drawing/2014/main" id="{82E271DA-9523-408F-B8AA-13259E04DA61}"/>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87BE5C2-AF7D-4125-A9FB-C1BBF250507F}"/>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71678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EEBA-26B6-44C7-A31D-32E2386B85A1}"/>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AF43212D-2FFB-4285-ACAA-E7611FCF6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603C80-76F9-4898-A860-3761445A3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93E9C9FB-7ED5-45CF-931D-C52921A637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637D1-E1F8-425D-B618-6A7B7EDB89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06330655-5C85-4C6D-B696-96E6FECEA783}"/>
              </a:ext>
            </a:extLst>
          </p:cNvPr>
          <p:cNvSpPr>
            <a:spLocks noGrp="1"/>
          </p:cNvSpPr>
          <p:nvPr>
            <p:ph type="dt" sz="half" idx="10"/>
          </p:nvPr>
        </p:nvSpPr>
        <p:spPr/>
        <p:txBody>
          <a:bodyPr/>
          <a:lstStyle/>
          <a:p>
            <a:fld id="{28E7F674-603F-41F3-934F-DEBA0B6F74B4}" type="datetimeFigureOut">
              <a:rPr lang="it-IT" smtClean="0"/>
              <a:t>27/04/2021</a:t>
            </a:fld>
            <a:endParaRPr lang="it-IT"/>
          </a:p>
        </p:txBody>
      </p:sp>
      <p:sp>
        <p:nvSpPr>
          <p:cNvPr id="8" name="Footer Placeholder 7">
            <a:extLst>
              <a:ext uri="{FF2B5EF4-FFF2-40B4-BE49-F238E27FC236}">
                <a16:creationId xmlns:a16="http://schemas.microsoft.com/office/drawing/2014/main" id="{33124F5F-0C5F-422B-A40E-8FDDCE4AFD05}"/>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42F1CF9D-9697-4A41-9684-FD20BB429FE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98092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76D1-A85B-4F77-A864-C81D19DAA560}"/>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1B347899-03F5-4BE6-A736-671DA7114A93}"/>
              </a:ext>
            </a:extLst>
          </p:cNvPr>
          <p:cNvSpPr>
            <a:spLocks noGrp="1"/>
          </p:cNvSpPr>
          <p:nvPr>
            <p:ph type="dt" sz="half" idx="10"/>
          </p:nvPr>
        </p:nvSpPr>
        <p:spPr/>
        <p:txBody>
          <a:bodyPr/>
          <a:lstStyle/>
          <a:p>
            <a:fld id="{28E7F674-603F-41F3-934F-DEBA0B6F74B4}" type="datetimeFigureOut">
              <a:rPr lang="it-IT" smtClean="0"/>
              <a:t>27/04/2021</a:t>
            </a:fld>
            <a:endParaRPr lang="it-IT"/>
          </a:p>
        </p:txBody>
      </p:sp>
      <p:sp>
        <p:nvSpPr>
          <p:cNvPr id="4" name="Footer Placeholder 3">
            <a:extLst>
              <a:ext uri="{FF2B5EF4-FFF2-40B4-BE49-F238E27FC236}">
                <a16:creationId xmlns:a16="http://schemas.microsoft.com/office/drawing/2014/main" id="{B8283762-7FBD-48EC-B73F-773D70DBF2DD}"/>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D102E592-4B71-4500-B008-0CC03293E1B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539635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C9BDE-B6BA-4DA6-AD8D-38EAAAB053BB}"/>
              </a:ext>
            </a:extLst>
          </p:cNvPr>
          <p:cNvSpPr>
            <a:spLocks noGrp="1"/>
          </p:cNvSpPr>
          <p:nvPr>
            <p:ph type="dt" sz="half" idx="10"/>
          </p:nvPr>
        </p:nvSpPr>
        <p:spPr/>
        <p:txBody>
          <a:bodyPr/>
          <a:lstStyle/>
          <a:p>
            <a:fld id="{28E7F674-603F-41F3-934F-DEBA0B6F74B4}" type="datetimeFigureOut">
              <a:rPr lang="it-IT" smtClean="0"/>
              <a:t>27/04/2021</a:t>
            </a:fld>
            <a:endParaRPr lang="it-IT"/>
          </a:p>
        </p:txBody>
      </p:sp>
      <p:sp>
        <p:nvSpPr>
          <p:cNvPr id="3" name="Footer Placeholder 2">
            <a:extLst>
              <a:ext uri="{FF2B5EF4-FFF2-40B4-BE49-F238E27FC236}">
                <a16:creationId xmlns:a16="http://schemas.microsoft.com/office/drawing/2014/main" id="{D470C4ED-6C1E-4932-824A-8F1BEB77379E}"/>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8BB45D4A-67B6-484F-B900-C59615639A4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1800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EB7B-9E48-4E0C-87F8-609B1DF305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2BD64388-674C-41C8-94D1-6BBDCF16FB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7D2590E6-FC63-4989-8B3A-F9CBA2114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D144E2-64FC-4425-A927-B4AD73976272}"/>
              </a:ext>
            </a:extLst>
          </p:cNvPr>
          <p:cNvSpPr>
            <a:spLocks noGrp="1"/>
          </p:cNvSpPr>
          <p:nvPr>
            <p:ph type="dt" sz="half" idx="10"/>
          </p:nvPr>
        </p:nvSpPr>
        <p:spPr/>
        <p:txBody>
          <a:bodyPr/>
          <a:lstStyle/>
          <a:p>
            <a:fld id="{28E7F674-603F-41F3-934F-DEBA0B6F74B4}" type="datetimeFigureOut">
              <a:rPr lang="it-IT" smtClean="0"/>
              <a:t>27/04/2021</a:t>
            </a:fld>
            <a:endParaRPr lang="it-IT"/>
          </a:p>
        </p:txBody>
      </p:sp>
      <p:sp>
        <p:nvSpPr>
          <p:cNvPr id="6" name="Footer Placeholder 5">
            <a:extLst>
              <a:ext uri="{FF2B5EF4-FFF2-40B4-BE49-F238E27FC236}">
                <a16:creationId xmlns:a16="http://schemas.microsoft.com/office/drawing/2014/main" id="{CF618395-9078-497E-BE1C-3289A42B805F}"/>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F61D42C3-B537-4D57-A6F3-9A69128E5C9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424701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7397-22AE-44D1-B842-5E5525A30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42E34A7-4EEB-4CC1-83AE-2F42938881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CF2988CE-C1CE-43DA-82F1-A868BFE50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96764E-E46A-49C3-AECF-A08B2B969287}"/>
              </a:ext>
            </a:extLst>
          </p:cNvPr>
          <p:cNvSpPr>
            <a:spLocks noGrp="1"/>
          </p:cNvSpPr>
          <p:nvPr>
            <p:ph type="dt" sz="half" idx="10"/>
          </p:nvPr>
        </p:nvSpPr>
        <p:spPr/>
        <p:txBody>
          <a:bodyPr/>
          <a:lstStyle/>
          <a:p>
            <a:fld id="{28E7F674-603F-41F3-934F-DEBA0B6F74B4}" type="datetimeFigureOut">
              <a:rPr lang="it-IT" smtClean="0"/>
              <a:t>27/04/2021</a:t>
            </a:fld>
            <a:endParaRPr lang="it-IT"/>
          </a:p>
        </p:txBody>
      </p:sp>
      <p:sp>
        <p:nvSpPr>
          <p:cNvPr id="6" name="Footer Placeholder 5">
            <a:extLst>
              <a:ext uri="{FF2B5EF4-FFF2-40B4-BE49-F238E27FC236}">
                <a16:creationId xmlns:a16="http://schemas.microsoft.com/office/drawing/2014/main" id="{D441C465-3F70-466A-8828-46E2C92C6243}"/>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251DD0EE-6868-484B-BECC-C280FAEBC6E9}"/>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01738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244619-388C-47AA-8A43-88C7430B5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6B50E9E5-845A-474E-967E-3D423E6A0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FAA34ABA-6B0A-4E7B-A298-17B799B3B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7F674-603F-41F3-934F-DEBA0B6F74B4}" type="datetimeFigureOut">
              <a:rPr lang="it-IT" smtClean="0"/>
              <a:t>27/04/2021</a:t>
            </a:fld>
            <a:endParaRPr lang="it-IT"/>
          </a:p>
        </p:txBody>
      </p:sp>
      <p:sp>
        <p:nvSpPr>
          <p:cNvPr id="5" name="Footer Placeholder 4">
            <a:extLst>
              <a:ext uri="{FF2B5EF4-FFF2-40B4-BE49-F238E27FC236}">
                <a16:creationId xmlns:a16="http://schemas.microsoft.com/office/drawing/2014/main" id="{BE3CF208-56E9-490E-8E28-15E8CA40C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05352B29-E22E-4872-82B4-110C678E06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FF5F7-111E-4F9E-BF39-BEB89AD0CD0D}" type="slidenum">
              <a:rPr lang="it-IT" smtClean="0"/>
              <a:t>‹N›</a:t>
            </a:fld>
            <a:endParaRPr lang="it-IT"/>
          </a:p>
        </p:txBody>
      </p:sp>
    </p:spTree>
    <p:extLst>
      <p:ext uri="{BB962C8B-B14F-4D97-AF65-F5344CB8AC3E}">
        <p14:creationId xmlns:p14="http://schemas.microsoft.com/office/powerpoint/2010/main" val="409328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amadeus4dev/data-collection/blob/master/data/pois.md"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hyperlink" Target="https://api.aviationstack.com/v1/flight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F15E7B-CE22-43FE-848B-7E96012B82AE}"/>
              </a:ext>
            </a:extLst>
          </p:cNvPr>
          <p:cNvSpPr>
            <a:spLocks noGrp="1"/>
          </p:cNvSpPr>
          <p:nvPr>
            <p:ph type="ctrTitle"/>
          </p:nvPr>
        </p:nvSpPr>
        <p:spPr>
          <a:xfrm>
            <a:off x="2195689" y="3013068"/>
            <a:ext cx="7800621" cy="848073"/>
          </a:xfrm>
        </p:spPr>
        <p:txBody>
          <a:bodyPr>
            <a:normAutofit/>
          </a:bodyPr>
          <a:lstStyle/>
          <a:p>
            <a:pPr algn="l"/>
            <a:r>
              <a:rPr lang="it-IT" sz="5400" b="1" dirty="0">
                <a:solidFill>
                  <a:srgbClr val="FFFFFF"/>
                </a:solidFill>
              </a:rPr>
              <a:t>Web Programming – MHW3</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290D403-F4A2-48A1-9DCD-D7908A44BB4D}"/>
              </a:ext>
            </a:extLst>
          </p:cNvPr>
          <p:cNvSpPr>
            <a:spLocks noGrp="1"/>
          </p:cNvSpPr>
          <p:nvPr>
            <p:ph type="subTitle" idx="1"/>
          </p:nvPr>
        </p:nvSpPr>
        <p:spPr>
          <a:xfrm>
            <a:off x="4285398" y="4960960"/>
            <a:ext cx="3684558" cy="1608283"/>
          </a:xfrm>
        </p:spPr>
        <p:txBody>
          <a:bodyPr>
            <a:noAutofit/>
          </a:bodyPr>
          <a:lstStyle/>
          <a:p>
            <a:pPr algn="l"/>
            <a:r>
              <a:rPr lang="it-IT" sz="2800" b="1" dirty="0">
                <a:solidFill>
                  <a:srgbClr val="FFFFFF"/>
                </a:solidFill>
              </a:rPr>
              <a:t>Gabriele Vitali</a:t>
            </a:r>
          </a:p>
          <a:p>
            <a:pPr algn="l"/>
            <a:r>
              <a:rPr lang="it-IT" sz="2800" b="1" dirty="0">
                <a:solidFill>
                  <a:srgbClr val="FFFFFF"/>
                </a:solidFill>
              </a:rPr>
              <a:t>Matricola: 1000010255</a:t>
            </a:r>
          </a:p>
          <a:p>
            <a:pPr algn="l"/>
            <a:r>
              <a:rPr lang="it-IT" sz="2800" b="1" dirty="0">
                <a:solidFill>
                  <a:srgbClr val="FFFFFF"/>
                </a:solidFill>
              </a:rPr>
              <a:t>26/04/21</a:t>
            </a:r>
          </a:p>
        </p:txBody>
      </p:sp>
    </p:spTree>
    <p:extLst>
      <p:ext uri="{BB962C8B-B14F-4D97-AF65-F5344CB8AC3E}">
        <p14:creationId xmlns:p14="http://schemas.microsoft.com/office/powerpoint/2010/main" val="247400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F5FC6AD2-6605-45FC-8BED-DDC7EBDD0599}"/>
              </a:ext>
            </a:extLst>
          </p:cNvPr>
          <p:cNvSpPr txBox="1"/>
          <p:nvPr/>
        </p:nvSpPr>
        <p:spPr>
          <a:xfrm>
            <a:off x="183215" y="156866"/>
            <a:ext cx="7154563" cy="460895"/>
          </a:xfrm>
          <a:prstGeom prst="rect">
            <a:avLst/>
          </a:prstGeom>
          <a:noFill/>
        </p:spPr>
        <p:txBody>
          <a:bodyPr wrap="square" rtlCol="0">
            <a:spAutoFit/>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it-IT" sz="2400" b="0" i="0" u="none" strike="noStrike" kern="1200" cap="none" spc="0" normalizeH="0" baseline="0" noProof="0" dirty="0">
                <a:ln>
                  <a:noFill/>
                </a:ln>
                <a:solidFill>
                  <a:srgbClr val="4472C4"/>
                </a:solidFill>
                <a:effectLst/>
                <a:uLnTx/>
                <a:uFillTx/>
                <a:latin typeface="Times New Roman" panose="02020603050405020304" pitchFamily="18" charset="0"/>
                <a:ea typeface="+mn-ea"/>
                <a:cs typeface="Times New Roman" panose="02020603050405020304" pitchFamily="18" charset="0"/>
              </a:rPr>
              <a:t>API REST AviationStack: richiesta in Javascript (2)</a:t>
            </a:r>
            <a:endParaRPr kumimoji="0" lang="it-IT" sz="2000" b="1" i="0" u="none" strike="noStrike" kern="1200" cap="none" spc="0" normalizeH="0" baseline="0" noProof="0" dirty="0">
              <a:ln>
                <a:noFill/>
              </a:ln>
              <a:solidFill>
                <a:srgbClr val="4472C4"/>
              </a:solidFill>
              <a:effectLst/>
              <a:uLnTx/>
              <a:uFillTx/>
              <a:latin typeface="Times New Roman" panose="02020603050405020304" pitchFamily="18" charset="0"/>
              <a:ea typeface="+mn-ea"/>
              <a:cs typeface="Times New Roman" panose="02020603050405020304" pitchFamily="18" charset="0"/>
            </a:endParaRPr>
          </a:p>
        </p:txBody>
      </p:sp>
      <p:sp>
        <p:nvSpPr>
          <p:cNvPr id="10" name="CasellaDiTesto 9">
            <a:extLst>
              <a:ext uri="{FF2B5EF4-FFF2-40B4-BE49-F238E27FC236}">
                <a16:creationId xmlns:a16="http://schemas.microsoft.com/office/drawing/2014/main" id="{E1F2BA92-46E0-4077-B762-8DF6DA991D80}"/>
              </a:ext>
            </a:extLst>
          </p:cNvPr>
          <p:cNvSpPr txBox="1"/>
          <p:nvPr/>
        </p:nvSpPr>
        <p:spPr>
          <a:xfrm>
            <a:off x="1367252" y="814709"/>
            <a:ext cx="9457496" cy="1757276"/>
          </a:xfrm>
          <a:prstGeom prst="rect">
            <a:avLst/>
          </a:prstGeom>
          <a:noFill/>
        </p:spPr>
        <p:txBody>
          <a:bodyPr wrap="square" rtlCol="0">
            <a:spAutoFit/>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lang="it-IT" sz="1700" dirty="0">
                <a:latin typeface="Times New Roman" panose="02020603050405020304" pitchFamily="18" charset="0"/>
                <a:cs typeface="Times New Roman" panose="02020603050405020304" pitchFamily="18" charset="0"/>
              </a:rPr>
              <a:t>Un altro dettaglio che va specificato è il seguente: la pagina prodotta e, più precisamente, il form in essa contenuto permettono di selezionare qualunque volo in qualunque data: sempre a causa di una limitazione legata al piano gratuito del Servizio, la risposta ottenuta contiene però informazioni sui voli del giorno corrente o, al massimo, del giorno precedente: ai fini di questo terzo mini-homework, </a:t>
            </a:r>
            <a:r>
              <a:rPr lang="it-IT" sz="1700" b="1" dirty="0">
                <a:latin typeface="Times New Roman" panose="02020603050405020304" pitchFamily="18" charset="0"/>
                <a:cs typeface="Times New Roman" panose="02020603050405020304" pitchFamily="18" charset="0"/>
              </a:rPr>
              <a:t>si è allora deciso di fissare come data in base alla quale filtrare i voli proprio quella del giorno corrente</a:t>
            </a:r>
            <a:r>
              <a:rPr lang="it-IT" sz="1700" dirty="0">
                <a:latin typeface="Times New Roman" panose="02020603050405020304" pitchFamily="18" charset="0"/>
                <a:cs typeface="Times New Roman" panose="02020603050405020304" pitchFamily="18" charset="0"/>
              </a:rPr>
              <a:t>, nel momento in cui si effettua concretamente la richiesta</a:t>
            </a:r>
            <a:endParaRPr lang="it-IT" sz="1600" i="0" dirty="0">
              <a:effectLst/>
              <a:latin typeface="Open Sans" panose="020B0606030504020204" pitchFamily="34" charset="0"/>
            </a:endParaRPr>
          </a:p>
        </p:txBody>
      </p:sp>
      <p:pic>
        <p:nvPicPr>
          <p:cNvPr id="3" name="Immagine 2" descr="Immagine che contiene testo&#10;&#10;Descrizione generata automaticamente">
            <a:extLst>
              <a:ext uri="{FF2B5EF4-FFF2-40B4-BE49-F238E27FC236}">
                <a16:creationId xmlns:a16="http://schemas.microsoft.com/office/drawing/2014/main" id="{E4AF549C-2568-4FF6-85F9-A556F6D7A8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7022" y="2768933"/>
            <a:ext cx="5937956" cy="3536917"/>
          </a:xfrm>
          <a:prstGeom prst="rect">
            <a:avLst/>
          </a:prstGeom>
        </p:spPr>
      </p:pic>
    </p:spTree>
    <p:extLst>
      <p:ext uri="{BB962C8B-B14F-4D97-AF65-F5344CB8AC3E}">
        <p14:creationId xmlns:p14="http://schemas.microsoft.com/office/powerpoint/2010/main" val="333635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338667" y="808235"/>
            <a:ext cx="3385866" cy="3387497"/>
          </a:xfrm>
        </p:spPr>
        <p:txBody>
          <a:bodyPr anchor="b">
            <a:normAutofit/>
          </a:bodyPr>
          <a:lstStyle/>
          <a:p>
            <a:pPr algn="r"/>
            <a:r>
              <a:rPr lang="it-IT" sz="4000">
                <a:solidFill>
                  <a:srgbClr val="FFFFFF"/>
                </a:solidFill>
              </a:rPr>
              <a:t>API REST AviationStack: formato delle risposte</a:t>
            </a:r>
            <a:endParaRPr lang="it-IT" sz="4000" dirty="0">
              <a:solidFill>
                <a:srgbClr val="FFFFFF"/>
              </a:solidFill>
            </a:endParaRPr>
          </a:p>
        </p:txBody>
      </p:sp>
      <p:sp>
        <p:nvSpPr>
          <p:cNvPr id="15" name="CasellaDiTesto 14">
            <a:extLst>
              <a:ext uri="{FF2B5EF4-FFF2-40B4-BE49-F238E27FC236}">
                <a16:creationId xmlns:a16="http://schemas.microsoft.com/office/drawing/2014/main" id="{1983211F-EF7D-4AA5-AEBA-2A5A6AB9BC32}"/>
              </a:ext>
            </a:extLst>
          </p:cNvPr>
          <p:cNvSpPr txBox="1"/>
          <p:nvPr/>
        </p:nvSpPr>
        <p:spPr>
          <a:xfrm>
            <a:off x="4762505" y="403957"/>
            <a:ext cx="6783326" cy="733599"/>
          </a:xfrm>
          <a:prstGeom prst="rect">
            <a:avLst/>
          </a:prstGeom>
          <a:noFill/>
        </p:spPr>
        <p:txBody>
          <a:bodyPr wrap="square" rtlCol="0">
            <a:spAutoFit/>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lang="it-IT" sz="2000" i="0" dirty="0">
                <a:effectLst/>
                <a:latin typeface="Times New Roman" panose="02020603050405020304" pitchFamily="18" charset="0"/>
                <a:cs typeface="Times New Roman" panose="02020603050405020304" pitchFamily="18" charset="0"/>
              </a:rPr>
              <a:t>La risposta viene fornita in formato .json ed è del tipo seguente (visualizzata dalla console):</a:t>
            </a:r>
            <a:endParaRPr lang="it-IT" sz="2000" i="0" dirty="0">
              <a:effectLst/>
              <a:latin typeface="Open Sans" panose="020B0606030504020204" pitchFamily="34" charset="0"/>
            </a:endParaRPr>
          </a:p>
        </p:txBody>
      </p:sp>
      <p:pic>
        <p:nvPicPr>
          <p:cNvPr id="9" name="Immagine 8" descr="Immagine che contiene testo&#10;&#10;Descrizione generata automaticamente">
            <a:extLst>
              <a:ext uri="{FF2B5EF4-FFF2-40B4-BE49-F238E27FC236}">
                <a16:creationId xmlns:a16="http://schemas.microsoft.com/office/drawing/2014/main" id="{1DEE3E33-11E5-44DF-B56D-F8C94B1E4F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7836" y="1494215"/>
            <a:ext cx="3777675" cy="3924025"/>
          </a:xfrm>
          <a:prstGeom prst="rect">
            <a:avLst/>
          </a:prstGeom>
        </p:spPr>
      </p:pic>
      <p:pic>
        <p:nvPicPr>
          <p:cNvPr id="13" name="Immagine 12">
            <a:extLst>
              <a:ext uri="{FF2B5EF4-FFF2-40B4-BE49-F238E27FC236}">
                <a16:creationId xmlns:a16="http://schemas.microsoft.com/office/drawing/2014/main" id="{C9953A92-EECC-453D-B6F8-2D201DF529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8812" y="1494215"/>
            <a:ext cx="2992609" cy="4318139"/>
          </a:xfrm>
          <a:prstGeom prst="rect">
            <a:avLst/>
          </a:prstGeom>
        </p:spPr>
      </p:pic>
    </p:spTree>
    <p:extLst>
      <p:ext uri="{BB962C8B-B14F-4D97-AF65-F5344CB8AC3E}">
        <p14:creationId xmlns:p14="http://schemas.microsoft.com/office/powerpoint/2010/main" val="4260160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338667" y="808235"/>
            <a:ext cx="3385866" cy="3387497"/>
          </a:xfrm>
        </p:spPr>
        <p:txBody>
          <a:bodyPr anchor="b">
            <a:normAutofit/>
          </a:bodyPr>
          <a:lstStyle/>
          <a:p>
            <a:pPr algn="r"/>
            <a:r>
              <a:rPr lang="it-IT" sz="4000" dirty="0">
                <a:solidFill>
                  <a:srgbClr val="FFFFFF"/>
                </a:solidFill>
              </a:rPr>
              <a:t>API REST AviationStack: stampa su console</a:t>
            </a:r>
          </a:p>
        </p:txBody>
      </p:sp>
      <p:sp>
        <p:nvSpPr>
          <p:cNvPr id="15" name="CasellaDiTesto 14">
            <a:extLst>
              <a:ext uri="{FF2B5EF4-FFF2-40B4-BE49-F238E27FC236}">
                <a16:creationId xmlns:a16="http://schemas.microsoft.com/office/drawing/2014/main" id="{1983211F-EF7D-4AA5-AEBA-2A5A6AB9BC32}"/>
              </a:ext>
            </a:extLst>
          </p:cNvPr>
          <p:cNvSpPr txBox="1"/>
          <p:nvPr/>
        </p:nvSpPr>
        <p:spPr>
          <a:xfrm>
            <a:off x="4584869" y="393480"/>
            <a:ext cx="7082634" cy="965842"/>
          </a:xfrm>
          <a:prstGeom prst="rect">
            <a:avLst/>
          </a:prstGeom>
          <a:noFill/>
        </p:spPr>
        <p:txBody>
          <a:bodyPr wrap="square" rtlCol="0">
            <a:spAutoFit/>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it-IT"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Ai fini di debug può essere utile una stampa su console come quella riportata di seguito, che evidenzia com’è possibile accedere ai valori di nostro interesse della risposta:</a:t>
            </a:r>
            <a:endParaRPr kumimoji="0" lang="it-IT" b="0" i="0" u="none" strike="noStrike" kern="1200" cap="none" spc="0" normalizeH="0" baseline="0" noProof="0" dirty="0">
              <a:ln>
                <a:noFill/>
              </a:ln>
              <a:solidFill>
                <a:prstClr val="black"/>
              </a:solidFill>
              <a:effectLst/>
              <a:uLnTx/>
              <a:uFillTx/>
              <a:latin typeface="Open Sans" panose="020B0606030504020204" pitchFamily="34" charset="0"/>
              <a:ea typeface="+mn-ea"/>
              <a:cs typeface="+mn-cs"/>
            </a:endParaRPr>
          </a:p>
        </p:txBody>
      </p:sp>
      <p:pic>
        <p:nvPicPr>
          <p:cNvPr id="4" name="Immagine 3" descr="Immagine che contiene testo&#10;&#10;Descrizione generata automaticamente">
            <a:extLst>
              <a:ext uri="{FF2B5EF4-FFF2-40B4-BE49-F238E27FC236}">
                <a16:creationId xmlns:a16="http://schemas.microsoft.com/office/drawing/2014/main" id="{2CB6F11E-F961-4A07-9137-9D79110555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0832" y="1742902"/>
            <a:ext cx="7026671" cy="1120668"/>
          </a:xfrm>
          <a:prstGeom prst="rect">
            <a:avLst/>
          </a:prstGeom>
        </p:spPr>
      </p:pic>
      <p:pic>
        <p:nvPicPr>
          <p:cNvPr id="6" name="Immagine 5" descr="Immagine che contiene testo&#10;&#10;Descrizione generata automaticamente">
            <a:extLst>
              <a:ext uri="{FF2B5EF4-FFF2-40B4-BE49-F238E27FC236}">
                <a16:creationId xmlns:a16="http://schemas.microsoft.com/office/drawing/2014/main" id="{6A571379-B098-4335-8CC2-926A708868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1666" y="4950657"/>
            <a:ext cx="4881389" cy="1241031"/>
          </a:xfrm>
          <a:prstGeom prst="rect">
            <a:avLst/>
          </a:prstGeom>
        </p:spPr>
      </p:pic>
      <p:pic>
        <p:nvPicPr>
          <p:cNvPr id="11" name="Immagine 10">
            <a:extLst>
              <a:ext uri="{FF2B5EF4-FFF2-40B4-BE49-F238E27FC236}">
                <a16:creationId xmlns:a16="http://schemas.microsoft.com/office/drawing/2014/main" id="{0768B9FB-2D3B-4EB3-9663-5844669A4C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8618" y="6191688"/>
            <a:ext cx="4037839" cy="256903"/>
          </a:xfrm>
          <a:prstGeom prst="rect">
            <a:avLst/>
          </a:prstGeom>
        </p:spPr>
      </p:pic>
      <p:pic>
        <p:nvPicPr>
          <p:cNvPr id="5" name="Immagine 4" descr="Immagine che contiene tavolo&#10;&#10;Descrizione generata automaticamente">
            <a:extLst>
              <a:ext uri="{FF2B5EF4-FFF2-40B4-BE49-F238E27FC236}">
                <a16:creationId xmlns:a16="http://schemas.microsoft.com/office/drawing/2014/main" id="{43D7A0B7-D8A9-4BC9-888F-57165DCBF1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8618" y="3188985"/>
            <a:ext cx="2979048" cy="1610892"/>
          </a:xfrm>
          <a:prstGeom prst="rect">
            <a:avLst/>
          </a:prstGeom>
        </p:spPr>
      </p:pic>
    </p:spTree>
    <p:extLst>
      <p:ext uri="{BB962C8B-B14F-4D97-AF65-F5344CB8AC3E}">
        <p14:creationId xmlns:p14="http://schemas.microsoft.com/office/powerpoint/2010/main" val="3160403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338667" y="808235"/>
            <a:ext cx="3385866" cy="3387497"/>
          </a:xfrm>
        </p:spPr>
        <p:txBody>
          <a:bodyPr anchor="b">
            <a:normAutofit/>
          </a:bodyPr>
          <a:lstStyle/>
          <a:p>
            <a:pPr algn="r"/>
            <a:r>
              <a:rPr lang="it-IT" sz="4000" dirty="0">
                <a:solidFill>
                  <a:srgbClr val="FFFFFF"/>
                </a:solidFill>
              </a:rPr>
              <a:t>API REST AviationStack: flight_date</a:t>
            </a:r>
          </a:p>
        </p:txBody>
      </p:sp>
      <p:sp>
        <p:nvSpPr>
          <p:cNvPr id="15" name="CasellaDiTesto 14">
            <a:extLst>
              <a:ext uri="{FF2B5EF4-FFF2-40B4-BE49-F238E27FC236}">
                <a16:creationId xmlns:a16="http://schemas.microsoft.com/office/drawing/2014/main" id="{1983211F-EF7D-4AA5-AEBA-2A5A6AB9BC32}"/>
              </a:ext>
            </a:extLst>
          </p:cNvPr>
          <p:cNvSpPr txBox="1"/>
          <p:nvPr/>
        </p:nvSpPr>
        <p:spPr>
          <a:xfrm>
            <a:off x="4376493" y="480058"/>
            <a:ext cx="7292534" cy="1262205"/>
          </a:xfrm>
          <a:prstGeom prst="rect">
            <a:avLst/>
          </a:prstGeom>
          <a:noFill/>
        </p:spPr>
        <p:txBody>
          <a:bodyPr wrap="square" rtlCol="0">
            <a:spAutoFit/>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Come si può vedere dalle immagini. AviationStack </a:t>
            </a:r>
            <a:r>
              <a:rPr lang="it-IT" dirty="0">
                <a:solidFill>
                  <a:prstClr val="black"/>
                </a:solidFill>
                <a:latin typeface="Times New Roman" panose="02020603050405020304" pitchFamily="18" charset="0"/>
                <a:cs typeface="Times New Roman" panose="02020603050405020304" pitchFamily="18" charset="0"/>
              </a:rPr>
              <a:t>contiene, nel campo flight_date, una stringa contenente la data, l’orario e altri caratteri superflui. Nel tabellone dei voli, su ciascuna riga, vogliamo mostrare date e orari come nel seguente modo:</a:t>
            </a:r>
            <a:endParaRPr kumimoji="0" lang="it-IT" sz="1800" b="0" i="0" u="none" strike="noStrike" kern="1200" cap="none" spc="0" normalizeH="0" baseline="0" noProof="0" dirty="0">
              <a:ln>
                <a:noFill/>
              </a:ln>
              <a:solidFill>
                <a:prstClr val="black"/>
              </a:solidFill>
              <a:effectLst/>
              <a:uLnTx/>
              <a:uFillTx/>
              <a:latin typeface="Open Sans" panose="020B0606030504020204" pitchFamily="34" charset="0"/>
              <a:ea typeface="+mn-ea"/>
              <a:cs typeface="+mn-cs"/>
            </a:endParaRPr>
          </a:p>
        </p:txBody>
      </p:sp>
      <p:pic>
        <p:nvPicPr>
          <p:cNvPr id="5" name="Immagine 4" descr="Immagine che contiene tavolo&#10;&#10;Descrizione generata automaticamente">
            <a:extLst>
              <a:ext uri="{FF2B5EF4-FFF2-40B4-BE49-F238E27FC236}">
                <a16:creationId xmlns:a16="http://schemas.microsoft.com/office/drawing/2014/main" id="{43D7A0B7-D8A9-4BC9-888F-57165DCBF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9438" y="2885569"/>
            <a:ext cx="2447458" cy="1323440"/>
          </a:xfrm>
          <a:prstGeom prst="rect">
            <a:avLst/>
          </a:prstGeom>
        </p:spPr>
      </p:pic>
      <p:pic>
        <p:nvPicPr>
          <p:cNvPr id="19" name="Immagine 18">
            <a:extLst>
              <a:ext uri="{FF2B5EF4-FFF2-40B4-BE49-F238E27FC236}">
                <a16:creationId xmlns:a16="http://schemas.microsoft.com/office/drawing/2014/main" id="{5461EAA4-D6BD-42FD-838B-93692961BE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7311" y="1849133"/>
            <a:ext cx="7191715" cy="916289"/>
          </a:xfrm>
          <a:prstGeom prst="rect">
            <a:avLst/>
          </a:prstGeom>
        </p:spPr>
      </p:pic>
      <p:sp>
        <p:nvSpPr>
          <p:cNvPr id="21" name="CasellaDiTesto 20">
            <a:extLst>
              <a:ext uri="{FF2B5EF4-FFF2-40B4-BE49-F238E27FC236}">
                <a16:creationId xmlns:a16="http://schemas.microsoft.com/office/drawing/2014/main" id="{8F4F8B40-32C4-48F6-BA9D-022E6FDC9038}"/>
              </a:ext>
            </a:extLst>
          </p:cNvPr>
          <p:cNvSpPr txBox="1"/>
          <p:nvPr/>
        </p:nvSpPr>
        <p:spPr>
          <a:xfrm>
            <a:off x="4330265" y="4302602"/>
            <a:ext cx="7292534" cy="669479"/>
          </a:xfrm>
          <a:prstGeom prst="rect">
            <a:avLst/>
          </a:prstGeom>
          <a:noFill/>
        </p:spPr>
        <p:txBody>
          <a:bodyPr wrap="square" rtlCol="0">
            <a:spAutoFit/>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lang="it-IT" dirty="0">
                <a:solidFill>
                  <a:prstClr val="black"/>
                </a:solidFill>
                <a:latin typeface="Times New Roman" panose="02020603050405020304" pitchFamily="18" charset="0"/>
                <a:cs typeface="Times New Roman" panose="02020603050405020304" pitchFamily="18" charset="0"/>
              </a:rPr>
              <a:t>Per quanto detto è necessario, a partire dalla stringa contenuta in flight_date, selezionarne solo la corretta sottostringa:</a:t>
            </a:r>
            <a:endParaRPr kumimoji="0" lang="it-IT" sz="1800" b="0" i="0" u="none" strike="noStrike" kern="1200" cap="none" spc="0" normalizeH="0" baseline="0" noProof="0" dirty="0">
              <a:ln>
                <a:noFill/>
              </a:ln>
              <a:solidFill>
                <a:prstClr val="black"/>
              </a:solidFill>
              <a:effectLst/>
              <a:uLnTx/>
              <a:uFillTx/>
              <a:latin typeface="Open Sans" panose="020B0606030504020204" pitchFamily="34" charset="0"/>
              <a:ea typeface="+mn-ea"/>
              <a:cs typeface="+mn-cs"/>
            </a:endParaRPr>
          </a:p>
        </p:txBody>
      </p:sp>
      <p:pic>
        <p:nvPicPr>
          <p:cNvPr id="23" name="Immagine 22" descr="Immagine che contiene testo, interni&#10;&#10;Descrizione generata automaticamente">
            <a:extLst>
              <a:ext uri="{FF2B5EF4-FFF2-40B4-BE49-F238E27FC236}">
                <a16:creationId xmlns:a16="http://schemas.microsoft.com/office/drawing/2014/main" id="{2C7B7797-E91A-4E46-8C85-9CE6D66C22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4120" y="5092228"/>
            <a:ext cx="5038095" cy="1285714"/>
          </a:xfrm>
          <a:prstGeom prst="rect">
            <a:avLst/>
          </a:prstGeom>
        </p:spPr>
      </p:pic>
    </p:spTree>
    <p:extLst>
      <p:ext uri="{BB962C8B-B14F-4D97-AF65-F5344CB8AC3E}">
        <p14:creationId xmlns:p14="http://schemas.microsoft.com/office/powerpoint/2010/main" val="1613388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105527" y="808235"/>
            <a:ext cx="3893866" cy="3387497"/>
          </a:xfrm>
        </p:spPr>
        <p:txBody>
          <a:bodyPr anchor="b">
            <a:normAutofit/>
          </a:bodyPr>
          <a:lstStyle/>
          <a:p>
            <a:pPr algn="r"/>
            <a:r>
              <a:rPr lang="it-IT" sz="4000" dirty="0">
                <a:solidFill>
                  <a:srgbClr val="FFFFFF"/>
                </a:solidFill>
              </a:rPr>
              <a:t>API REST AviationStack: implementazione in Javascript (1)</a:t>
            </a:r>
          </a:p>
        </p:txBody>
      </p:sp>
      <p:pic>
        <p:nvPicPr>
          <p:cNvPr id="7" name="Immagine 6" descr="Immagine che contiene testo&#10;&#10;Descrizione generata automaticamente">
            <a:extLst>
              <a:ext uri="{FF2B5EF4-FFF2-40B4-BE49-F238E27FC236}">
                <a16:creationId xmlns:a16="http://schemas.microsoft.com/office/drawing/2014/main" id="{CF74AFD2-4A56-45BE-BF26-847D26B9F6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1325" y="1141788"/>
            <a:ext cx="7584120" cy="4574422"/>
          </a:xfrm>
          <a:prstGeom prst="rect">
            <a:avLst/>
          </a:prstGeom>
        </p:spPr>
      </p:pic>
    </p:spTree>
    <p:extLst>
      <p:ext uri="{BB962C8B-B14F-4D97-AF65-F5344CB8AC3E}">
        <p14:creationId xmlns:p14="http://schemas.microsoft.com/office/powerpoint/2010/main" val="916318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105527" y="808235"/>
            <a:ext cx="3893866" cy="3387497"/>
          </a:xfrm>
        </p:spPr>
        <p:txBody>
          <a:bodyPr anchor="b">
            <a:normAutofit/>
          </a:bodyPr>
          <a:lstStyle/>
          <a:p>
            <a:pPr algn="r"/>
            <a:r>
              <a:rPr lang="it-IT" sz="4000" dirty="0">
                <a:solidFill>
                  <a:srgbClr val="FFFFFF"/>
                </a:solidFill>
              </a:rPr>
              <a:t>API REST AviationStack: implementazione in Javascript (2)</a:t>
            </a:r>
          </a:p>
        </p:txBody>
      </p:sp>
      <p:pic>
        <p:nvPicPr>
          <p:cNvPr id="4" name="Immagine 3" descr="Immagine che contiene testo&#10;&#10;Descrizione generata automaticamente">
            <a:extLst>
              <a:ext uri="{FF2B5EF4-FFF2-40B4-BE49-F238E27FC236}">
                <a16:creationId xmlns:a16="http://schemas.microsoft.com/office/drawing/2014/main" id="{4A67025C-FE88-4C55-AB77-1334F8B93F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5627" y="1771009"/>
            <a:ext cx="7215516" cy="3835996"/>
          </a:xfrm>
          <a:prstGeom prst="rect">
            <a:avLst/>
          </a:prstGeom>
        </p:spPr>
      </p:pic>
    </p:spTree>
    <p:extLst>
      <p:ext uri="{BB962C8B-B14F-4D97-AF65-F5344CB8AC3E}">
        <p14:creationId xmlns:p14="http://schemas.microsoft.com/office/powerpoint/2010/main" val="775384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105527" y="808235"/>
            <a:ext cx="3893866" cy="3387497"/>
          </a:xfrm>
        </p:spPr>
        <p:txBody>
          <a:bodyPr anchor="b">
            <a:normAutofit/>
          </a:bodyPr>
          <a:lstStyle/>
          <a:p>
            <a:pPr algn="r"/>
            <a:r>
              <a:rPr lang="it-IT" sz="4000" dirty="0">
                <a:solidFill>
                  <a:srgbClr val="FFFFFF"/>
                </a:solidFill>
              </a:rPr>
              <a:t>API REST AviationStack: implementazione in Javascript (3)</a:t>
            </a:r>
          </a:p>
        </p:txBody>
      </p:sp>
      <p:pic>
        <p:nvPicPr>
          <p:cNvPr id="5" name="Immagine 4" descr="Immagine che contiene testo&#10;&#10;Descrizione generata automaticamente">
            <a:extLst>
              <a:ext uri="{FF2B5EF4-FFF2-40B4-BE49-F238E27FC236}">
                <a16:creationId xmlns:a16="http://schemas.microsoft.com/office/drawing/2014/main" id="{260EDBB1-E404-447E-BBE8-B9CC9BCD7E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9958" y="1256884"/>
            <a:ext cx="7128419" cy="4364507"/>
          </a:xfrm>
          <a:prstGeom prst="rect">
            <a:avLst/>
          </a:prstGeom>
        </p:spPr>
      </p:pic>
    </p:spTree>
    <p:extLst>
      <p:ext uri="{BB962C8B-B14F-4D97-AF65-F5344CB8AC3E}">
        <p14:creationId xmlns:p14="http://schemas.microsoft.com/office/powerpoint/2010/main" val="645510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105527" y="808235"/>
            <a:ext cx="3893866" cy="3387497"/>
          </a:xfrm>
        </p:spPr>
        <p:txBody>
          <a:bodyPr anchor="b">
            <a:normAutofit/>
          </a:bodyPr>
          <a:lstStyle/>
          <a:p>
            <a:pPr algn="r"/>
            <a:r>
              <a:rPr lang="it-IT" sz="4000" dirty="0">
                <a:solidFill>
                  <a:srgbClr val="FFFFFF"/>
                </a:solidFill>
              </a:rPr>
              <a:t>API REST AviationStack: implementazione in Javascript (4)</a:t>
            </a:r>
          </a:p>
        </p:txBody>
      </p:sp>
      <p:pic>
        <p:nvPicPr>
          <p:cNvPr id="4" name="Immagine 3" descr="Immagine che contiene testo&#10;&#10;Descrizione generata automaticamente">
            <a:extLst>
              <a:ext uri="{FF2B5EF4-FFF2-40B4-BE49-F238E27FC236}">
                <a16:creationId xmlns:a16="http://schemas.microsoft.com/office/drawing/2014/main" id="{B1376859-1F59-4D1D-A1A1-C461318A72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2246" y="680765"/>
            <a:ext cx="6228571" cy="5476190"/>
          </a:xfrm>
          <a:prstGeom prst="rect">
            <a:avLst/>
          </a:prstGeom>
        </p:spPr>
      </p:pic>
    </p:spTree>
    <p:extLst>
      <p:ext uri="{BB962C8B-B14F-4D97-AF65-F5344CB8AC3E}">
        <p14:creationId xmlns:p14="http://schemas.microsoft.com/office/powerpoint/2010/main" val="2908194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338667" y="808235"/>
            <a:ext cx="3385866" cy="3387497"/>
          </a:xfrm>
        </p:spPr>
        <p:txBody>
          <a:bodyPr anchor="b">
            <a:normAutofit/>
          </a:bodyPr>
          <a:lstStyle/>
          <a:p>
            <a:pPr algn="r"/>
            <a:r>
              <a:rPr lang="it-IT" sz="4000" dirty="0">
                <a:solidFill>
                  <a:srgbClr val="FFFFFF"/>
                </a:solidFill>
              </a:rPr>
              <a:t>API REST Amadeus: meccanismo di autenticazione</a:t>
            </a:r>
          </a:p>
        </p:txBody>
      </p:sp>
      <p:sp>
        <p:nvSpPr>
          <p:cNvPr id="3" name="Content Placeholder 2">
            <a:extLst>
              <a:ext uri="{FF2B5EF4-FFF2-40B4-BE49-F238E27FC236}">
                <a16:creationId xmlns:a16="http://schemas.microsoft.com/office/drawing/2014/main" id="{A05D1882-65DE-484D-B983-8F24ECBDF31D}"/>
              </a:ext>
            </a:extLst>
          </p:cNvPr>
          <p:cNvSpPr>
            <a:spLocks noGrp="1"/>
          </p:cNvSpPr>
          <p:nvPr>
            <p:ph idx="1"/>
          </p:nvPr>
        </p:nvSpPr>
        <p:spPr>
          <a:xfrm>
            <a:off x="4835711" y="926510"/>
            <a:ext cx="6555347" cy="2708185"/>
          </a:xfrm>
        </p:spPr>
        <p:txBody>
          <a:bodyPr anchor="ctr">
            <a:normAutofit/>
          </a:bodyPr>
          <a:lstStyle/>
          <a:p>
            <a:pPr marL="0" indent="0" algn="just">
              <a:lnSpc>
                <a:spcPct val="107000"/>
              </a:lnSpc>
              <a:spcAft>
                <a:spcPts val="800"/>
              </a:spcAft>
              <a:buNone/>
            </a:pPr>
            <a:endParaRPr lang="it-IT" sz="2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endParaRPr lang="it-IT" sz="2000" dirty="0"/>
          </a:p>
        </p:txBody>
      </p:sp>
      <p:sp>
        <p:nvSpPr>
          <p:cNvPr id="11" name="CasellaDiTesto 10">
            <a:extLst>
              <a:ext uri="{FF2B5EF4-FFF2-40B4-BE49-F238E27FC236}">
                <a16:creationId xmlns:a16="http://schemas.microsoft.com/office/drawing/2014/main" id="{F3240367-7337-4790-B8F7-E28224E543E5}"/>
              </a:ext>
            </a:extLst>
          </p:cNvPr>
          <p:cNvSpPr txBox="1"/>
          <p:nvPr/>
        </p:nvSpPr>
        <p:spPr>
          <a:xfrm>
            <a:off x="4586232" y="529401"/>
            <a:ext cx="7054304" cy="3621569"/>
          </a:xfrm>
          <a:prstGeom prst="rect">
            <a:avLst/>
          </a:prstGeom>
          <a:noFill/>
        </p:spPr>
        <p:txBody>
          <a:bodyPr wrap="square" rtlCol="0">
            <a:spAutoFit/>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lang="it-IT" sz="17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Dopo aver creato un account su Amadeus.com, verrà rilasciata la seguente coppia di credenziali:</a:t>
            </a:r>
          </a:p>
          <a:p>
            <a:pPr algn="ctr"/>
            <a:r>
              <a:rPr lang="it-IT" sz="1700" i="0" dirty="0">
                <a:solidFill>
                  <a:srgbClr val="0070C0"/>
                </a:solidFill>
                <a:effectLst/>
                <a:latin typeface="Times New Roman" panose="02020603050405020304" pitchFamily="18" charset="0"/>
                <a:cs typeface="Times New Roman" panose="02020603050405020304" pitchFamily="18" charset="0"/>
              </a:rPr>
              <a:t>API Key: OlD4Z6GmBYXUpi23jSUPvCAfZQNniv0z</a:t>
            </a:r>
          </a:p>
          <a:p>
            <a:pPr algn="ctr"/>
            <a:r>
              <a:rPr lang="it-IT" sz="1700" i="0" dirty="0">
                <a:solidFill>
                  <a:srgbClr val="0070C0"/>
                </a:solidFill>
                <a:effectLst/>
                <a:latin typeface="Times New Roman" panose="02020603050405020304" pitchFamily="18" charset="0"/>
                <a:cs typeface="Times New Roman" panose="02020603050405020304" pitchFamily="18" charset="0"/>
              </a:rPr>
              <a:t>API Secret: SGNujg2Wwa1XdeAA</a:t>
            </a:r>
          </a:p>
          <a:p>
            <a:pPr algn="ctr"/>
            <a:endParaRPr lang="it-IT" sz="1700" i="0" dirty="0">
              <a:solidFill>
                <a:srgbClr val="0070C0"/>
              </a:solidFill>
              <a:effectLst/>
              <a:latin typeface="Times New Roman" panose="02020603050405020304" pitchFamily="18" charset="0"/>
              <a:cs typeface="Times New Roman" panose="02020603050405020304" pitchFamily="18" charset="0"/>
            </a:endParaRPr>
          </a:p>
          <a:p>
            <a:pPr algn="l"/>
            <a:r>
              <a:rPr lang="it-IT" sz="1700" dirty="0">
                <a:latin typeface="Times New Roman" panose="02020603050405020304" pitchFamily="18" charset="0"/>
                <a:cs typeface="Times New Roman" panose="02020603050405020304" pitchFamily="18" charset="0"/>
              </a:rPr>
              <a:t>Queste due informazioni sono necessarie nel momento in cui si procede con la richiesta di un token ad Amadeus.com. Quest’ultimo implementa infatti un meccanismo di autenticazione di tipo OAuth 2.0.</a:t>
            </a:r>
          </a:p>
          <a:p>
            <a:pPr algn="l"/>
            <a:r>
              <a:rPr lang="it-IT" sz="1700" dirty="0">
                <a:latin typeface="Times New Roman" panose="02020603050405020304" pitchFamily="18" charset="0"/>
                <a:cs typeface="Times New Roman" panose="02020603050405020304" pitchFamily="18" charset="0"/>
              </a:rPr>
              <a:t>La richiesta che andiamo ad effettuare ad Amadeus.com volta a richiedere un token è la seguente:</a:t>
            </a:r>
          </a:p>
          <a:p>
            <a:pPr algn="l"/>
            <a:endParaRPr lang="it-IT" sz="1700" dirty="0">
              <a:latin typeface="Times New Roman" panose="02020603050405020304" pitchFamily="18" charset="0"/>
              <a:cs typeface="Times New Roman" panose="02020603050405020304" pitchFamily="18" charset="0"/>
            </a:endParaRPr>
          </a:p>
          <a:p>
            <a:pPr algn="l"/>
            <a:endParaRPr lang="it-IT" sz="1700" dirty="0">
              <a:solidFill>
                <a:prstClr val="black"/>
              </a:solidFill>
              <a:latin typeface="Times New Roman" panose="02020603050405020304" pitchFamily="18" charset="0"/>
              <a:cs typeface="Times New Roman" panose="02020603050405020304" pitchFamily="18" charset="0"/>
            </a:endParaRPr>
          </a:p>
          <a:p>
            <a:pPr marL="0" marR="0" lvl="0" indent="0" defTabSz="914400" rtl="0" eaLnBrk="1" fontAlgn="auto" latinLnBrk="0" hangingPunct="1">
              <a:lnSpc>
                <a:spcPct val="107000"/>
              </a:lnSpc>
              <a:spcBef>
                <a:spcPts val="0"/>
              </a:spcBef>
              <a:spcAft>
                <a:spcPts val="800"/>
              </a:spcAft>
              <a:buClrTx/>
              <a:buSzTx/>
              <a:buFontTx/>
              <a:buNone/>
              <a:tabLst/>
              <a:defRPr/>
            </a:pPr>
            <a:endParaRPr lang="it-IT" sz="1600" b="1" i="0" dirty="0">
              <a:solidFill>
                <a:srgbClr val="0070C0"/>
              </a:solidFill>
              <a:effectLst/>
              <a:latin typeface="Open Sans" panose="020B0606030504020204" pitchFamily="34" charset="0"/>
            </a:endParaRPr>
          </a:p>
        </p:txBody>
      </p:sp>
      <p:pic>
        <p:nvPicPr>
          <p:cNvPr id="5" name="Immagine 4" descr="Immagine che contiene testo&#10;&#10;Descrizione generata automaticamente">
            <a:extLst>
              <a:ext uri="{FF2B5EF4-FFF2-40B4-BE49-F238E27FC236}">
                <a16:creationId xmlns:a16="http://schemas.microsoft.com/office/drawing/2014/main" id="{B3F1076F-7CA1-4AFF-8EBF-BCE8EA033F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6232" y="3535070"/>
            <a:ext cx="7054304" cy="2905701"/>
          </a:xfrm>
          <a:prstGeom prst="rect">
            <a:avLst/>
          </a:prstGeom>
        </p:spPr>
      </p:pic>
    </p:spTree>
    <p:extLst>
      <p:ext uri="{BB962C8B-B14F-4D97-AF65-F5344CB8AC3E}">
        <p14:creationId xmlns:p14="http://schemas.microsoft.com/office/powerpoint/2010/main" val="3533156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338667" y="808235"/>
            <a:ext cx="3385866" cy="3387497"/>
          </a:xfrm>
        </p:spPr>
        <p:txBody>
          <a:bodyPr anchor="b">
            <a:normAutofit/>
          </a:bodyPr>
          <a:lstStyle/>
          <a:p>
            <a:pPr algn="r"/>
            <a:r>
              <a:rPr lang="it-IT" sz="4000" dirty="0">
                <a:solidFill>
                  <a:srgbClr val="FFFFFF"/>
                </a:solidFill>
              </a:rPr>
              <a:t>API REST Amadeus: formato delle richieste</a:t>
            </a:r>
          </a:p>
        </p:txBody>
      </p:sp>
      <p:sp>
        <p:nvSpPr>
          <p:cNvPr id="3" name="Content Placeholder 2">
            <a:extLst>
              <a:ext uri="{FF2B5EF4-FFF2-40B4-BE49-F238E27FC236}">
                <a16:creationId xmlns:a16="http://schemas.microsoft.com/office/drawing/2014/main" id="{A05D1882-65DE-484D-B983-8F24ECBDF31D}"/>
              </a:ext>
            </a:extLst>
          </p:cNvPr>
          <p:cNvSpPr>
            <a:spLocks noGrp="1"/>
          </p:cNvSpPr>
          <p:nvPr>
            <p:ph idx="1"/>
          </p:nvPr>
        </p:nvSpPr>
        <p:spPr>
          <a:xfrm>
            <a:off x="4835711" y="926510"/>
            <a:ext cx="6555347" cy="2708185"/>
          </a:xfrm>
        </p:spPr>
        <p:txBody>
          <a:bodyPr anchor="ctr">
            <a:normAutofit/>
          </a:bodyPr>
          <a:lstStyle/>
          <a:p>
            <a:pPr marL="0" indent="0" algn="just">
              <a:lnSpc>
                <a:spcPct val="107000"/>
              </a:lnSpc>
              <a:spcAft>
                <a:spcPts val="800"/>
              </a:spcAft>
              <a:buNone/>
            </a:pPr>
            <a:endParaRPr lang="it-IT" sz="2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endParaRPr lang="it-IT" sz="2000" dirty="0"/>
          </a:p>
        </p:txBody>
      </p:sp>
      <p:sp>
        <p:nvSpPr>
          <p:cNvPr id="11" name="CasellaDiTesto 10">
            <a:extLst>
              <a:ext uri="{FF2B5EF4-FFF2-40B4-BE49-F238E27FC236}">
                <a16:creationId xmlns:a16="http://schemas.microsoft.com/office/drawing/2014/main" id="{E672D71F-2B31-404A-B5BC-FE99F2A206B4}"/>
              </a:ext>
            </a:extLst>
          </p:cNvPr>
          <p:cNvSpPr txBox="1"/>
          <p:nvPr/>
        </p:nvSpPr>
        <p:spPr>
          <a:xfrm>
            <a:off x="4586233" y="766467"/>
            <a:ext cx="7054304" cy="3237618"/>
          </a:xfrm>
          <a:prstGeom prst="rect">
            <a:avLst/>
          </a:prstGeom>
          <a:noFill/>
        </p:spPr>
        <p:txBody>
          <a:bodyPr wrap="square" rtlCol="0">
            <a:spAutoFit/>
          </a:bodyPr>
          <a:lstStyle/>
          <a:p>
            <a:pPr algn="l"/>
            <a:r>
              <a:rPr lang="it-IT" sz="17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Una volta ottenuto il token, passiamo ad effettuare la richiesta vera e propria </a:t>
            </a:r>
            <a:r>
              <a:rPr kumimoji="0" lang="it-IT" sz="17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Amadeus.com per ottenere le risorse desiderate. Amadeus</a:t>
            </a:r>
            <a:r>
              <a:rPr lang="it-IT" sz="17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offre molteplici API, ma quella di nostro interesse è la </a:t>
            </a:r>
            <a:r>
              <a:rPr lang="it-IT" sz="17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Points of Interest API</a:t>
            </a:r>
            <a:r>
              <a:rPr lang="it-IT" sz="17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la quale fornisce a partire da una certa località un elenco delle relative attrazioni più popolari e apprezzate dai viaggiatori.</a:t>
            </a:r>
          </a:p>
          <a:p>
            <a:pPr algn="l"/>
            <a:r>
              <a:rPr lang="it-IT" sz="17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L’endpoint di nostro interesse è dunque il seguente:</a:t>
            </a:r>
          </a:p>
          <a:p>
            <a:pPr marL="0" marR="0" lvl="0" indent="0" algn="ctr" defTabSz="914400" rtl="0" eaLnBrk="1" fontAlgn="auto" latinLnBrk="0" hangingPunct="1">
              <a:lnSpc>
                <a:spcPct val="107000"/>
              </a:lnSpc>
              <a:spcBef>
                <a:spcPts val="0"/>
              </a:spcBef>
              <a:spcAft>
                <a:spcPts val="800"/>
              </a:spcAft>
              <a:buClrTx/>
              <a:buSzTx/>
              <a:buFontTx/>
              <a:buNone/>
              <a:tabLst/>
              <a:defRPr/>
            </a:pPr>
            <a:r>
              <a:rPr kumimoji="0" lang="it-IT" sz="1700" i="0" u="none" strike="noStrike" kern="1200" cap="none" spc="0" normalizeH="0" baseline="0" noProof="0" dirty="0">
                <a:ln>
                  <a:noFill/>
                </a:ln>
                <a:solidFill>
                  <a:srgbClr val="0070C0"/>
                </a:solidFill>
                <a:effectLst/>
                <a:uLnTx/>
                <a:uFillTx/>
                <a:latin typeface="Times New Roman" panose="02020603050405020304" pitchFamily="18" charset="0"/>
                <a:ea typeface="Calibri" panose="020F0502020204030204" pitchFamily="34" charset="0"/>
                <a:cs typeface="Times New Roman" panose="02020603050405020304" pitchFamily="18" charset="0"/>
              </a:rPr>
              <a:t>'https://test.api.amadeus.com/v1/reference-data/locations/pois/by-square</a:t>
            </a:r>
          </a:p>
          <a:p>
            <a:pPr marL="0" marR="0" lvl="0" indent="0" defTabSz="914400" rtl="0" eaLnBrk="1" fontAlgn="auto" latinLnBrk="0" hangingPunct="1">
              <a:lnSpc>
                <a:spcPct val="107000"/>
              </a:lnSpc>
              <a:spcBef>
                <a:spcPts val="0"/>
              </a:spcBef>
              <a:spcAft>
                <a:spcPts val="800"/>
              </a:spcAft>
              <a:buClrTx/>
              <a:buSzTx/>
              <a:buFontTx/>
              <a:buNone/>
              <a:tabLst/>
              <a:defRPr/>
            </a:pPr>
            <a:r>
              <a:rPr kumimoji="0" lang="it-IT" sz="1700" i="0" strike="noStrike" kern="1200" cap="none" spc="0" normalizeH="0" baseline="0" noProof="0" dirty="0">
                <a:ln>
                  <a:noFill/>
                </a:ln>
                <a:effectLst/>
                <a:uLnTx/>
                <a:uFillTx/>
                <a:latin typeface="Times New Roman" panose="02020603050405020304" pitchFamily="18" charset="0"/>
                <a:ea typeface="Calibri" panose="020F0502020204030204" pitchFamily="34" charset="0"/>
                <a:cs typeface="Times New Roman" panose="02020603050405020304" pitchFamily="18" charset="0"/>
              </a:rPr>
              <a:t>A tale endpoint andremo a concatenare i valori di latitudine est - ovest e longitudine nord – sud, valori che ci permettono di identificare univocamente una località.</a:t>
            </a:r>
          </a:p>
          <a:p>
            <a:pPr marL="0" marR="0" lvl="0" indent="0" defTabSz="914400" rtl="0" eaLnBrk="1" fontAlgn="auto" latinLnBrk="0" hangingPunct="1">
              <a:lnSpc>
                <a:spcPct val="107000"/>
              </a:lnSpc>
              <a:spcBef>
                <a:spcPts val="0"/>
              </a:spcBef>
              <a:spcAft>
                <a:spcPts val="800"/>
              </a:spcAft>
              <a:buClrTx/>
              <a:buSzTx/>
              <a:buFontTx/>
              <a:buNone/>
              <a:tabLst/>
              <a:defRPr/>
            </a:pPr>
            <a:endParaRPr lang="it-IT" sz="1600" b="1" i="0" dirty="0">
              <a:solidFill>
                <a:srgbClr val="0070C0"/>
              </a:solidFill>
              <a:effectLst/>
              <a:latin typeface="Open Sans" panose="020B0606030504020204" pitchFamily="34" charset="0"/>
            </a:endParaRPr>
          </a:p>
        </p:txBody>
      </p:sp>
      <p:pic>
        <p:nvPicPr>
          <p:cNvPr id="5" name="Immagine 4" descr="Immagine che contiene testo&#10;&#10;Descrizione generata automaticamente">
            <a:extLst>
              <a:ext uri="{FF2B5EF4-FFF2-40B4-BE49-F238E27FC236}">
                <a16:creationId xmlns:a16="http://schemas.microsoft.com/office/drawing/2014/main" id="{D05AFB06-B91B-4EE2-AED3-978C8CCB76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2356" y="4004085"/>
            <a:ext cx="7282055" cy="1415729"/>
          </a:xfrm>
          <a:prstGeom prst="rect">
            <a:avLst/>
          </a:prstGeom>
        </p:spPr>
      </p:pic>
    </p:spTree>
    <p:extLst>
      <p:ext uri="{BB962C8B-B14F-4D97-AF65-F5344CB8AC3E}">
        <p14:creationId xmlns:p14="http://schemas.microsoft.com/office/powerpoint/2010/main" val="4154385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523167" y="808235"/>
            <a:ext cx="3201366" cy="3387497"/>
          </a:xfrm>
        </p:spPr>
        <p:txBody>
          <a:bodyPr anchor="b">
            <a:normAutofit/>
          </a:bodyPr>
          <a:lstStyle/>
          <a:p>
            <a:pPr algn="r"/>
            <a:r>
              <a:rPr lang="it-IT" sz="4000" dirty="0">
                <a:solidFill>
                  <a:srgbClr val="FFFFFF"/>
                </a:solidFill>
              </a:rPr>
              <a:t>Informazioni Generali (1) </a:t>
            </a:r>
          </a:p>
        </p:txBody>
      </p:sp>
      <p:sp>
        <p:nvSpPr>
          <p:cNvPr id="3" name="Content Placeholder 2">
            <a:extLst>
              <a:ext uri="{FF2B5EF4-FFF2-40B4-BE49-F238E27FC236}">
                <a16:creationId xmlns:a16="http://schemas.microsoft.com/office/drawing/2014/main" id="{A05D1882-65DE-484D-B983-8F24ECBDF31D}"/>
              </a:ext>
            </a:extLst>
          </p:cNvPr>
          <p:cNvSpPr>
            <a:spLocks noGrp="1"/>
          </p:cNvSpPr>
          <p:nvPr>
            <p:ph idx="1"/>
          </p:nvPr>
        </p:nvSpPr>
        <p:spPr>
          <a:xfrm>
            <a:off x="4835711" y="926510"/>
            <a:ext cx="6555347" cy="2708185"/>
          </a:xfrm>
        </p:spPr>
        <p:txBody>
          <a:bodyPr anchor="ctr">
            <a:normAutofit/>
          </a:bodyPr>
          <a:lstStyle/>
          <a:p>
            <a:pPr marL="0" indent="0" algn="just">
              <a:lnSpc>
                <a:spcPct val="107000"/>
              </a:lnSpc>
              <a:spcAft>
                <a:spcPts val="800"/>
              </a:spcAft>
              <a:buNone/>
            </a:pPr>
            <a:endParaRPr lang="it-IT" sz="2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endParaRPr lang="it-IT" sz="2000" dirty="0"/>
          </a:p>
        </p:txBody>
      </p:sp>
      <p:sp>
        <p:nvSpPr>
          <p:cNvPr id="4" name="CasellaDiTesto 3">
            <a:extLst>
              <a:ext uri="{FF2B5EF4-FFF2-40B4-BE49-F238E27FC236}">
                <a16:creationId xmlns:a16="http://schemas.microsoft.com/office/drawing/2014/main" id="{3E8FB487-D1C1-4859-9B7E-6EE37E165E27}"/>
              </a:ext>
            </a:extLst>
          </p:cNvPr>
          <p:cNvSpPr txBox="1"/>
          <p:nvPr/>
        </p:nvSpPr>
        <p:spPr>
          <a:xfrm>
            <a:off x="4586233" y="537734"/>
            <a:ext cx="7054304" cy="5700215"/>
          </a:xfrm>
          <a:prstGeom prst="rect">
            <a:avLst/>
          </a:prstGeom>
          <a:noFill/>
        </p:spPr>
        <p:txBody>
          <a:bodyPr wrap="square" rtlCol="0">
            <a:spAutoFit/>
          </a:bodyPr>
          <a:lstStyle/>
          <a:p>
            <a:pPr marL="0" indent="0" algn="just">
              <a:lnSpc>
                <a:spcPct val="107000"/>
              </a:lnSpc>
              <a:spcAft>
                <a:spcPts val="800"/>
              </a:spcAft>
              <a:buNone/>
            </a:pPr>
            <a:r>
              <a:rPr lang="it-IT" sz="1700" dirty="0">
                <a:effectLst/>
                <a:latin typeface="Times New Roman" panose="02020603050405020304" pitchFamily="18" charset="0"/>
                <a:ea typeface="Calibri" panose="020F0502020204030204" pitchFamily="34" charset="0"/>
                <a:cs typeface="Times New Roman" panose="02020603050405020304" pitchFamily="18" charset="0"/>
              </a:rPr>
              <a:t>Al fine di implementare quanto </a:t>
            </a:r>
            <a:r>
              <a:rPr lang="it-IT" sz="1700" dirty="0">
                <a:latin typeface="Times New Roman" panose="02020603050405020304" pitchFamily="18" charset="0"/>
                <a:ea typeface="Calibri" panose="020F0502020204030204" pitchFamily="34" charset="0"/>
                <a:cs typeface="Times New Roman" panose="02020603050405020304" pitchFamily="18" charset="0"/>
              </a:rPr>
              <a:t>richiesto per questo terzo mini-homework è stata prodotta una terza pagina del sito di partenza: </a:t>
            </a:r>
            <a:r>
              <a:rPr lang="it-IT" sz="1700" b="1" dirty="0">
                <a:latin typeface="Times New Roman" panose="02020603050405020304" pitchFamily="18" charset="0"/>
                <a:ea typeface="Calibri" panose="020F0502020204030204" pitchFamily="34" charset="0"/>
                <a:cs typeface="Times New Roman" panose="02020603050405020304" pitchFamily="18" charset="0"/>
              </a:rPr>
              <a:t>Info Voli</a:t>
            </a:r>
            <a:r>
              <a:rPr lang="it-IT" sz="1700" dirty="0">
                <a:latin typeface="Times New Roman" panose="02020603050405020304" pitchFamily="18" charset="0"/>
                <a:ea typeface="Calibri" panose="020F0502020204030204" pitchFamily="34" charset="0"/>
                <a:cs typeface="Times New Roman" panose="02020603050405020304" pitchFamily="18" charset="0"/>
              </a:rPr>
              <a:t>. </a:t>
            </a:r>
          </a:p>
          <a:p>
            <a:pPr marL="0" indent="0" algn="just">
              <a:lnSpc>
                <a:spcPct val="107000"/>
              </a:lnSpc>
              <a:spcAft>
                <a:spcPts val="800"/>
              </a:spcAft>
              <a:buNone/>
            </a:pPr>
            <a:r>
              <a:rPr lang="it-IT" sz="1700" dirty="0">
                <a:latin typeface="Times New Roman" panose="02020603050405020304" pitchFamily="18" charset="0"/>
                <a:ea typeface="Calibri" panose="020F0502020204030204" pitchFamily="34" charset="0"/>
                <a:cs typeface="Times New Roman" panose="02020603050405020304" pitchFamily="18" charset="0"/>
              </a:rPr>
              <a:t>La pagina </a:t>
            </a:r>
            <a:r>
              <a:rPr lang="it-IT" sz="1700" dirty="0">
                <a:effectLst/>
                <a:latin typeface="Times New Roman" panose="02020603050405020304" pitchFamily="18" charset="0"/>
                <a:ea typeface="Calibri" panose="020F0502020204030204" pitchFamily="34" charset="0"/>
                <a:cs typeface="Times New Roman" panose="02020603050405020304" pitchFamily="18" charset="0"/>
              </a:rPr>
              <a:t>"Info Voli", </a:t>
            </a:r>
            <a:r>
              <a:rPr lang="it-IT" sz="1700" b="1" dirty="0">
                <a:effectLst/>
                <a:latin typeface="Times New Roman" panose="02020603050405020304" pitchFamily="18" charset="0"/>
                <a:ea typeface="Calibri" panose="020F0502020204030204" pitchFamily="34" charset="0"/>
                <a:cs typeface="Times New Roman" panose="02020603050405020304" pitchFamily="18" charset="0"/>
              </a:rPr>
              <a:t>da un punto di vista strutturale</a:t>
            </a:r>
            <a:r>
              <a:rPr lang="it-IT" sz="1700" dirty="0">
                <a:effectLst/>
                <a:latin typeface="Times New Roman" panose="02020603050405020304" pitchFamily="18" charset="0"/>
                <a:ea typeface="Calibri" panose="020F0502020204030204" pitchFamily="34" charset="0"/>
                <a:cs typeface="Times New Roman" panose="02020603050405020304" pitchFamily="18" charset="0"/>
              </a:rPr>
              <a:t>, differisce dalla homepage e dalla pagina "Destinazioni"  per la sezione dei  contenuti, mentre presenta uguale header, menù di navigazione e footer. L’unica  differenza nel menù di navigazione sta nella presenza di un </a:t>
            </a:r>
            <a:r>
              <a:rPr lang="it-IT" sz="1700" b="1" dirty="0">
                <a:effectLst/>
                <a:latin typeface="Times New Roman" panose="02020603050405020304" pitchFamily="18" charset="0"/>
                <a:ea typeface="Calibri" panose="020F0502020204030204" pitchFamily="34" charset="0"/>
                <a:cs typeface="Times New Roman" panose="02020603050405020304" pitchFamily="18" charset="0"/>
              </a:rPr>
              <a:t>pulsante</a:t>
            </a:r>
            <a:r>
              <a:rPr lang="it-IT" sz="1700" dirty="0">
                <a:effectLst/>
                <a:latin typeface="Times New Roman" panose="02020603050405020304" pitchFamily="18" charset="0"/>
                <a:ea typeface="Calibri" panose="020F0502020204030204" pitchFamily="34" charset="0"/>
                <a:cs typeface="Times New Roman" panose="02020603050405020304" pitchFamily="18" charset="0"/>
              </a:rPr>
              <a:t> "</a:t>
            </a:r>
            <a:r>
              <a:rPr lang="it-IT" sz="1700" b="1" dirty="0">
                <a:effectLst/>
                <a:latin typeface="Times New Roman" panose="02020603050405020304" pitchFamily="18" charset="0"/>
                <a:ea typeface="Calibri" panose="020F0502020204030204" pitchFamily="34" charset="0"/>
                <a:cs typeface="Times New Roman" panose="02020603050405020304" pitchFamily="18" charset="0"/>
              </a:rPr>
              <a:t>Home</a:t>
            </a:r>
            <a:r>
              <a:rPr lang="it-IT" sz="1700" dirty="0">
                <a:effectLst/>
                <a:latin typeface="Times New Roman" panose="02020603050405020304" pitchFamily="18" charset="0"/>
                <a:ea typeface="Calibri" panose="020F0502020204030204" pitchFamily="34" charset="0"/>
                <a:cs typeface="Times New Roman" panose="02020603050405020304" pitchFamily="18" charset="0"/>
              </a:rPr>
              <a:t>" che, se cliccato, riporta alla homepage e permette di navigare in maniera fluida fra le due pagine.</a:t>
            </a:r>
          </a:p>
          <a:p>
            <a:pPr marL="0" indent="0" algn="just">
              <a:lnSpc>
                <a:spcPct val="107000"/>
              </a:lnSpc>
              <a:spcAft>
                <a:spcPts val="800"/>
              </a:spcAft>
              <a:buNone/>
            </a:pPr>
            <a:r>
              <a:rPr lang="it-IT" sz="1700" dirty="0">
                <a:latin typeface="Times New Roman" panose="02020603050405020304" pitchFamily="18" charset="0"/>
                <a:ea typeface="Calibri" panose="020F0502020204030204" pitchFamily="34" charset="0"/>
                <a:cs typeface="Times New Roman" panose="02020603050405020304" pitchFamily="18" charset="0"/>
              </a:rPr>
              <a:t>Analogamente, la pagina </a:t>
            </a:r>
            <a:r>
              <a:rPr lang="it-IT" sz="1700" dirty="0">
                <a:effectLst/>
                <a:latin typeface="Times New Roman" panose="02020603050405020304" pitchFamily="18" charset="0"/>
                <a:ea typeface="Calibri" panose="020F0502020204030204" pitchFamily="34" charset="0"/>
                <a:cs typeface="Times New Roman" panose="02020603050405020304" pitchFamily="18" charset="0"/>
              </a:rPr>
              <a:t>"Info Voli", è accessibile </a:t>
            </a:r>
            <a:r>
              <a:rPr lang="it-IT" sz="1700" b="1" dirty="0">
                <a:effectLst/>
                <a:latin typeface="Times New Roman" panose="02020603050405020304" pitchFamily="18" charset="0"/>
                <a:ea typeface="Calibri" panose="020F0502020204030204" pitchFamily="34" charset="0"/>
                <a:cs typeface="Times New Roman" panose="02020603050405020304" pitchFamily="18" charset="0"/>
              </a:rPr>
              <a:t>dall’homepage</a:t>
            </a:r>
            <a:r>
              <a:rPr lang="it-IT" sz="1700" dirty="0">
                <a:effectLst/>
                <a:latin typeface="Times New Roman" panose="02020603050405020304" pitchFamily="18" charset="0"/>
                <a:ea typeface="Calibri" panose="020F0502020204030204" pitchFamily="34" charset="0"/>
                <a:cs typeface="Times New Roman" panose="02020603050405020304" pitchFamily="18" charset="0"/>
              </a:rPr>
              <a:t> sia mediante il pulsante omonimo presente nel menù di navigazione, in alto, sia cliccando nel relativo link presente nel footer.</a:t>
            </a:r>
          </a:p>
          <a:p>
            <a:pPr marL="0" indent="0" algn="just">
              <a:lnSpc>
                <a:spcPct val="107000"/>
              </a:lnSpc>
              <a:spcAft>
                <a:spcPts val="800"/>
              </a:spcAft>
              <a:buNone/>
            </a:pPr>
            <a:r>
              <a:rPr lang="it-IT" sz="1700" dirty="0">
                <a:latin typeface="Times New Roman" panose="02020603050405020304" pitchFamily="18" charset="0"/>
                <a:ea typeface="Calibri" panose="020F0502020204030204" pitchFamily="34" charset="0"/>
                <a:cs typeface="Times New Roman" panose="02020603050405020304" pitchFamily="18" charset="0"/>
              </a:rPr>
              <a:t>Al caricamento della pagina </a:t>
            </a:r>
            <a:r>
              <a:rPr lang="it-IT" sz="1700" dirty="0">
                <a:effectLst/>
                <a:latin typeface="Times New Roman" panose="02020603050405020304" pitchFamily="18" charset="0"/>
                <a:ea typeface="Calibri" panose="020F0502020204030204" pitchFamily="34" charset="0"/>
                <a:cs typeface="Times New Roman" panose="02020603050405020304" pitchFamily="18" charset="0"/>
              </a:rPr>
              <a:t>"Info Voli" è </a:t>
            </a:r>
            <a:r>
              <a:rPr lang="it-IT" sz="1700" dirty="0">
                <a:latin typeface="Times New Roman" panose="02020603050405020304" pitchFamily="18" charset="0"/>
                <a:ea typeface="Calibri" panose="020F0502020204030204" pitchFamily="34" charset="0"/>
                <a:cs typeface="Times New Roman" panose="02020603050405020304" pitchFamily="18" charset="0"/>
              </a:rPr>
              <a:t>presente, nella sezione dei contenuti, un </a:t>
            </a:r>
            <a:r>
              <a:rPr lang="it-IT" sz="1700" b="1" dirty="0">
                <a:latin typeface="Times New Roman" panose="02020603050405020304" pitchFamily="18" charset="0"/>
                <a:ea typeface="Calibri" panose="020F0502020204030204" pitchFamily="34" charset="0"/>
                <a:cs typeface="Times New Roman" panose="02020603050405020304" pitchFamily="18" charset="0"/>
              </a:rPr>
              <a:t>form</a:t>
            </a:r>
            <a:r>
              <a:rPr lang="it-IT" sz="1700" dirty="0">
                <a:latin typeface="Times New Roman" panose="02020603050405020304" pitchFamily="18" charset="0"/>
                <a:ea typeface="Calibri" panose="020F0502020204030204" pitchFamily="34" charset="0"/>
                <a:cs typeface="Times New Roman" panose="02020603050405020304" pitchFamily="18" charset="0"/>
              </a:rPr>
              <a:t> che, una volta compilato, permette all’utente di </a:t>
            </a:r>
            <a:r>
              <a:rPr lang="it-IT" sz="1700" b="1" dirty="0">
                <a:latin typeface="Times New Roman" panose="02020603050405020304" pitchFamily="18" charset="0"/>
                <a:ea typeface="Calibri" panose="020F0502020204030204" pitchFamily="34" charset="0"/>
                <a:cs typeface="Times New Roman" panose="02020603050405020304" pitchFamily="18" charset="0"/>
              </a:rPr>
              <a:t>effettuare una ricerca in tempo reale su dei voli</a:t>
            </a:r>
            <a:r>
              <a:rPr lang="it-IT" sz="1700" dirty="0">
                <a:latin typeface="Times New Roman" panose="02020603050405020304" pitchFamily="18" charset="0"/>
                <a:ea typeface="Calibri" panose="020F0502020204030204" pitchFamily="34" charset="0"/>
                <a:cs typeface="Times New Roman" panose="02020603050405020304" pitchFamily="18" charset="0"/>
              </a:rPr>
              <a:t>, in base ad </a:t>
            </a:r>
            <a:r>
              <a:rPr lang="it-IT" sz="1700" b="1" dirty="0">
                <a:latin typeface="Times New Roman" panose="02020603050405020304" pitchFamily="18" charset="0"/>
                <a:ea typeface="Calibri" panose="020F0502020204030204" pitchFamily="34" charset="0"/>
                <a:cs typeface="Times New Roman" panose="02020603050405020304" pitchFamily="18" charset="0"/>
              </a:rPr>
              <a:t>Aeroporto di Arrivo</a:t>
            </a:r>
            <a:r>
              <a:rPr lang="it-IT" sz="1700" dirty="0">
                <a:latin typeface="Times New Roman" panose="02020603050405020304" pitchFamily="18" charset="0"/>
                <a:ea typeface="Calibri" panose="020F0502020204030204" pitchFamily="34" charset="0"/>
                <a:cs typeface="Times New Roman" panose="02020603050405020304" pitchFamily="18" charset="0"/>
              </a:rPr>
              <a:t>, </a:t>
            </a:r>
            <a:r>
              <a:rPr lang="it-IT" sz="1700" b="1" dirty="0">
                <a:latin typeface="Times New Roman" panose="02020603050405020304" pitchFamily="18" charset="0"/>
                <a:ea typeface="Calibri" panose="020F0502020204030204" pitchFamily="34" charset="0"/>
                <a:cs typeface="Times New Roman" panose="02020603050405020304" pitchFamily="18" charset="0"/>
              </a:rPr>
              <a:t>Aeroporto di Partenza</a:t>
            </a:r>
            <a:r>
              <a:rPr lang="it-IT" sz="1700" dirty="0">
                <a:latin typeface="Times New Roman" panose="02020603050405020304" pitchFamily="18" charset="0"/>
                <a:ea typeface="Calibri" panose="020F0502020204030204" pitchFamily="34" charset="0"/>
                <a:cs typeface="Times New Roman" panose="02020603050405020304" pitchFamily="18" charset="0"/>
              </a:rPr>
              <a:t> e </a:t>
            </a:r>
            <a:r>
              <a:rPr lang="it-IT" sz="1700" b="1" dirty="0">
                <a:latin typeface="Times New Roman" panose="02020603050405020304" pitchFamily="18" charset="0"/>
                <a:ea typeface="Calibri" panose="020F0502020204030204" pitchFamily="34" charset="0"/>
                <a:cs typeface="Times New Roman" panose="02020603050405020304" pitchFamily="18" charset="0"/>
              </a:rPr>
              <a:t>Data</a:t>
            </a:r>
            <a:r>
              <a:rPr lang="it-IT" sz="1700" dirty="0">
                <a:latin typeface="Times New Roman" panose="02020603050405020304" pitchFamily="18" charset="0"/>
                <a:ea typeface="Calibri" panose="020F0502020204030204" pitchFamily="34" charset="0"/>
                <a:cs typeface="Times New Roman" panose="02020603050405020304" pitchFamily="18" charset="0"/>
              </a:rPr>
              <a:t>. Più precisamente, l’utente dovrà selezionare un Aeroporto di Arrivo diverso dall’Aeroporto di Partenza (in caso contrario verrà stampato un </a:t>
            </a:r>
            <a:r>
              <a:rPr lang="it-IT" sz="1700" b="1" dirty="0">
                <a:latin typeface="Times New Roman" panose="02020603050405020304" pitchFamily="18" charset="0"/>
                <a:ea typeface="Calibri" panose="020F0502020204030204" pitchFamily="34" charset="0"/>
                <a:cs typeface="Times New Roman" panose="02020603050405020304" pitchFamily="18" charset="0"/>
              </a:rPr>
              <a:t>alert</a:t>
            </a:r>
            <a:r>
              <a:rPr lang="it-IT" sz="1700" dirty="0">
                <a:latin typeface="Times New Roman" panose="02020603050405020304" pitchFamily="18" charset="0"/>
                <a:ea typeface="Calibri" panose="020F0502020204030204" pitchFamily="34" charset="0"/>
                <a:cs typeface="Times New Roman" panose="02020603050405020304" pitchFamily="18" charset="0"/>
              </a:rPr>
              <a:t>, impostato tramite Javascript) e sarà necessario selezionare una data (l’elemento input di tipo </a:t>
            </a:r>
            <a:r>
              <a:rPr lang="it-IT" sz="1700" dirty="0">
                <a:effectLst/>
                <a:latin typeface="Times New Roman" panose="02020603050405020304" pitchFamily="18" charset="0"/>
                <a:ea typeface="Calibri" panose="020F0502020204030204" pitchFamily="34" charset="0"/>
                <a:cs typeface="Times New Roman" panose="02020603050405020304" pitchFamily="18" charset="0"/>
              </a:rPr>
              <a:t>"</a:t>
            </a:r>
            <a:r>
              <a:rPr lang="it-IT" sz="1700" dirty="0">
                <a:latin typeface="Times New Roman" panose="02020603050405020304" pitchFamily="18" charset="0"/>
                <a:ea typeface="Calibri" panose="020F0502020204030204" pitchFamily="34" charset="0"/>
                <a:cs typeface="Times New Roman" panose="02020603050405020304" pitchFamily="18" charset="0"/>
              </a:rPr>
              <a:t>date</a:t>
            </a:r>
            <a:r>
              <a:rPr lang="it-IT" sz="1700" dirty="0">
                <a:effectLst/>
                <a:latin typeface="Times New Roman" panose="02020603050405020304" pitchFamily="18" charset="0"/>
                <a:ea typeface="Calibri" panose="020F0502020204030204" pitchFamily="34" charset="0"/>
                <a:cs typeface="Times New Roman" panose="02020603050405020304" pitchFamily="18" charset="0"/>
              </a:rPr>
              <a:t>"</a:t>
            </a:r>
            <a:r>
              <a:rPr lang="it-IT" sz="1700" dirty="0">
                <a:latin typeface="Times New Roman" panose="02020603050405020304" pitchFamily="18" charset="0"/>
                <a:ea typeface="Calibri" panose="020F0502020204030204" pitchFamily="34" charset="0"/>
                <a:cs typeface="Times New Roman" panose="02020603050405020304" pitchFamily="18" charset="0"/>
              </a:rPr>
              <a:t>, in html, è specificato come </a:t>
            </a:r>
            <a:r>
              <a:rPr lang="it-IT" sz="1700" b="1" dirty="0">
                <a:latin typeface="Times New Roman" panose="02020603050405020304" pitchFamily="18" charset="0"/>
                <a:ea typeface="Calibri" panose="020F0502020204030204" pitchFamily="34" charset="0"/>
                <a:cs typeface="Times New Roman" panose="02020603050405020304" pitchFamily="18" charset="0"/>
              </a:rPr>
              <a:t>required</a:t>
            </a:r>
            <a:r>
              <a:rPr lang="it-IT" sz="1700" dirty="0">
                <a:latin typeface="Times New Roman" panose="02020603050405020304" pitchFamily="18" charset="0"/>
                <a:ea typeface="Calibri" panose="020F0502020204030204" pitchFamily="34" charset="0"/>
                <a:cs typeface="Times New Roman" panose="02020603050405020304" pitchFamily="18" charset="0"/>
              </a:rPr>
              <a:t>). </a:t>
            </a:r>
            <a:endParaRPr lang="it-IT" sz="17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93910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F5FC6AD2-6605-45FC-8BED-DDC7EBDD0599}"/>
              </a:ext>
            </a:extLst>
          </p:cNvPr>
          <p:cNvSpPr txBox="1"/>
          <p:nvPr/>
        </p:nvSpPr>
        <p:spPr>
          <a:xfrm>
            <a:off x="183215" y="156866"/>
            <a:ext cx="6748163" cy="460895"/>
          </a:xfrm>
          <a:prstGeom prst="rect">
            <a:avLst/>
          </a:prstGeom>
          <a:noFill/>
        </p:spPr>
        <p:txBody>
          <a:bodyPr wrap="square" rtlCol="0">
            <a:spAutoFit/>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it-IT" sz="2400" b="0" i="0" u="none" strike="noStrike" kern="1200" cap="none" spc="0" normalizeH="0" baseline="0" noProof="0" dirty="0">
                <a:ln>
                  <a:noFill/>
                </a:ln>
                <a:solidFill>
                  <a:srgbClr val="4472C4"/>
                </a:solidFill>
                <a:effectLst/>
                <a:uLnTx/>
                <a:uFillTx/>
                <a:latin typeface="Times New Roman" panose="02020603050405020304" pitchFamily="18" charset="0"/>
                <a:ea typeface="+mn-ea"/>
                <a:cs typeface="Times New Roman" panose="02020603050405020304" pitchFamily="18" charset="0"/>
              </a:rPr>
              <a:t>API REST Amadeus: richiesta in Javascript</a:t>
            </a:r>
            <a:endParaRPr kumimoji="0" lang="it-IT" sz="2000" b="1" i="0" u="none" strike="noStrike" kern="1200" cap="none" spc="0" normalizeH="0" baseline="0" noProof="0" dirty="0">
              <a:ln>
                <a:noFill/>
              </a:ln>
              <a:solidFill>
                <a:srgbClr val="4472C4"/>
              </a:solidFill>
              <a:effectLst/>
              <a:uLnTx/>
              <a:uFillTx/>
              <a:latin typeface="Times New Roman" panose="02020603050405020304" pitchFamily="18" charset="0"/>
              <a:ea typeface="+mn-ea"/>
              <a:cs typeface="Times New Roman" panose="02020603050405020304" pitchFamily="18" charset="0"/>
            </a:endParaRPr>
          </a:p>
        </p:txBody>
      </p:sp>
      <p:sp>
        <p:nvSpPr>
          <p:cNvPr id="10" name="CasellaDiTesto 9">
            <a:extLst>
              <a:ext uri="{FF2B5EF4-FFF2-40B4-BE49-F238E27FC236}">
                <a16:creationId xmlns:a16="http://schemas.microsoft.com/office/drawing/2014/main" id="{E1F2BA92-46E0-4077-B762-8DF6DA991D80}"/>
              </a:ext>
            </a:extLst>
          </p:cNvPr>
          <p:cNvSpPr txBox="1"/>
          <p:nvPr/>
        </p:nvSpPr>
        <p:spPr>
          <a:xfrm>
            <a:off x="1779296" y="1096930"/>
            <a:ext cx="8633407" cy="5522859"/>
          </a:xfrm>
          <a:prstGeom prst="rect">
            <a:avLst/>
          </a:prstGeom>
          <a:noFill/>
        </p:spPr>
        <p:txBody>
          <a:bodyPr wrap="square" rtlCol="0">
            <a:spAutoFit/>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it-IT"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Nella richiesta che è stata effettuata e di cui è stata allegato il relativo codice, si specifica che vengono sottoposte le </a:t>
            </a:r>
            <a:r>
              <a:rPr kumimoji="0" lang="it-IT" sz="17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coordinat</a:t>
            </a:r>
            <a:r>
              <a:rPr lang="it-IT" sz="1700" dirty="0">
                <a:solidFill>
                  <a:prstClr val="black"/>
                </a:solidFill>
                <a:latin typeface="Times New Roman" panose="02020603050405020304" pitchFamily="18" charset="0"/>
                <a:cs typeface="Times New Roman" panose="02020603050405020304" pitchFamily="18" charset="0"/>
              </a:rPr>
              <a:t>e relative alla città di Londra.</a:t>
            </a:r>
          </a:p>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it-IT"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 fase iniziale l’idea era la seguente: una volta che l’utente avesse lanciato una ricerca mediante il </a:t>
            </a:r>
            <a:r>
              <a:rPr kumimoji="0" lang="it-IT" sz="17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form</a:t>
            </a:r>
            <a:r>
              <a:rPr kumimoji="0" lang="it-IT"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e che questa avesse prodotto dei risultati, l’obiettivo era quello di far comparire, a partire dalla scelta dell’utente dell’aeroporto di Arrivo, una sezione dedicata alle attrazioni principali relative proprio alla località di quello stesso aeroporto di Arrivo. </a:t>
            </a:r>
            <a:r>
              <a:rPr lang="it-IT" sz="1700" dirty="0">
                <a:solidFill>
                  <a:prstClr val="black"/>
                </a:solidFill>
                <a:latin typeface="Times New Roman" panose="02020603050405020304" pitchFamily="18" charset="0"/>
                <a:cs typeface="Times New Roman" panose="02020603050405020304" pitchFamily="18" charset="0"/>
              </a:rPr>
              <a:t>Dunque, se tramite il </a:t>
            </a:r>
            <a:r>
              <a:rPr lang="it-IT" sz="1700" dirty="0" err="1">
                <a:solidFill>
                  <a:prstClr val="black"/>
                </a:solidFill>
                <a:latin typeface="Times New Roman" panose="02020603050405020304" pitchFamily="18" charset="0"/>
                <a:cs typeface="Times New Roman" panose="02020603050405020304" pitchFamily="18" charset="0"/>
              </a:rPr>
              <a:t>form</a:t>
            </a:r>
            <a:r>
              <a:rPr lang="it-IT" sz="1700" dirty="0">
                <a:solidFill>
                  <a:prstClr val="black"/>
                </a:solidFill>
                <a:latin typeface="Times New Roman" panose="02020603050405020304" pitchFamily="18" charset="0"/>
                <a:cs typeface="Times New Roman" panose="02020603050405020304" pitchFamily="18" charset="0"/>
              </a:rPr>
              <a:t> l’utente avesse scelto di cercare dei voli dall’aeroporto di Milano a quello di Berlino, l’obiettivo era quello di far comparire in basso una sezione contenente le attrazioni più apprezzate dai turisti relativamente alla città di Berlino.</a:t>
            </a:r>
          </a:p>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it-IT"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Successivamente, in fase d’implementazione, si è riscontrato un problema: Amadeus offre con la sua A</a:t>
            </a:r>
            <a:r>
              <a:rPr lang="it-IT" sz="1700" dirty="0">
                <a:solidFill>
                  <a:prstClr val="black"/>
                </a:solidFill>
                <a:latin typeface="Times New Roman" panose="02020603050405020304" pitchFamily="18" charset="0"/>
                <a:cs typeface="Times New Roman" panose="02020603050405020304" pitchFamily="18" charset="0"/>
              </a:rPr>
              <a:t>PI tale funzionalità solo per alcune città, tra cui Barcellona, Londra, Berlino, Parigi, ovvero diverse della città presenti nelle due select degli aeroporti, ma non tutte… (</a:t>
            </a:r>
            <a:r>
              <a:rPr lang="it-IT" sz="1700" dirty="0">
                <a:solidFill>
                  <a:prstClr val="black"/>
                </a:solidFill>
                <a:latin typeface="Times New Roman" panose="02020603050405020304" pitchFamily="18" charset="0"/>
                <a:cs typeface="Times New Roman" panose="02020603050405020304" pitchFamily="18" charset="0"/>
                <a:hlinkClick r:id="rId2"/>
              </a:rPr>
              <a:t>https://github.com/amadeus4dev/data-collection/blob/master/data/pois.md</a:t>
            </a:r>
            <a:r>
              <a:rPr lang="it-IT" sz="1700" dirty="0">
                <a:solidFill>
                  <a:prstClr val="black"/>
                </a:solidFill>
                <a:latin typeface="Times New Roman" panose="02020603050405020304" pitchFamily="18" charset="0"/>
                <a:cs typeface="Times New Roman" panose="02020603050405020304" pitchFamily="18" charset="0"/>
              </a:rPr>
              <a:t>).</a:t>
            </a:r>
          </a:p>
          <a:p>
            <a:pPr marL="0" marR="0" lvl="0" indent="0" algn="just" defTabSz="914400" rtl="0" eaLnBrk="1" fontAlgn="auto" latinLnBrk="0" hangingPunct="1">
              <a:lnSpc>
                <a:spcPct val="107000"/>
              </a:lnSpc>
              <a:spcBef>
                <a:spcPts val="0"/>
              </a:spcBef>
              <a:spcAft>
                <a:spcPts val="800"/>
              </a:spcAft>
              <a:buClrTx/>
              <a:buSzTx/>
              <a:buFontTx/>
              <a:buNone/>
              <a:tabLst/>
              <a:defRPr/>
            </a:pPr>
            <a:r>
              <a:rPr lang="it-IT" sz="1700" dirty="0">
                <a:solidFill>
                  <a:prstClr val="black"/>
                </a:solidFill>
                <a:latin typeface="Times New Roman" panose="02020603050405020304" pitchFamily="18" charset="0"/>
                <a:cs typeface="Times New Roman" panose="02020603050405020304" pitchFamily="18" charset="0"/>
              </a:rPr>
              <a:t>Per quanto detto si è allora deciso di sfruttare tale funzionalità per quanto concerne la città di Londra, ma sarebbe stato molto semplice aggiungere più di una sezione relativa alle attrazioni, effettuando più volte la fetch ma indicando coordinate diverse nell’url, a seconda della città cui si sarebbe voluto fare riferimento.</a:t>
            </a:r>
          </a:p>
          <a:p>
            <a:pPr marL="0" marR="0" lvl="0" indent="0" algn="just" defTabSz="914400" rtl="0" eaLnBrk="1" fontAlgn="auto" latinLnBrk="0" hangingPunct="1">
              <a:lnSpc>
                <a:spcPct val="107000"/>
              </a:lnSpc>
              <a:spcBef>
                <a:spcPts val="0"/>
              </a:spcBef>
              <a:spcAft>
                <a:spcPts val="800"/>
              </a:spcAft>
              <a:buClrTx/>
              <a:buSzTx/>
              <a:buFontTx/>
              <a:buNone/>
              <a:tabLst/>
              <a:defRPr/>
            </a:pPr>
            <a:endParaRPr kumimoji="0" lang="it-IT"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743737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338667" y="808235"/>
            <a:ext cx="3385866" cy="3387497"/>
          </a:xfrm>
        </p:spPr>
        <p:txBody>
          <a:bodyPr anchor="b">
            <a:normAutofit/>
          </a:bodyPr>
          <a:lstStyle/>
          <a:p>
            <a:pPr algn="r"/>
            <a:r>
              <a:rPr lang="it-IT" sz="4000" dirty="0">
                <a:solidFill>
                  <a:srgbClr val="FFFFFF"/>
                </a:solidFill>
              </a:rPr>
              <a:t>API REST Amadeus: formato delle risposte</a:t>
            </a:r>
          </a:p>
        </p:txBody>
      </p:sp>
      <p:sp>
        <p:nvSpPr>
          <p:cNvPr id="3" name="Content Placeholder 2">
            <a:extLst>
              <a:ext uri="{FF2B5EF4-FFF2-40B4-BE49-F238E27FC236}">
                <a16:creationId xmlns:a16="http://schemas.microsoft.com/office/drawing/2014/main" id="{A05D1882-65DE-484D-B983-8F24ECBDF31D}"/>
              </a:ext>
            </a:extLst>
          </p:cNvPr>
          <p:cNvSpPr>
            <a:spLocks noGrp="1"/>
          </p:cNvSpPr>
          <p:nvPr>
            <p:ph idx="1"/>
          </p:nvPr>
        </p:nvSpPr>
        <p:spPr>
          <a:xfrm>
            <a:off x="4835711" y="926510"/>
            <a:ext cx="6555347" cy="2708185"/>
          </a:xfrm>
        </p:spPr>
        <p:txBody>
          <a:bodyPr anchor="ctr">
            <a:normAutofit/>
          </a:bodyPr>
          <a:lstStyle/>
          <a:p>
            <a:pPr marL="0" indent="0" algn="just">
              <a:lnSpc>
                <a:spcPct val="107000"/>
              </a:lnSpc>
              <a:spcAft>
                <a:spcPts val="800"/>
              </a:spcAft>
              <a:buNone/>
            </a:pPr>
            <a:endParaRPr lang="it-IT" sz="2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endParaRPr lang="it-IT" sz="2000" dirty="0"/>
          </a:p>
        </p:txBody>
      </p:sp>
      <p:sp>
        <p:nvSpPr>
          <p:cNvPr id="11" name="CasellaDiTesto 10">
            <a:extLst>
              <a:ext uri="{FF2B5EF4-FFF2-40B4-BE49-F238E27FC236}">
                <a16:creationId xmlns:a16="http://schemas.microsoft.com/office/drawing/2014/main" id="{F8451EAB-606A-411B-B77D-62BF57073CA6}"/>
              </a:ext>
            </a:extLst>
          </p:cNvPr>
          <p:cNvSpPr txBox="1"/>
          <p:nvPr/>
        </p:nvSpPr>
        <p:spPr>
          <a:xfrm>
            <a:off x="4762505" y="403957"/>
            <a:ext cx="6783326" cy="733599"/>
          </a:xfrm>
          <a:prstGeom prst="rect">
            <a:avLst/>
          </a:prstGeom>
          <a:noFill/>
        </p:spPr>
        <p:txBody>
          <a:bodyPr wrap="square" rtlCol="0">
            <a:spAutoFit/>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lang="it-IT" sz="2000" i="0" dirty="0">
                <a:effectLst/>
                <a:latin typeface="Times New Roman" panose="02020603050405020304" pitchFamily="18" charset="0"/>
                <a:cs typeface="Times New Roman" panose="02020603050405020304" pitchFamily="18" charset="0"/>
              </a:rPr>
              <a:t>La risposta viene fornita in formato .json ed è del tipo seguente (visualizzata dalla console):</a:t>
            </a:r>
            <a:endParaRPr lang="it-IT" sz="2000" i="0" dirty="0">
              <a:effectLst/>
              <a:latin typeface="Open Sans" panose="020B0606030504020204" pitchFamily="34" charset="0"/>
            </a:endParaRPr>
          </a:p>
        </p:txBody>
      </p:sp>
      <p:pic>
        <p:nvPicPr>
          <p:cNvPr id="5" name="Immagine 4" descr="Immagine che contiene testo&#10;&#10;Descrizione generata automaticamente">
            <a:extLst>
              <a:ext uri="{FF2B5EF4-FFF2-40B4-BE49-F238E27FC236}">
                <a16:creationId xmlns:a16="http://schemas.microsoft.com/office/drawing/2014/main" id="{3F34ECDB-55F0-4387-BCBF-5F1A95E70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2663" y="1291483"/>
            <a:ext cx="5239805" cy="3333645"/>
          </a:xfrm>
          <a:prstGeom prst="rect">
            <a:avLst/>
          </a:prstGeom>
        </p:spPr>
      </p:pic>
      <p:pic>
        <p:nvPicPr>
          <p:cNvPr id="13" name="Immagine 12" descr="Immagine che contiene testo&#10;&#10;Descrizione generata automaticamente">
            <a:extLst>
              <a:ext uri="{FF2B5EF4-FFF2-40B4-BE49-F238E27FC236}">
                <a16:creationId xmlns:a16="http://schemas.microsoft.com/office/drawing/2014/main" id="{375EFADE-B7FE-4368-8159-7E767B0BBD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9615" y="4568910"/>
            <a:ext cx="2076190" cy="2076190"/>
          </a:xfrm>
          <a:prstGeom prst="rect">
            <a:avLst/>
          </a:prstGeom>
        </p:spPr>
      </p:pic>
      <p:pic>
        <p:nvPicPr>
          <p:cNvPr id="17" name="Immagine 16">
            <a:extLst>
              <a:ext uri="{FF2B5EF4-FFF2-40B4-BE49-F238E27FC236}">
                <a16:creationId xmlns:a16="http://schemas.microsoft.com/office/drawing/2014/main" id="{28869E68-C025-4FB8-BFEB-012D6A4FF1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1995" y="4597832"/>
            <a:ext cx="3440473" cy="2047268"/>
          </a:xfrm>
          <a:prstGeom prst="rect">
            <a:avLst/>
          </a:prstGeom>
        </p:spPr>
      </p:pic>
    </p:spTree>
    <p:extLst>
      <p:ext uri="{BB962C8B-B14F-4D97-AF65-F5344CB8AC3E}">
        <p14:creationId xmlns:p14="http://schemas.microsoft.com/office/powerpoint/2010/main" val="1505524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105527" y="808235"/>
            <a:ext cx="3893866" cy="3387497"/>
          </a:xfrm>
        </p:spPr>
        <p:txBody>
          <a:bodyPr anchor="b">
            <a:normAutofit/>
          </a:bodyPr>
          <a:lstStyle/>
          <a:p>
            <a:pPr algn="r"/>
            <a:r>
              <a:rPr lang="it-IT" sz="4000" dirty="0">
                <a:solidFill>
                  <a:srgbClr val="FFFFFF"/>
                </a:solidFill>
              </a:rPr>
              <a:t>API REST Amadeus: implementazione in Javascript (1)</a:t>
            </a:r>
          </a:p>
        </p:txBody>
      </p:sp>
      <p:sp>
        <p:nvSpPr>
          <p:cNvPr id="3" name="Content Placeholder 2">
            <a:extLst>
              <a:ext uri="{FF2B5EF4-FFF2-40B4-BE49-F238E27FC236}">
                <a16:creationId xmlns:a16="http://schemas.microsoft.com/office/drawing/2014/main" id="{A05D1882-65DE-484D-B983-8F24ECBDF31D}"/>
              </a:ext>
            </a:extLst>
          </p:cNvPr>
          <p:cNvSpPr>
            <a:spLocks noGrp="1"/>
          </p:cNvSpPr>
          <p:nvPr>
            <p:ph idx="1"/>
          </p:nvPr>
        </p:nvSpPr>
        <p:spPr>
          <a:xfrm>
            <a:off x="4835711" y="926510"/>
            <a:ext cx="6555347" cy="2708185"/>
          </a:xfrm>
        </p:spPr>
        <p:txBody>
          <a:bodyPr anchor="ctr">
            <a:normAutofit/>
          </a:bodyPr>
          <a:lstStyle/>
          <a:p>
            <a:pPr marL="0" indent="0" algn="just">
              <a:lnSpc>
                <a:spcPct val="107000"/>
              </a:lnSpc>
              <a:spcAft>
                <a:spcPts val="800"/>
              </a:spcAft>
              <a:buNone/>
            </a:pPr>
            <a:endParaRPr lang="it-IT" sz="2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endParaRPr lang="it-IT" sz="2000" dirty="0"/>
          </a:p>
        </p:txBody>
      </p:sp>
      <p:pic>
        <p:nvPicPr>
          <p:cNvPr id="5" name="Immagine 4" descr="Immagine che contiene testo&#10;&#10;Descrizione generata automaticamente">
            <a:extLst>
              <a:ext uri="{FF2B5EF4-FFF2-40B4-BE49-F238E27FC236}">
                <a16:creationId xmlns:a16="http://schemas.microsoft.com/office/drawing/2014/main" id="{601D85BC-0C98-406D-9B3A-6A573B3045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3976" y="966741"/>
            <a:ext cx="3201000" cy="566469"/>
          </a:xfrm>
          <a:prstGeom prst="rect">
            <a:avLst/>
          </a:prstGeom>
        </p:spPr>
      </p:pic>
      <p:pic>
        <p:nvPicPr>
          <p:cNvPr id="11" name="Immagine 10" descr="Immagine che contiene testo&#10;&#10;Descrizione generata automaticamente">
            <a:extLst>
              <a:ext uri="{FF2B5EF4-FFF2-40B4-BE49-F238E27FC236}">
                <a16:creationId xmlns:a16="http://schemas.microsoft.com/office/drawing/2014/main" id="{4BA129A7-FEAD-4BFA-93EB-439CA77927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3976" y="1996465"/>
            <a:ext cx="7102844" cy="3935025"/>
          </a:xfrm>
          <a:prstGeom prst="rect">
            <a:avLst/>
          </a:prstGeom>
        </p:spPr>
      </p:pic>
    </p:spTree>
    <p:extLst>
      <p:ext uri="{BB962C8B-B14F-4D97-AF65-F5344CB8AC3E}">
        <p14:creationId xmlns:p14="http://schemas.microsoft.com/office/powerpoint/2010/main" val="3506443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105527" y="808235"/>
            <a:ext cx="3893866" cy="3387497"/>
          </a:xfrm>
        </p:spPr>
        <p:txBody>
          <a:bodyPr anchor="b">
            <a:normAutofit/>
          </a:bodyPr>
          <a:lstStyle/>
          <a:p>
            <a:pPr algn="r"/>
            <a:r>
              <a:rPr lang="it-IT" sz="4000" dirty="0">
                <a:solidFill>
                  <a:srgbClr val="FFFFFF"/>
                </a:solidFill>
              </a:rPr>
              <a:t>API REST Amadeus: implementazione in Javascript (2)</a:t>
            </a:r>
          </a:p>
        </p:txBody>
      </p:sp>
      <p:pic>
        <p:nvPicPr>
          <p:cNvPr id="15" name="Immagine 14" descr="Immagine che contiene testo&#10;&#10;Descrizione generata automaticamente">
            <a:extLst>
              <a:ext uri="{FF2B5EF4-FFF2-40B4-BE49-F238E27FC236}">
                <a16:creationId xmlns:a16="http://schemas.microsoft.com/office/drawing/2014/main" id="{FE3399B3-F53A-412E-B379-5D788AF212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7793" y="488810"/>
            <a:ext cx="7427594" cy="3428121"/>
          </a:xfrm>
          <a:prstGeom prst="rect">
            <a:avLst/>
          </a:prstGeom>
        </p:spPr>
      </p:pic>
      <p:pic>
        <p:nvPicPr>
          <p:cNvPr id="19" name="Immagine 18">
            <a:extLst>
              <a:ext uri="{FF2B5EF4-FFF2-40B4-BE49-F238E27FC236}">
                <a16:creationId xmlns:a16="http://schemas.microsoft.com/office/drawing/2014/main" id="{5BDA86EA-9923-4C33-A5FA-F9FA53A238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0784" y="4041423"/>
            <a:ext cx="7686767" cy="2480873"/>
          </a:xfrm>
          <a:prstGeom prst="rect">
            <a:avLst/>
          </a:prstGeom>
        </p:spPr>
      </p:pic>
      <p:pic>
        <p:nvPicPr>
          <p:cNvPr id="22" name="Immagine 21" descr="Immagine che contiene testo, ricevuta&#10;&#10;Descrizione generata automaticamente">
            <a:extLst>
              <a:ext uri="{FF2B5EF4-FFF2-40B4-BE49-F238E27FC236}">
                <a16:creationId xmlns:a16="http://schemas.microsoft.com/office/drawing/2014/main" id="{5DB73AF5-66E2-4ABF-8E4F-2108E32352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17349" y="1370846"/>
            <a:ext cx="2355361" cy="2670577"/>
          </a:xfrm>
          <a:prstGeom prst="rect">
            <a:avLst/>
          </a:prstGeom>
        </p:spPr>
      </p:pic>
    </p:spTree>
    <p:extLst>
      <p:ext uri="{BB962C8B-B14F-4D97-AF65-F5344CB8AC3E}">
        <p14:creationId xmlns:p14="http://schemas.microsoft.com/office/powerpoint/2010/main" val="234906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523167" y="808235"/>
            <a:ext cx="3201366" cy="3387497"/>
          </a:xfrm>
        </p:spPr>
        <p:txBody>
          <a:bodyPr anchor="b">
            <a:normAutofit/>
          </a:bodyPr>
          <a:lstStyle/>
          <a:p>
            <a:pPr algn="r"/>
            <a:r>
              <a:rPr lang="it-IT" sz="4000" dirty="0">
                <a:solidFill>
                  <a:srgbClr val="FFFFFF"/>
                </a:solidFill>
              </a:rPr>
              <a:t>Informazioni Generali (2) </a:t>
            </a:r>
          </a:p>
        </p:txBody>
      </p:sp>
      <p:sp>
        <p:nvSpPr>
          <p:cNvPr id="3" name="Content Placeholder 2">
            <a:extLst>
              <a:ext uri="{FF2B5EF4-FFF2-40B4-BE49-F238E27FC236}">
                <a16:creationId xmlns:a16="http://schemas.microsoft.com/office/drawing/2014/main" id="{A05D1882-65DE-484D-B983-8F24ECBDF31D}"/>
              </a:ext>
            </a:extLst>
          </p:cNvPr>
          <p:cNvSpPr>
            <a:spLocks noGrp="1"/>
          </p:cNvSpPr>
          <p:nvPr>
            <p:ph idx="1"/>
          </p:nvPr>
        </p:nvSpPr>
        <p:spPr>
          <a:xfrm>
            <a:off x="4835711" y="926510"/>
            <a:ext cx="6555347" cy="2708185"/>
          </a:xfrm>
        </p:spPr>
        <p:txBody>
          <a:bodyPr anchor="ctr">
            <a:normAutofit/>
          </a:bodyPr>
          <a:lstStyle/>
          <a:p>
            <a:pPr marL="0" indent="0" algn="just">
              <a:lnSpc>
                <a:spcPct val="107000"/>
              </a:lnSpc>
              <a:spcAft>
                <a:spcPts val="800"/>
              </a:spcAft>
              <a:buNone/>
            </a:pPr>
            <a:endParaRPr lang="it-IT" sz="2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endParaRPr lang="it-IT" sz="2000" dirty="0"/>
          </a:p>
        </p:txBody>
      </p:sp>
      <p:sp>
        <p:nvSpPr>
          <p:cNvPr id="4" name="CasellaDiTesto 3">
            <a:extLst>
              <a:ext uri="{FF2B5EF4-FFF2-40B4-BE49-F238E27FC236}">
                <a16:creationId xmlns:a16="http://schemas.microsoft.com/office/drawing/2014/main" id="{3E8FB487-D1C1-4859-9B7E-6EE37E165E27}"/>
              </a:ext>
            </a:extLst>
          </p:cNvPr>
          <p:cNvSpPr txBox="1"/>
          <p:nvPr/>
        </p:nvSpPr>
        <p:spPr>
          <a:xfrm>
            <a:off x="4627016" y="511388"/>
            <a:ext cx="7054304" cy="6465296"/>
          </a:xfrm>
          <a:prstGeom prst="rect">
            <a:avLst/>
          </a:prstGeom>
          <a:noFill/>
        </p:spPr>
        <p:txBody>
          <a:bodyPr wrap="square" rtlCol="0">
            <a:spAutoFit/>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lang="it-IT" sz="1700" dirty="0">
                <a:latin typeface="Times New Roman" panose="02020603050405020304" pitchFamily="18" charset="0"/>
                <a:ea typeface="Calibri" panose="020F0502020204030204" pitchFamily="34" charset="0"/>
                <a:cs typeface="Times New Roman" panose="02020603050405020304" pitchFamily="18" charset="0"/>
              </a:rPr>
              <a:t>Una volta effettuata la ricerca, schiacciando sul pulsante </a:t>
            </a:r>
            <a:r>
              <a:rPr lang="it-IT" sz="1700" dirty="0">
                <a:effectLst/>
                <a:latin typeface="Times New Roman" panose="02020603050405020304" pitchFamily="18" charset="0"/>
                <a:ea typeface="Calibri" panose="020F0502020204030204" pitchFamily="34" charset="0"/>
                <a:cs typeface="Times New Roman" panose="02020603050405020304" pitchFamily="18" charset="0"/>
              </a:rPr>
              <a:t>"</a:t>
            </a:r>
            <a:r>
              <a:rPr lang="it-IT" sz="1700" b="1" dirty="0">
                <a:latin typeface="Times New Roman" panose="02020603050405020304" pitchFamily="18" charset="0"/>
                <a:ea typeface="Calibri" panose="020F0502020204030204" pitchFamily="34" charset="0"/>
                <a:cs typeface="Times New Roman" panose="02020603050405020304" pitchFamily="18" charset="0"/>
              </a:rPr>
              <a:t>Cerca</a:t>
            </a:r>
            <a:r>
              <a:rPr lang="it-IT" sz="1700" dirty="0">
                <a:effectLst/>
                <a:latin typeface="Times New Roman" panose="02020603050405020304" pitchFamily="18" charset="0"/>
                <a:ea typeface="Calibri" panose="020F0502020204030204" pitchFamily="34" charset="0"/>
                <a:cs typeface="Times New Roman" panose="02020603050405020304" pitchFamily="18" charset="0"/>
              </a:rPr>
              <a:t>", se questa avrà ottenuto dei risultati, comparirà una </a:t>
            </a:r>
            <a:r>
              <a:rPr lang="it-IT" sz="1700" b="1" dirty="0">
                <a:effectLst/>
                <a:latin typeface="Times New Roman" panose="02020603050405020304" pitchFamily="18" charset="0"/>
                <a:ea typeface="Calibri" panose="020F0502020204030204" pitchFamily="34" charset="0"/>
                <a:cs typeface="Times New Roman" panose="02020603050405020304" pitchFamily="18" charset="0"/>
              </a:rPr>
              <a:t>tabella</a:t>
            </a:r>
            <a:r>
              <a:rPr lang="it-IT" sz="1700" dirty="0">
                <a:effectLst/>
                <a:latin typeface="Times New Roman" panose="02020603050405020304" pitchFamily="18" charset="0"/>
                <a:ea typeface="Calibri" panose="020F0502020204030204" pitchFamily="34" charset="0"/>
                <a:cs typeface="Times New Roman" panose="02020603050405020304" pitchFamily="18" charset="0"/>
              </a:rPr>
              <a:t>, che verrà chiaramente creata in maniera dinamica: si avrà </a:t>
            </a:r>
            <a:r>
              <a:rPr lang="it-IT" sz="1700" b="1" dirty="0">
                <a:effectLst/>
                <a:latin typeface="Times New Roman" panose="02020603050405020304" pitchFamily="18" charset="0"/>
                <a:ea typeface="Calibri" panose="020F0502020204030204" pitchFamily="34" charset="0"/>
                <a:cs typeface="Times New Roman" panose="02020603050405020304" pitchFamily="18" charset="0"/>
              </a:rPr>
              <a:t>una riga per volo</a:t>
            </a:r>
            <a:r>
              <a:rPr lang="it-IT" sz="1700" dirty="0">
                <a:effectLst/>
                <a:latin typeface="Times New Roman" panose="02020603050405020304" pitchFamily="18" charset="0"/>
                <a:ea typeface="Calibri" panose="020F0502020204030204" pitchFamily="34" charset="0"/>
                <a:cs typeface="Times New Roman" panose="02020603050405020304" pitchFamily="18" charset="0"/>
              </a:rPr>
              <a:t>, in cui verranno specificate varie informazioni (N. volo, Aeroporto di Partenza, Aeroporto di Arrivo, Data e Orario di Partenza, Data e Orario di Arrivo, Stato del volo).</a:t>
            </a:r>
          </a:p>
          <a:p>
            <a:pPr marL="0" marR="0" lvl="0" indent="0" algn="just" defTabSz="914400" rtl="0" eaLnBrk="1" fontAlgn="auto" latinLnBrk="0" hangingPunct="1">
              <a:lnSpc>
                <a:spcPct val="107000"/>
              </a:lnSpc>
              <a:spcBef>
                <a:spcPts val="0"/>
              </a:spcBef>
              <a:spcAft>
                <a:spcPts val="800"/>
              </a:spcAft>
              <a:buClrTx/>
              <a:buSzTx/>
              <a:buFontTx/>
              <a:buNone/>
              <a:tabLst/>
              <a:defRPr/>
            </a:pPr>
            <a:r>
              <a:rPr lang="it-IT" sz="1700" dirty="0">
                <a:latin typeface="Times New Roman" panose="02020603050405020304" pitchFamily="18" charset="0"/>
                <a:ea typeface="Calibri" panose="020F0502020204030204" pitchFamily="34" charset="0"/>
                <a:cs typeface="Times New Roman" panose="02020603050405020304" pitchFamily="18" charset="0"/>
              </a:rPr>
              <a:t>Le informazioni sopra elencate vengono ottenute in seguito ad una </a:t>
            </a:r>
            <a:r>
              <a:rPr lang="it-IT" sz="1700" b="1" dirty="0">
                <a:latin typeface="Times New Roman" panose="02020603050405020304" pitchFamily="18" charset="0"/>
                <a:ea typeface="Calibri" panose="020F0502020204030204" pitchFamily="34" charset="0"/>
                <a:cs typeface="Times New Roman" panose="02020603050405020304" pitchFamily="18" charset="0"/>
              </a:rPr>
              <a:t>API REST </a:t>
            </a:r>
            <a:r>
              <a:rPr lang="it-IT" sz="1700" dirty="0">
                <a:latin typeface="Times New Roman" panose="02020603050405020304" pitchFamily="18" charset="0"/>
                <a:ea typeface="Calibri" panose="020F0502020204030204" pitchFamily="34" charset="0"/>
                <a:cs typeface="Times New Roman" panose="02020603050405020304" pitchFamily="18" charset="0"/>
              </a:rPr>
              <a:t>integrata con l’ausilio del servizio offerto da ‘</a:t>
            </a:r>
            <a:r>
              <a:rPr lang="it-IT" sz="1700" b="1" dirty="0">
                <a:latin typeface="Times New Roman" panose="02020603050405020304" pitchFamily="18" charset="0"/>
                <a:ea typeface="Calibri" panose="020F0502020204030204" pitchFamily="34" charset="0"/>
                <a:cs typeface="Times New Roman" panose="02020603050405020304" pitchFamily="18" charset="0"/>
              </a:rPr>
              <a:t>https://aviationstack.com/</a:t>
            </a:r>
            <a:r>
              <a:rPr lang="it-IT" sz="1700" dirty="0">
                <a:latin typeface="Times New Roman" panose="02020603050405020304" pitchFamily="18" charset="0"/>
                <a:ea typeface="Calibri" panose="020F0502020204030204" pitchFamily="34" charset="0"/>
                <a:cs typeface="Times New Roman" panose="02020603050405020304" pitchFamily="18" charset="0"/>
              </a:rPr>
              <a:t>’: tale API richiede un’</a:t>
            </a:r>
            <a:r>
              <a:rPr lang="it-IT" sz="1700" b="1" dirty="0">
                <a:latin typeface="Times New Roman" panose="02020603050405020304" pitchFamily="18" charset="0"/>
                <a:ea typeface="Calibri" panose="020F0502020204030204" pitchFamily="34" charset="0"/>
                <a:cs typeface="Times New Roman" panose="02020603050405020304" pitchFamily="18" charset="0"/>
              </a:rPr>
              <a:t>autenticazione con API KEY</a:t>
            </a:r>
            <a:r>
              <a:rPr lang="it-IT" sz="1700" dirty="0">
                <a:latin typeface="Times New Roman" panose="02020603050405020304" pitchFamily="18" charset="0"/>
                <a:ea typeface="Calibri" panose="020F0502020204030204" pitchFamily="34" charset="0"/>
                <a:cs typeface="Times New Roman" panose="02020603050405020304" pitchFamily="18" charset="0"/>
              </a:rPr>
              <a:t>.</a:t>
            </a:r>
            <a:endParaRPr lang="it-IT"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800"/>
              </a:spcAft>
              <a:buClrTx/>
              <a:buSzTx/>
              <a:buFontTx/>
              <a:buNone/>
              <a:tabLst/>
              <a:defRPr/>
            </a:pPr>
            <a:r>
              <a:rPr lang="it-IT" sz="1700" dirty="0">
                <a:latin typeface="Times New Roman" panose="02020603050405020304" pitchFamily="18" charset="0"/>
                <a:ea typeface="Calibri" panose="020F0502020204030204" pitchFamily="34" charset="0"/>
                <a:cs typeface="Times New Roman" panose="02020603050405020304" pitchFamily="18" charset="0"/>
              </a:rPr>
              <a:t>Contestualmente con la comparsa della tabella, al di sotto di essa apparirà anche una </a:t>
            </a:r>
            <a:r>
              <a:rPr lang="it-IT" sz="1700" b="1" dirty="0">
                <a:latin typeface="Times New Roman" panose="02020603050405020304" pitchFamily="18" charset="0"/>
                <a:ea typeface="Calibri" panose="020F0502020204030204" pitchFamily="34" charset="0"/>
                <a:cs typeface="Times New Roman" panose="02020603050405020304" pitchFamily="18" charset="0"/>
              </a:rPr>
              <a:t>sezione di contenuto contenente</a:t>
            </a:r>
            <a:r>
              <a:rPr lang="it-IT" sz="1700" dirty="0">
                <a:latin typeface="Times New Roman" panose="02020603050405020304" pitchFamily="18" charset="0"/>
                <a:ea typeface="Calibri" panose="020F0502020204030204" pitchFamily="34" charset="0"/>
                <a:cs typeface="Times New Roman" panose="02020603050405020304" pitchFamily="18" charset="0"/>
              </a:rPr>
              <a:t>, fondamentalmente, </a:t>
            </a:r>
            <a:r>
              <a:rPr lang="it-IT" sz="1700" b="1" dirty="0">
                <a:latin typeface="Times New Roman" panose="02020603050405020304" pitchFamily="18" charset="0"/>
                <a:ea typeface="Calibri" panose="020F0502020204030204" pitchFamily="34" charset="0"/>
                <a:cs typeface="Times New Roman" panose="02020603050405020304" pitchFamily="18" charset="0"/>
              </a:rPr>
              <a:t>un elenco delle attrazioni preferite dai turisti</a:t>
            </a:r>
            <a:r>
              <a:rPr lang="it-IT" sz="1700" dirty="0">
                <a:latin typeface="Times New Roman" panose="02020603050405020304" pitchFamily="18" charset="0"/>
                <a:ea typeface="Calibri" panose="020F0502020204030204" pitchFamily="34" charset="0"/>
                <a:cs typeface="Times New Roman" panose="02020603050405020304" pitchFamily="18" charset="0"/>
              </a:rPr>
              <a:t> per la città indicata all’interno della sezione stessa. Quest’ultimo tipo di informazioni viene invece ricavato sfruttando una delle API REST messe a disposizione da parte di ‘</a:t>
            </a:r>
            <a:r>
              <a:rPr lang="it-IT" sz="1700" b="1" dirty="0">
                <a:latin typeface="Times New Roman" panose="02020603050405020304" pitchFamily="18" charset="0"/>
                <a:ea typeface="Calibri" panose="020F0502020204030204" pitchFamily="34" charset="0"/>
                <a:cs typeface="Times New Roman" panose="02020603050405020304" pitchFamily="18" charset="0"/>
              </a:rPr>
              <a:t>https://developers.amadeus.com/</a:t>
            </a:r>
            <a:r>
              <a:rPr lang="it-IT" sz="1700" dirty="0">
                <a:latin typeface="Times New Roman" panose="02020603050405020304" pitchFamily="18" charset="0"/>
                <a:ea typeface="Calibri" panose="020F0502020204030204" pitchFamily="34" charset="0"/>
                <a:cs typeface="Times New Roman" panose="02020603050405020304" pitchFamily="18" charset="0"/>
              </a:rPr>
              <a:t>’: a differenza della prima API, quest’altra richiederà un meccanismo di </a:t>
            </a:r>
            <a:r>
              <a:rPr lang="it-IT" sz="1700" b="1" dirty="0">
                <a:latin typeface="Times New Roman" panose="02020603050405020304" pitchFamily="18" charset="0"/>
                <a:ea typeface="Calibri" panose="020F0502020204030204" pitchFamily="34" charset="0"/>
                <a:cs typeface="Times New Roman" panose="02020603050405020304" pitchFamily="18" charset="0"/>
              </a:rPr>
              <a:t>autenticazione OAuth 2.0</a:t>
            </a:r>
            <a:r>
              <a:rPr lang="it-IT" sz="1700" dirty="0">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just" defTabSz="914400" rtl="0" eaLnBrk="1" fontAlgn="auto" latinLnBrk="0" hangingPunct="1">
              <a:lnSpc>
                <a:spcPct val="107000"/>
              </a:lnSpc>
              <a:spcBef>
                <a:spcPts val="0"/>
              </a:spcBef>
              <a:spcAft>
                <a:spcPts val="800"/>
              </a:spcAft>
              <a:buClrTx/>
              <a:buSzTx/>
              <a:buFontTx/>
              <a:buNone/>
              <a:tabLst/>
              <a:defRPr/>
            </a:pPr>
            <a:r>
              <a:rPr lang="it-IT" sz="1700" b="1" dirty="0">
                <a:latin typeface="Times New Roman" panose="02020603050405020304" pitchFamily="18" charset="0"/>
                <a:ea typeface="Calibri" panose="020F0502020204030204" pitchFamily="34" charset="0"/>
                <a:cs typeface="Times New Roman" panose="02020603050405020304" pitchFamily="18" charset="0"/>
              </a:rPr>
              <a:t>Maggiori dettagli sulle REST API </a:t>
            </a:r>
            <a:r>
              <a:rPr lang="it-IT" sz="1700" dirty="0">
                <a:latin typeface="Times New Roman" panose="02020603050405020304" pitchFamily="18" charset="0"/>
                <a:ea typeface="Calibri" panose="020F0502020204030204" pitchFamily="34" charset="0"/>
                <a:cs typeface="Times New Roman" panose="02020603050405020304" pitchFamily="18" charset="0"/>
              </a:rPr>
              <a:t>utilizzate verranno forniti </a:t>
            </a:r>
            <a:r>
              <a:rPr lang="it-IT" sz="1700" b="1" dirty="0">
                <a:latin typeface="Times New Roman" panose="02020603050405020304" pitchFamily="18" charset="0"/>
                <a:ea typeface="Calibri" panose="020F0502020204030204" pitchFamily="34" charset="0"/>
                <a:cs typeface="Times New Roman" panose="02020603050405020304" pitchFamily="18" charset="0"/>
              </a:rPr>
              <a:t>nelle slides successive</a:t>
            </a:r>
            <a:r>
              <a:rPr lang="it-IT" sz="1700" dirty="0">
                <a:latin typeface="Times New Roman" panose="02020603050405020304" pitchFamily="18" charset="0"/>
                <a:ea typeface="Calibri" panose="020F0502020204030204" pitchFamily="34" charset="0"/>
                <a:cs typeface="Times New Roman" panose="02020603050405020304" pitchFamily="18" charset="0"/>
              </a:rPr>
              <a:t>.</a:t>
            </a:r>
            <a:endParaRPr lang="it-IT"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800"/>
              </a:spcAft>
              <a:buClrTx/>
              <a:buSzTx/>
              <a:buFontTx/>
              <a:buNone/>
              <a:tabLst/>
              <a:defRPr/>
            </a:pPr>
            <a:r>
              <a:rPr lang="it-IT" sz="1700" dirty="0">
                <a:solidFill>
                  <a:prstClr val="black"/>
                </a:solidFill>
                <a:effectLst/>
                <a:latin typeface="Times New Roman" panose="02020603050405020304" pitchFamily="18" charset="0"/>
                <a:ea typeface="Calibri" panose="020F0502020204030204" pitchFamily="34" charset="0"/>
                <a:cs typeface="Times New Roman" panose="02020603050405020304" pitchFamily="18" charset="0"/>
              </a:rPr>
              <a:t>Una volta comparsa la </a:t>
            </a:r>
            <a:r>
              <a:rPr lang="it-IT" sz="17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suddetta tabella, in caso si effettui una nuova ricerca che non dia alcun risultato, la tabella scomparirà e apparirà un alert che avviserà l’utente dell’esito negativo della ricerca.</a:t>
            </a:r>
          </a:p>
          <a:p>
            <a:pPr marL="0" marR="0" lvl="0" indent="0" algn="just" defTabSz="914400" rtl="0" eaLnBrk="1" fontAlgn="auto" latinLnBrk="0" hangingPunct="1">
              <a:lnSpc>
                <a:spcPct val="107000"/>
              </a:lnSpc>
              <a:spcBef>
                <a:spcPts val="0"/>
              </a:spcBef>
              <a:spcAft>
                <a:spcPts val="800"/>
              </a:spcAft>
              <a:buClrTx/>
              <a:buSzTx/>
              <a:buFontTx/>
              <a:buNone/>
              <a:tabLst/>
              <a:defRPr/>
            </a:pPr>
            <a:endParaRPr kumimoji="0" lang="it-IT" sz="17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5654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algn="r"/>
            <a:r>
              <a:rPr lang="it-IT" sz="4000">
                <a:solidFill>
                  <a:srgbClr val="FFFFFF"/>
                </a:solidFill>
              </a:rPr>
              <a:t>Layout complessivo</a:t>
            </a:r>
            <a:endParaRPr lang="it-IT" sz="4000" dirty="0">
              <a:solidFill>
                <a:srgbClr val="FFFFFF"/>
              </a:solidFill>
            </a:endParaRPr>
          </a:p>
        </p:txBody>
      </p:sp>
      <p:pic>
        <p:nvPicPr>
          <p:cNvPr id="21" name="Immagine 20" descr="Immagine che contiene testo&#10;&#10;Descrizione generata automaticamente">
            <a:extLst>
              <a:ext uri="{FF2B5EF4-FFF2-40B4-BE49-F238E27FC236}">
                <a16:creationId xmlns:a16="http://schemas.microsoft.com/office/drawing/2014/main" id="{9ABDAC59-3478-41D9-B21E-8A1043C295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822" y="4356016"/>
            <a:ext cx="7219521" cy="1605529"/>
          </a:xfrm>
          <a:prstGeom prst="rect">
            <a:avLst/>
          </a:prstGeom>
        </p:spPr>
      </p:pic>
      <p:pic>
        <p:nvPicPr>
          <p:cNvPr id="9" name="Immagine 8">
            <a:extLst>
              <a:ext uri="{FF2B5EF4-FFF2-40B4-BE49-F238E27FC236}">
                <a16:creationId xmlns:a16="http://schemas.microsoft.com/office/drawing/2014/main" id="{2CA3A07E-871B-4CE0-9D25-5DCFAB39D8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5078" y="877885"/>
            <a:ext cx="7250200" cy="1343625"/>
          </a:xfrm>
          <a:prstGeom prst="rect">
            <a:avLst/>
          </a:prstGeom>
        </p:spPr>
      </p:pic>
      <p:pic>
        <p:nvPicPr>
          <p:cNvPr id="5" name="Immagine 4">
            <a:extLst>
              <a:ext uri="{FF2B5EF4-FFF2-40B4-BE49-F238E27FC236}">
                <a16:creationId xmlns:a16="http://schemas.microsoft.com/office/drawing/2014/main" id="{8FEBB3AF-36C5-4AA3-B12E-220788ABF5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0821" y="2231648"/>
            <a:ext cx="7219522" cy="2119297"/>
          </a:xfrm>
          <a:prstGeom prst="rect">
            <a:avLst/>
          </a:prstGeom>
        </p:spPr>
      </p:pic>
    </p:spTree>
    <p:extLst>
      <p:ext uri="{BB962C8B-B14F-4D97-AF65-F5344CB8AC3E}">
        <p14:creationId xmlns:p14="http://schemas.microsoft.com/office/powerpoint/2010/main" val="2861803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itle 1">
            <a:extLst>
              <a:ext uri="{FF2B5EF4-FFF2-40B4-BE49-F238E27FC236}">
                <a16:creationId xmlns:a16="http://schemas.microsoft.com/office/drawing/2014/main" id="{52D86F9E-364A-4FB6-B8D6-B9D56B32517E}"/>
              </a:ext>
            </a:extLst>
          </p:cNvPr>
          <p:cNvSpPr>
            <a:spLocks noGrp="1"/>
          </p:cNvSpPr>
          <p:nvPr>
            <p:ph type="title"/>
          </p:nvPr>
        </p:nvSpPr>
        <p:spPr>
          <a:xfrm>
            <a:off x="523167" y="808235"/>
            <a:ext cx="3201366" cy="3387497"/>
          </a:xfrm>
        </p:spPr>
        <p:txBody>
          <a:bodyPr anchor="b">
            <a:normAutofit/>
          </a:bodyPr>
          <a:lstStyle/>
          <a:p>
            <a:pPr algn="r"/>
            <a:r>
              <a:rPr lang="it-IT" sz="4000" dirty="0">
                <a:solidFill>
                  <a:srgbClr val="FFFFFF"/>
                </a:solidFill>
              </a:rPr>
              <a:t>Form (HTML)</a:t>
            </a:r>
          </a:p>
        </p:txBody>
      </p:sp>
      <p:pic>
        <p:nvPicPr>
          <p:cNvPr id="5" name="Immagine 4" descr="Immagine che contiene testo&#10;&#10;Descrizione generata automaticamente">
            <a:extLst>
              <a:ext uri="{FF2B5EF4-FFF2-40B4-BE49-F238E27FC236}">
                <a16:creationId xmlns:a16="http://schemas.microsoft.com/office/drawing/2014/main" id="{EAB50E96-9656-4E67-84B5-737494E92A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0993" y="891329"/>
            <a:ext cx="6702117" cy="5095618"/>
          </a:xfrm>
          <a:prstGeom prst="rect">
            <a:avLst/>
          </a:prstGeom>
        </p:spPr>
      </p:pic>
    </p:spTree>
    <p:extLst>
      <p:ext uri="{BB962C8B-B14F-4D97-AF65-F5344CB8AC3E}">
        <p14:creationId xmlns:p14="http://schemas.microsoft.com/office/powerpoint/2010/main" val="351830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itle 1">
            <a:extLst>
              <a:ext uri="{FF2B5EF4-FFF2-40B4-BE49-F238E27FC236}">
                <a16:creationId xmlns:a16="http://schemas.microsoft.com/office/drawing/2014/main" id="{52D86F9E-364A-4FB6-B8D6-B9D56B32517E}"/>
              </a:ext>
            </a:extLst>
          </p:cNvPr>
          <p:cNvSpPr>
            <a:spLocks noGrp="1"/>
          </p:cNvSpPr>
          <p:nvPr>
            <p:ph type="title"/>
          </p:nvPr>
        </p:nvSpPr>
        <p:spPr>
          <a:xfrm>
            <a:off x="523167" y="808235"/>
            <a:ext cx="3201366" cy="3387497"/>
          </a:xfrm>
        </p:spPr>
        <p:txBody>
          <a:bodyPr anchor="b">
            <a:normAutofit/>
          </a:bodyPr>
          <a:lstStyle/>
          <a:p>
            <a:pPr algn="r"/>
            <a:r>
              <a:rPr lang="it-IT" sz="4000" dirty="0">
                <a:solidFill>
                  <a:srgbClr val="FFFFFF"/>
                </a:solidFill>
              </a:rPr>
              <a:t>Form &amp; Table (CSS)</a:t>
            </a:r>
          </a:p>
        </p:txBody>
      </p:sp>
      <p:pic>
        <p:nvPicPr>
          <p:cNvPr id="3" name="Immagine 2" descr="Immagine che contiene testo&#10;&#10;Descrizione generata automaticamente">
            <a:extLst>
              <a:ext uri="{FF2B5EF4-FFF2-40B4-BE49-F238E27FC236}">
                <a16:creationId xmlns:a16="http://schemas.microsoft.com/office/drawing/2014/main" id="{56A0455D-C63F-43D3-A136-70BF1DD5FC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1647" y="1265210"/>
            <a:ext cx="3423744" cy="2720235"/>
          </a:xfrm>
          <a:prstGeom prst="rect">
            <a:avLst/>
          </a:prstGeom>
        </p:spPr>
      </p:pic>
      <p:pic>
        <p:nvPicPr>
          <p:cNvPr id="6" name="Immagine 5" descr="Immagine che contiene testo&#10;&#10;Descrizione generata automaticamente">
            <a:extLst>
              <a:ext uri="{FF2B5EF4-FFF2-40B4-BE49-F238E27FC236}">
                <a16:creationId xmlns:a16="http://schemas.microsoft.com/office/drawing/2014/main" id="{4EEF8F50-1325-4FC6-9B6E-A03E07BE23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9221" y="1265210"/>
            <a:ext cx="3418381" cy="4607045"/>
          </a:xfrm>
          <a:prstGeom prst="rect">
            <a:avLst/>
          </a:prstGeom>
        </p:spPr>
      </p:pic>
    </p:spTree>
    <p:extLst>
      <p:ext uri="{BB962C8B-B14F-4D97-AF65-F5344CB8AC3E}">
        <p14:creationId xmlns:p14="http://schemas.microsoft.com/office/powerpoint/2010/main" val="328138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057" y="586855"/>
            <a:ext cx="3671145" cy="3387497"/>
          </a:xfrm>
        </p:spPr>
        <p:txBody>
          <a:bodyPr anchor="b">
            <a:normAutofit/>
          </a:bodyPr>
          <a:lstStyle/>
          <a:p>
            <a:pPr algn="r"/>
            <a:r>
              <a:rPr lang="it-IT" sz="4000" dirty="0">
                <a:solidFill>
                  <a:srgbClr val="FFFFFF"/>
                </a:solidFill>
              </a:rPr>
              <a:t>Esempio di uso del form di ricerca dei voli in tempo reale</a:t>
            </a:r>
          </a:p>
        </p:txBody>
      </p:sp>
      <p:sp>
        <p:nvSpPr>
          <p:cNvPr id="17" name="CasellaDiTesto 16">
            <a:extLst>
              <a:ext uri="{FF2B5EF4-FFF2-40B4-BE49-F238E27FC236}">
                <a16:creationId xmlns:a16="http://schemas.microsoft.com/office/drawing/2014/main" id="{3D704706-EAC5-44BC-A90B-F872A8285242}"/>
              </a:ext>
            </a:extLst>
          </p:cNvPr>
          <p:cNvSpPr txBox="1"/>
          <p:nvPr/>
        </p:nvSpPr>
        <p:spPr>
          <a:xfrm>
            <a:off x="4443042" y="378474"/>
            <a:ext cx="6796046" cy="633315"/>
          </a:xfrm>
          <a:prstGeom prst="rect">
            <a:avLst/>
          </a:prstGeom>
          <a:noFill/>
        </p:spPr>
        <p:txBody>
          <a:bodyPr wrap="square" rtlCol="0">
            <a:spAutoFit/>
          </a:bodyPr>
          <a:lstStyle/>
          <a:p>
            <a:pPr algn="just">
              <a:lnSpc>
                <a:spcPct val="107000"/>
              </a:lnSpc>
              <a:spcAft>
                <a:spcPts val="800"/>
              </a:spcAft>
            </a:pPr>
            <a:r>
              <a:rPr lang="it-IT" sz="1700" dirty="0">
                <a:latin typeface="Times New Roman" panose="02020603050405020304" pitchFamily="18" charset="0"/>
                <a:ea typeface="Calibri" panose="020F0502020204030204" pitchFamily="34" charset="0"/>
                <a:cs typeface="Times New Roman" panose="02020603050405020304" pitchFamily="18" charset="0"/>
              </a:rPr>
              <a:t>A titolo di esempio, effettuiamo una ricerca sui voli in partenza da Madrid e diretti verso Londra, in data 26 Aprile 2021: </a:t>
            </a:r>
            <a:endParaRPr lang="it-IT" sz="17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Immagine 6">
            <a:extLst>
              <a:ext uri="{FF2B5EF4-FFF2-40B4-BE49-F238E27FC236}">
                <a16:creationId xmlns:a16="http://schemas.microsoft.com/office/drawing/2014/main" id="{10C31C38-1057-43B6-A004-DA0D226929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082" y="1180630"/>
            <a:ext cx="7788171" cy="419265"/>
          </a:xfrm>
          <a:prstGeom prst="rect">
            <a:avLst/>
          </a:prstGeom>
        </p:spPr>
      </p:pic>
      <p:sp>
        <p:nvSpPr>
          <p:cNvPr id="19" name="CasellaDiTesto 18">
            <a:extLst>
              <a:ext uri="{FF2B5EF4-FFF2-40B4-BE49-F238E27FC236}">
                <a16:creationId xmlns:a16="http://schemas.microsoft.com/office/drawing/2014/main" id="{1687217C-021F-4256-B035-F5A1D613CB77}"/>
              </a:ext>
            </a:extLst>
          </p:cNvPr>
          <p:cNvSpPr txBox="1"/>
          <p:nvPr/>
        </p:nvSpPr>
        <p:spPr>
          <a:xfrm>
            <a:off x="4443042" y="1768736"/>
            <a:ext cx="6796046" cy="353366"/>
          </a:xfrm>
          <a:prstGeom prst="rect">
            <a:avLst/>
          </a:prstGeom>
          <a:noFill/>
        </p:spPr>
        <p:txBody>
          <a:bodyPr wrap="square" rtlCol="0">
            <a:spAutoFit/>
          </a:bodyPr>
          <a:lstStyle/>
          <a:p>
            <a:pPr algn="just">
              <a:lnSpc>
                <a:spcPct val="107000"/>
              </a:lnSpc>
              <a:spcAft>
                <a:spcPts val="800"/>
              </a:spcAft>
            </a:pPr>
            <a:r>
              <a:rPr lang="it-IT" sz="1700" dirty="0">
                <a:latin typeface="Times New Roman" panose="02020603050405020304" pitchFamily="18" charset="0"/>
                <a:ea typeface="Calibri" panose="020F0502020204030204" pitchFamily="34" charset="0"/>
                <a:cs typeface="Times New Roman" panose="02020603050405020304" pitchFamily="18" charset="0"/>
              </a:rPr>
              <a:t>Cliccando sul pulsante ‘Cerca’, otteniamo…</a:t>
            </a:r>
            <a:endParaRPr lang="it-IT" sz="17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3" name="Immagine 12" descr="Immagine che contiene testo, screenshot, monitor, armadietto&#10;&#10;Descrizione generata automaticamente">
            <a:extLst>
              <a:ext uri="{FF2B5EF4-FFF2-40B4-BE49-F238E27FC236}">
                <a16:creationId xmlns:a16="http://schemas.microsoft.com/office/drawing/2014/main" id="{EFB832E6-7A17-488E-9741-4C7BACC1CF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4896" y="2253358"/>
            <a:ext cx="6238541" cy="2621392"/>
          </a:xfrm>
          <a:prstGeom prst="rect">
            <a:avLst/>
          </a:prstGeom>
        </p:spPr>
      </p:pic>
      <p:pic>
        <p:nvPicPr>
          <p:cNvPr id="21" name="Immagine 20">
            <a:extLst>
              <a:ext uri="{FF2B5EF4-FFF2-40B4-BE49-F238E27FC236}">
                <a16:creationId xmlns:a16="http://schemas.microsoft.com/office/drawing/2014/main" id="{D4ABA78F-51E9-44A7-B947-20B35FF046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0211" y="4849555"/>
            <a:ext cx="6493226" cy="1585947"/>
          </a:xfrm>
          <a:prstGeom prst="rect">
            <a:avLst/>
          </a:prstGeom>
        </p:spPr>
      </p:pic>
    </p:spTree>
    <p:extLst>
      <p:ext uri="{BB962C8B-B14F-4D97-AF65-F5344CB8AC3E}">
        <p14:creationId xmlns:p14="http://schemas.microsoft.com/office/powerpoint/2010/main" val="3040765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338667" y="808235"/>
            <a:ext cx="3385866" cy="3387497"/>
          </a:xfrm>
        </p:spPr>
        <p:txBody>
          <a:bodyPr anchor="b">
            <a:normAutofit/>
          </a:bodyPr>
          <a:lstStyle/>
          <a:p>
            <a:pPr algn="r"/>
            <a:r>
              <a:rPr lang="it-IT" sz="4000" dirty="0">
                <a:solidFill>
                  <a:srgbClr val="FFFFFF"/>
                </a:solidFill>
              </a:rPr>
              <a:t>API REST AviationStack: meccanismo di autenticazione</a:t>
            </a:r>
          </a:p>
        </p:txBody>
      </p:sp>
      <p:sp>
        <p:nvSpPr>
          <p:cNvPr id="4" name="CasellaDiTesto 3">
            <a:extLst>
              <a:ext uri="{FF2B5EF4-FFF2-40B4-BE49-F238E27FC236}">
                <a16:creationId xmlns:a16="http://schemas.microsoft.com/office/drawing/2014/main" id="{3E8FB487-D1C1-4859-9B7E-6EE37E165E27}"/>
              </a:ext>
            </a:extLst>
          </p:cNvPr>
          <p:cNvSpPr txBox="1"/>
          <p:nvPr/>
        </p:nvSpPr>
        <p:spPr>
          <a:xfrm>
            <a:off x="4586233" y="766467"/>
            <a:ext cx="7054304" cy="5480859"/>
          </a:xfrm>
          <a:prstGeom prst="rect">
            <a:avLst/>
          </a:prstGeom>
          <a:noFill/>
        </p:spPr>
        <p:txBody>
          <a:bodyPr wrap="square" rtlCol="0">
            <a:spAutoFit/>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lang="it-IT" sz="17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Dopo aver creato un account AviationStack si otterrà una chiave univoca di accesso (API KEY), che nel nostro caso è:</a:t>
            </a:r>
          </a:p>
          <a:p>
            <a:pPr algn="ctr"/>
            <a:r>
              <a:rPr lang="it-IT" sz="1700" i="0" dirty="0">
                <a:solidFill>
                  <a:srgbClr val="0070C0"/>
                </a:solidFill>
                <a:effectLst/>
                <a:latin typeface="Times New Roman" panose="02020603050405020304" pitchFamily="18" charset="0"/>
                <a:cs typeface="Times New Roman" panose="02020603050405020304" pitchFamily="18" charset="0"/>
              </a:rPr>
              <a:t>792898ddad7f8991f83eed9dfaaf9801</a:t>
            </a:r>
          </a:p>
          <a:p>
            <a:pPr algn="l"/>
            <a:r>
              <a:rPr lang="it-IT" sz="1700" dirty="0">
                <a:latin typeface="Times New Roman" panose="02020603050405020304" pitchFamily="18" charset="0"/>
                <a:cs typeface="Times New Roman" panose="02020603050405020304" pitchFamily="18" charset="0"/>
              </a:rPr>
              <a:t>Tale chiave è l’unica informazione necessaria per il meccanismo di autenticazione di AviationStack.</a:t>
            </a:r>
            <a:endParaRPr lang="it-IT" sz="1700" b="1" i="0" dirty="0">
              <a:solidFill>
                <a:srgbClr val="0070C0"/>
              </a:solidFill>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800"/>
              </a:spcAft>
              <a:buClrTx/>
              <a:buSzTx/>
              <a:buFontTx/>
              <a:buNone/>
              <a:tabLst/>
              <a:defRPr/>
            </a:pPr>
            <a:r>
              <a:rPr lang="it-IT" sz="17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Al fine di connettersi al servizio, occorre dunque concatenare l’API key all’endpoint desiderato.</a:t>
            </a:r>
          </a:p>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it-IT" sz="17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Aviation</a:t>
            </a:r>
            <a:r>
              <a:rPr lang="it-IT" sz="17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Stack offre molteplici endpoint cui connettersi (Real-Time Flights, Historical flights, Airline Routes, Airport, Airlines, ecc.), ma il servizio disponibile attraverso il piano mensile gratuito è Real-Time Flights, ovvero proprio quello che ci interessa al fine di ottenere informazioni in tempo reale sui voli cercati dall’utente, mediante il form.</a:t>
            </a:r>
          </a:p>
          <a:p>
            <a:pPr marL="0" marR="0" lvl="0" indent="0" algn="just" defTabSz="914400" rtl="0" eaLnBrk="1" fontAlgn="auto" latinLnBrk="0" hangingPunct="1">
              <a:lnSpc>
                <a:spcPct val="107000"/>
              </a:lnSpc>
              <a:spcBef>
                <a:spcPts val="0"/>
              </a:spcBef>
              <a:spcAft>
                <a:spcPts val="800"/>
              </a:spcAft>
              <a:buClrTx/>
              <a:buSzTx/>
              <a:buFontTx/>
              <a:buNone/>
              <a:tabLst/>
              <a:defRPr/>
            </a:pPr>
            <a:r>
              <a:rPr lang="it-IT" sz="17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L’endpoint di nostro interesse è dunque il seguente:</a:t>
            </a:r>
          </a:p>
          <a:p>
            <a:pPr marL="0" marR="0" lvl="0" indent="0" algn="ctr" defTabSz="914400" rtl="0" eaLnBrk="1" fontAlgn="auto" latinLnBrk="0" hangingPunct="1">
              <a:lnSpc>
                <a:spcPct val="107000"/>
              </a:lnSpc>
              <a:spcBef>
                <a:spcPts val="0"/>
              </a:spcBef>
              <a:spcAft>
                <a:spcPts val="800"/>
              </a:spcAft>
              <a:buClrTx/>
              <a:buSzTx/>
              <a:buFontTx/>
              <a:buNone/>
              <a:tabLst/>
              <a:defRPr/>
            </a:pPr>
            <a:r>
              <a:rPr kumimoji="0" lang="it-IT" sz="1700" i="0" u="none" strike="noStrike" kern="1200" cap="none" spc="0" normalizeH="0" baseline="0" noProof="0" dirty="0">
                <a:ln>
                  <a:noFill/>
                </a:ln>
                <a:solidFill>
                  <a:srgbClr val="0070C0"/>
                </a:solidFill>
                <a:effectLst/>
                <a:uLnTx/>
                <a:uFillTx/>
                <a:latin typeface="Times New Roman" panose="02020603050405020304" pitchFamily="18" charset="0"/>
                <a:ea typeface="Calibri" panose="020F0502020204030204" pitchFamily="34" charset="0"/>
                <a:cs typeface="Times New Roman" panose="02020603050405020304" pitchFamily="18" charset="0"/>
                <a:hlinkClick r:id="rId2"/>
              </a:rPr>
              <a:t>https://api.aviationstack.com/v1/flights</a:t>
            </a:r>
            <a:endParaRPr lang="it-IT" sz="17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it-IT" sz="1700" i="0" u="none" strike="noStrike" kern="1200" cap="none" spc="0" normalizeH="0" baseline="0" noProof="0" dirty="0">
                <a:ln>
                  <a:noFill/>
                </a:ln>
                <a:effectLst/>
                <a:uLnTx/>
                <a:uFillTx/>
                <a:latin typeface="Times New Roman" panose="02020603050405020304" pitchFamily="18" charset="0"/>
                <a:ea typeface="Calibri" panose="020F0502020204030204" pitchFamily="34" charset="0"/>
                <a:cs typeface="Times New Roman" panose="02020603050405020304" pitchFamily="18" charset="0"/>
              </a:rPr>
              <a:t>La richiest</a:t>
            </a:r>
            <a:r>
              <a:rPr lang="it-IT" sz="1700" dirty="0">
                <a:latin typeface="Times New Roman" panose="02020603050405020304" pitchFamily="18" charset="0"/>
                <a:ea typeface="Calibri" panose="020F0502020204030204" pitchFamily="34" charset="0"/>
                <a:cs typeface="Times New Roman" panose="02020603050405020304" pitchFamily="18" charset="0"/>
              </a:rPr>
              <a:t>a al servizio avrà allora la seguente forma:</a:t>
            </a:r>
          </a:p>
          <a:p>
            <a:pPr marL="0" marR="0" lvl="0" indent="0" algn="ctr" defTabSz="914400" rtl="0" eaLnBrk="1" fontAlgn="auto" latinLnBrk="0" hangingPunct="1">
              <a:lnSpc>
                <a:spcPct val="107000"/>
              </a:lnSpc>
              <a:spcBef>
                <a:spcPts val="0"/>
              </a:spcBef>
              <a:spcAft>
                <a:spcPts val="800"/>
              </a:spcAft>
              <a:buClrTx/>
              <a:buSzTx/>
              <a:buFontTx/>
              <a:buNone/>
              <a:tabLst/>
              <a:defRPr/>
            </a:pPr>
            <a:r>
              <a:rPr kumimoji="0" lang="en-US" sz="1700" i="0" u="none" strike="noStrike" kern="1200" cap="none" spc="0" normalizeH="0" baseline="0" noProof="0" dirty="0">
                <a:ln>
                  <a:noFill/>
                </a:ln>
                <a:solidFill>
                  <a:schemeClr val="accent1"/>
                </a:solidFill>
                <a:effectLst/>
                <a:uLnTx/>
                <a:uFillTx/>
                <a:latin typeface="Times New Roman" panose="02020603050405020304" pitchFamily="18" charset="0"/>
                <a:ea typeface="Calibri" panose="020F0502020204030204" pitchFamily="34" charset="0"/>
                <a:cs typeface="Times New Roman" panose="02020603050405020304" pitchFamily="18" charset="0"/>
              </a:rPr>
              <a:t>https://api.aviationstack.com/v1/flights?access_key = YOUR_ACCESS_KEY</a:t>
            </a:r>
            <a:endParaRPr kumimoji="0" lang="it-IT" sz="1700" i="0" u="none" strike="noStrike" kern="1200" cap="none" spc="0" normalizeH="0" baseline="0" noProof="0" dirty="0">
              <a:ln>
                <a:noFill/>
              </a:ln>
              <a:solidFill>
                <a:schemeClr val="accent1"/>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algn="l"/>
            <a:endParaRPr lang="it-IT" sz="1600" b="1" i="0" dirty="0">
              <a:solidFill>
                <a:srgbClr val="0070C0"/>
              </a:solidFill>
              <a:effectLst/>
              <a:latin typeface="Open Sans" panose="020B0606030504020204" pitchFamily="34" charset="0"/>
            </a:endParaRPr>
          </a:p>
        </p:txBody>
      </p:sp>
    </p:spTree>
    <p:extLst>
      <p:ext uri="{BB962C8B-B14F-4D97-AF65-F5344CB8AC3E}">
        <p14:creationId xmlns:p14="http://schemas.microsoft.com/office/powerpoint/2010/main" val="480035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21B81C42-EE54-4B41-9036-0D00CECC3C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15" y="1065511"/>
            <a:ext cx="11825570" cy="1175403"/>
          </a:xfrm>
          <a:prstGeom prst="rect">
            <a:avLst/>
          </a:prstGeom>
        </p:spPr>
      </p:pic>
      <p:sp>
        <p:nvSpPr>
          <p:cNvPr id="7" name="CasellaDiTesto 6">
            <a:extLst>
              <a:ext uri="{FF2B5EF4-FFF2-40B4-BE49-F238E27FC236}">
                <a16:creationId xmlns:a16="http://schemas.microsoft.com/office/drawing/2014/main" id="{F5FC6AD2-6605-45FC-8BED-DDC7EBDD0599}"/>
              </a:ext>
            </a:extLst>
          </p:cNvPr>
          <p:cNvSpPr txBox="1"/>
          <p:nvPr/>
        </p:nvSpPr>
        <p:spPr>
          <a:xfrm>
            <a:off x="183215" y="156866"/>
            <a:ext cx="6748163" cy="460895"/>
          </a:xfrm>
          <a:prstGeom prst="rect">
            <a:avLst/>
          </a:prstGeom>
          <a:noFill/>
        </p:spPr>
        <p:txBody>
          <a:bodyPr wrap="square" rtlCol="0">
            <a:spAutoFit/>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lang="it-IT" sz="2400" dirty="0">
                <a:solidFill>
                  <a:schemeClr val="accent1"/>
                </a:solidFill>
                <a:latin typeface="Times New Roman" panose="02020603050405020304" pitchFamily="18" charset="0"/>
                <a:cs typeface="Times New Roman" panose="02020603050405020304" pitchFamily="18" charset="0"/>
              </a:rPr>
              <a:t>API REST AviationStack: richiesta in Javascript (1)</a:t>
            </a:r>
            <a:endParaRPr lang="it-IT" sz="2000" b="1" i="0" dirty="0">
              <a:solidFill>
                <a:schemeClr val="accent1"/>
              </a:solidFill>
              <a:effectLst/>
              <a:latin typeface="Times New Roman" panose="02020603050405020304" pitchFamily="18" charset="0"/>
              <a:cs typeface="Times New Roman" panose="02020603050405020304" pitchFamily="18" charset="0"/>
            </a:endParaRPr>
          </a:p>
        </p:txBody>
      </p:sp>
      <p:sp>
        <p:nvSpPr>
          <p:cNvPr id="10" name="CasellaDiTesto 9">
            <a:extLst>
              <a:ext uri="{FF2B5EF4-FFF2-40B4-BE49-F238E27FC236}">
                <a16:creationId xmlns:a16="http://schemas.microsoft.com/office/drawing/2014/main" id="{E1F2BA92-46E0-4077-B762-8DF6DA991D80}"/>
              </a:ext>
            </a:extLst>
          </p:cNvPr>
          <p:cNvSpPr txBox="1"/>
          <p:nvPr/>
        </p:nvSpPr>
        <p:spPr>
          <a:xfrm>
            <a:off x="1779296" y="2688664"/>
            <a:ext cx="8633407" cy="3535391"/>
          </a:xfrm>
          <a:prstGeom prst="rect">
            <a:avLst/>
          </a:prstGeom>
          <a:noFill/>
        </p:spPr>
        <p:txBody>
          <a:bodyPr wrap="square" rtlCol="0">
            <a:spAutoFit/>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lang="it-IT" sz="1700" i="0" dirty="0">
                <a:effectLst/>
                <a:latin typeface="Times New Roman" panose="02020603050405020304" pitchFamily="18" charset="0"/>
                <a:cs typeface="Times New Roman" panose="02020603050405020304" pitchFamily="18" charset="0"/>
              </a:rPr>
              <a:t>Come si può osservare, nell’url vi sono altri due parametri di ricerca concatenati all’endpoint di nostro interesse e all’API KEY: si tratta di due coppie chiave-valore che permettono di filtrare i risultati restituiti da AviationStack in base all’aeroporto di Partenza e all’aeroporto di Arrivo selezionati dall’utente. Si fa riferimento all’aeroporto di Partenza e a quello di Arrivo, rispettivamente, mediante i loro codici IATA, ovvero codici ufficiali forniti dall’Associazione del Trasporto Aereo Internazionale, composti da 3 lettere, che identificano univocamente ciascun aeroporto del mondo.</a:t>
            </a:r>
          </a:p>
          <a:p>
            <a:pPr marL="0" marR="0" lvl="0" indent="0" algn="just" defTabSz="914400" rtl="0" eaLnBrk="1" fontAlgn="auto" latinLnBrk="0" hangingPunct="1">
              <a:lnSpc>
                <a:spcPct val="107000"/>
              </a:lnSpc>
              <a:spcBef>
                <a:spcPts val="0"/>
              </a:spcBef>
              <a:spcAft>
                <a:spcPts val="800"/>
              </a:spcAft>
              <a:buClrTx/>
              <a:buSzTx/>
              <a:buFontTx/>
              <a:buNone/>
              <a:tabLst/>
              <a:defRPr/>
            </a:pPr>
            <a:r>
              <a:rPr lang="it-IT" sz="1700" dirty="0">
                <a:latin typeface="Times New Roman" panose="02020603050405020304" pitchFamily="18" charset="0"/>
                <a:cs typeface="Times New Roman" panose="02020603050405020304" pitchFamily="18" charset="0"/>
              </a:rPr>
              <a:t>L’obiettivo sarebbe stato quello di concatenare nella richiesta un ulteriore parametro, ovvero quello relativo alla data del volo, ma il piano gratuito di AviationStack non permette di specificare tale parametro: si è allora deciso, per ovviare a questa limitazione, di filtrare i risultati in base alla data solo in un secondo momento, ovvero dopo aver ottenuto la risposta in formato .json  da parte di AviationStack (nella funzione </a:t>
            </a:r>
            <a:r>
              <a:rPr lang="it-IT" sz="1700" b="1" dirty="0">
                <a:latin typeface="Times New Roman" panose="02020603050405020304" pitchFamily="18" charset="0"/>
                <a:cs typeface="Times New Roman" panose="02020603050405020304" pitchFamily="18" charset="0"/>
              </a:rPr>
              <a:t>search() </a:t>
            </a:r>
            <a:r>
              <a:rPr lang="it-IT" sz="1700" dirty="0">
                <a:latin typeface="Times New Roman" panose="02020603050405020304" pitchFamily="18" charset="0"/>
                <a:cs typeface="Times New Roman" panose="02020603050405020304" pitchFamily="18" charset="0"/>
              </a:rPr>
              <a:t>del file </a:t>
            </a:r>
            <a:r>
              <a:rPr lang="it-IT" sz="1700" b="1" dirty="0">
                <a:latin typeface="Times New Roman" panose="02020603050405020304" pitchFamily="18" charset="0"/>
                <a:cs typeface="Times New Roman" panose="02020603050405020304" pitchFamily="18" charset="0"/>
              </a:rPr>
              <a:t>infoVoli.js</a:t>
            </a:r>
            <a:r>
              <a:rPr lang="it-IT" sz="1700" dirty="0">
                <a:latin typeface="Times New Roman" panose="02020603050405020304" pitchFamily="18" charset="0"/>
                <a:cs typeface="Times New Roman" panose="02020603050405020304" pitchFamily="18" charset="0"/>
              </a:rPr>
              <a:t>, dalla </a:t>
            </a:r>
            <a:r>
              <a:rPr lang="it-IT" sz="1700" b="1" dirty="0">
                <a:latin typeface="Times New Roman" panose="02020603050405020304" pitchFamily="18" charset="0"/>
                <a:cs typeface="Times New Roman" panose="02020603050405020304" pitchFamily="18" charset="0"/>
              </a:rPr>
              <a:t>riga 140</a:t>
            </a:r>
            <a:r>
              <a:rPr lang="it-IT" sz="17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29779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879</TotalTime>
  <Words>1712</Words>
  <Application>Microsoft Office PowerPoint</Application>
  <PresentationFormat>Widescreen</PresentationFormat>
  <Paragraphs>69</Paragraphs>
  <Slides>23</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23</vt:i4>
      </vt:variant>
    </vt:vector>
  </HeadingPairs>
  <TitlesOfParts>
    <vt:vector size="29" baseType="lpstr">
      <vt:lpstr>Arial</vt:lpstr>
      <vt:lpstr>Calibri</vt:lpstr>
      <vt:lpstr>Calibri Light</vt:lpstr>
      <vt:lpstr>Open Sans</vt:lpstr>
      <vt:lpstr>Times New Roman</vt:lpstr>
      <vt:lpstr>Office Theme</vt:lpstr>
      <vt:lpstr>Web Programming – MHW3</vt:lpstr>
      <vt:lpstr>Informazioni Generali (1) </vt:lpstr>
      <vt:lpstr>Informazioni Generali (2) </vt:lpstr>
      <vt:lpstr>Layout complessivo</vt:lpstr>
      <vt:lpstr>Form (HTML)</vt:lpstr>
      <vt:lpstr>Form &amp; Table (CSS)</vt:lpstr>
      <vt:lpstr>Esempio di uso del form di ricerca dei voli in tempo reale</vt:lpstr>
      <vt:lpstr>API REST AviationStack: meccanismo di autenticazione</vt:lpstr>
      <vt:lpstr>Presentazione standard di PowerPoint</vt:lpstr>
      <vt:lpstr>Presentazione standard di PowerPoint</vt:lpstr>
      <vt:lpstr>API REST AviationStack: formato delle risposte</vt:lpstr>
      <vt:lpstr>API REST AviationStack: stampa su console</vt:lpstr>
      <vt:lpstr>API REST AviationStack: flight_date</vt:lpstr>
      <vt:lpstr>API REST AviationStack: implementazione in Javascript (1)</vt:lpstr>
      <vt:lpstr>API REST AviationStack: implementazione in Javascript (2)</vt:lpstr>
      <vt:lpstr>API REST AviationStack: implementazione in Javascript (3)</vt:lpstr>
      <vt:lpstr>API REST AviationStack: implementazione in Javascript (4)</vt:lpstr>
      <vt:lpstr>API REST Amadeus: meccanismo di autenticazione</vt:lpstr>
      <vt:lpstr>API REST Amadeus: formato delle richieste</vt:lpstr>
      <vt:lpstr>Presentazione standard di PowerPoint</vt:lpstr>
      <vt:lpstr>API REST Amadeus: formato delle risposte</vt:lpstr>
      <vt:lpstr>API REST Amadeus: implementazione in Javascript (1)</vt:lpstr>
      <vt:lpstr>API REST Amadeus: implementazione in Javascript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MHW1</dc:title>
  <dc:creator>Concetto Spampinato</dc:creator>
  <cp:lastModifiedBy>GABRIELE VITALI</cp:lastModifiedBy>
  <cp:revision>73</cp:revision>
  <dcterms:created xsi:type="dcterms:W3CDTF">2021-03-24T16:57:46Z</dcterms:created>
  <dcterms:modified xsi:type="dcterms:W3CDTF">2021-04-27T01:29:19Z</dcterms:modified>
</cp:coreProperties>
</file>