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4" d="100"/>
          <a:sy n="74" d="100"/>
        </p:scale>
        <p:origin x="7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83FA36-9669-481D-B522-E8434B14449F}" type="datetimeFigureOut">
              <a:rPr lang="en-GB" smtClean="0"/>
              <a:t>09/04/2021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CD715A-474B-4ED5-AE1E-6E242BE0EAA0}"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450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83FA36-9669-481D-B522-E8434B14449F}" type="datetimeFigureOut">
              <a:rPr lang="en-GB" smtClean="0"/>
              <a:t>09/04/2021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CD715A-474B-4ED5-AE1E-6E242BE0EAA0}" type="slidenum">
              <a:rPr lang="en-GB" smtClean="0"/>
              <a:t>‹#›</a:t>
            </a:fld>
            <a:endParaRPr lang="en-GB"/>
          </a:p>
        </p:txBody>
      </p:sp>
    </p:spTree>
    <p:extLst>
      <p:ext uri="{BB962C8B-B14F-4D97-AF65-F5344CB8AC3E}">
        <p14:creationId xmlns:p14="http://schemas.microsoft.com/office/powerpoint/2010/main" val="3679419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83FA36-9669-481D-B522-E8434B14449F}" type="datetimeFigureOut">
              <a:rPr lang="en-GB" smtClean="0"/>
              <a:t>09/04/2021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CD715A-474B-4ED5-AE1E-6E242BE0EAA0}" type="slidenum">
              <a:rPr lang="en-GB" smtClean="0"/>
              <a:t>‹#›</a:t>
            </a:fld>
            <a:endParaRPr lang="en-GB"/>
          </a:p>
        </p:txBody>
      </p:sp>
    </p:spTree>
    <p:extLst>
      <p:ext uri="{BB962C8B-B14F-4D97-AF65-F5344CB8AC3E}">
        <p14:creationId xmlns:p14="http://schemas.microsoft.com/office/powerpoint/2010/main" val="3745927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83FA36-9669-481D-B522-E8434B14449F}" type="datetimeFigureOut">
              <a:rPr lang="en-GB" smtClean="0"/>
              <a:t>09/04/2021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CD715A-474B-4ED5-AE1E-6E242BE0EAA0}" type="slidenum">
              <a:rPr lang="en-GB" smtClean="0"/>
              <a:t>‹#›</a:t>
            </a:fld>
            <a:endParaRPr lang="en-GB"/>
          </a:p>
        </p:txBody>
      </p:sp>
    </p:spTree>
    <p:extLst>
      <p:ext uri="{BB962C8B-B14F-4D97-AF65-F5344CB8AC3E}">
        <p14:creationId xmlns:p14="http://schemas.microsoft.com/office/powerpoint/2010/main" val="4210318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83FA36-9669-481D-B522-E8434B14449F}" type="datetimeFigureOut">
              <a:rPr lang="en-GB" smtClean="0"/>
              <a:t>09/04/2021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CD715A-474B-4ED5-AE1E-6E242BE0EAA0}"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416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83FA36-9669-481D-B522-E8434B14449F}" type="datetimeFigureOut">
              <a:rPr lang="en-GB" smtClean="0"/>
              <a:t>09/04/2021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CD715A-474B-4ED5-AE1E-6E242BE0EAA0}" type="slidenum">
              <a:rPr lang="en-GB" smtClean="0"/>
              <a:t>‹#›</a:t>
            </a:fld>
            <a:endParaRPr lang="en-GB"/>
          </a:p>
        </p:txBody>
      </p:sp>
    </p:spTree>
    <p:extLst>
      <p:ext uri="{BB962C8B-B14F-4D97-AF65-F5344CB8AC3E}">
        <p14:creationId xmlns:p14="http://schemas.microsoft.com/office/powerpoint/2010/main" val="1880088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83FA36-9669-481D-B522-E8434B14449F}" type="datetimeFigureOut">
              <a:rPr lang="en-GB" smtClean="0"/>
              <a:t>09/04/2021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9CD715A-474B-4ED5-AE1E-6E242BE0EAA0}" type="slidenum">
              <a:rPr lang="en-GB" smtClean="0"/>
              <a:t>‹#›</a:t>
            </a:fld>
            <a:endParaRPr lang="en-GB"/>
          </a:p>
        </p:txBody>
      </p:sp>
    </p:spTree>
    <p:extLst>
      <p:ext uri="{BB962C8B-B14F-4D97-AF65-F5344CB8AC3E}">
        <p14:creationId xmlns:p14="http://schemas.microsoft.com/office/powerpoint/2010/main" val="20829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83FA36-9669-481D-B522-E8434B14449F}" type="datetimeFigureOut">
              <a:rPr lang="en-GB" smtClean="0"/>
              <a:t>09/04/2021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9CD715A-474B-4ED5-AE1E-6E242BE0EAA0}" type="slidenum">
              <a:rPr lang="en-GB" smtClean="0"/>
              <a:t>‹#›</a:t>
            </a:fld>
            <a:endParaRPr lang="en-GB"/>
          </a:p>
        </p:txBody>
      </p:sp>
    </p:spTree>
    <p:extLst>
      <p:ext uri="{BB962C8B-B14F-4D97-AF65-F5344CB8AC3E}">
        <p14:creationId xmlns:p14="http://schemas.microsoft.com/office/powerpoint/2010/main" val="168402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83FA36-9669-481D-B522-E8434B14449F}" type="datetimeFigureOut">
              <a:rPr lang="en-GB" smtClean="0"/>
              <a:t>09/04/2021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89CD715A-474B-4ED5-AE1E-6E242BE0EAA0}" type="slidenum">
              <a:rPr lang="en-GB" smtClean="0"/>
              <a:t>‹#›</a:t>
            </a:fld>
            <a:endParaRPr lang="en-GB"/>
          </a:p>
        </p:txBody>
      </p:sp>
    </p:spTree>
    <p:extLst>
      <p:ext uri="{BB962C8B-B14F-4D97-AF65-F5344CB8AC3E}">
        <p14:creationId xmlns:p14="http://schemas.microsoft.com/office/powerpoint/2010/main" val="2868828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E83FA36-9669-481D-B522-E8434B14449F}" type="datetimeFigureOut">
              <a:rPr lang="en-GB" smtClean="0"/>
              <a:t>09/04/2021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CD715A-474B-4ED5-AE1E-6E242BE0EAA0}" type="slidenum">
              <a:rPr lang="en-GB" smtClean="0"/>
              <a:t>‹#›</a:t>
            </a:fld>
            <a:endParaRPr lang="en-GB"/>
          </a:p>
        </p:txBody>
      </p:sp>
    </p:spTree>
    <p:extLst>
      <p:ext uri="{BB962C8B-B14F-4D97-AF65-F5344CB8AC3E}">
        <p14:creationId xmlns:p14="http://schemas.microsoft.com/office/powerpoint/2010/main" val="2126389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83FA36-9669-481D-B522-E8434B14449F}" type="datetimeFigureOut">
              <a:rPr lang="en-GB" smtClean="0"/>
              <a:t>09/04/2021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CD715A-474B-4ED5-AE1E-6E242BE0EAA0}" type="slidenum">
              <a:rPr lang="en-GB" smtClean="0"/>
              <a:t>‹#›</a:t>
            </a:fld>
            <a:endParaRPr lang="en-GB"/>
          </a:p>
        </p:txBody>
      </p:sp>
    </p:spTree>
    <p:extLst>
      <p:ext uri="{BB962C8B-B14F-4D97-AF65-F5344CB8AC3E}">
        <p14:creationId xmlns:p14="http://schemas.microsoft.com/office/powerpoint/2010/main" val="169230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E83FA36-9669-481D-B522-E8434B14449F}" type="datetimeFigureOut">
              <a:rPr lang="en-GB" smtClean="0"/>
              <a:t>09/04/2021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CD715A-474B-4ED5-AE1E-6E242BE0EAA0}"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5464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Demographics_of_Toronto_neighbourhoo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C200C-C7B3-46CD-B539-D21198CFDE86}"/>
              </a:ext>
            </a:extLst>
          </p:cNvPr>
          <p:cNvSpPr>
            <a:spLocks noGrp="1"/>
          </p:cNvSpPr>
          <p:nvPr>
            <p:ph type="ctrTitle"/>
          </p:nvPr>
        </p:nvSpPr>
        <p:spPr/>
        <p:txBody>
          <a:bodyPr/>
          <a:lstStyle/>
          <a:p>
            <a:r>
              <a:rPr lang="en-GB" dirty="0"/>
              <a:t>Japanese restaurant opening</a:t>
            </a:r>
          </a:p>
        </p:txBody>
      </p:sp>
      <p:sp>
        <p:nvSpPr>
          <p:cNvPr id="3" name="Subtitle 2">
            <a:extLst>
              <a:ext uri="{FF2B5EF4-FFF2-40B4-BE49-F238E27FC236}">
                <a16:creationId xmlns:a16="http://schemas.microsoft.com/office/drawing/2014/main" id="{4BE7E838-34BC-4F56-836D-FC8980C5EC94}"/>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764000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73065-084E-4870-8B1B-6ABE14E46B1E}"/>
              </a:ext>
            </a:extLst>
          </p:cNvPr>
          <p:cNvSpPr>
            <a:spLocks noGrp="1"/>
          </p:cNvSpPr>
          <p:nvPr>
            <p:ph type="title"/>
          </p:nvPr>
        </p:nvSpPr>
        <p:spPr/>
        <p:txBody>
          <a:bodyPr/>
          <a:lstStyle/>
          <a:p>
            <a:r>
              <a:rPr lang="en-GB" dirty="0"/>
              <a:t>Problem</a:t>
            </a:r>
          </a:p>
        </p:txBody>
      </p:sp>
      <p:sp>
        <p:nvSpPr>
          <p:cNvPr id="3" name="Content Placeholder 2">
            <a:extLst>
              <a:ext uri="{FF2B5EF4-FFF2-40B4-BE49-F238E27FC236}">
                <a16:creationId xmlns:a16="http://schemas.microsoft.com/office/drawing/2014/main" id="{3E188ABB-226E-4B72-83CE-134F075F8D60}"/>
              </a:ext>
            </a:extLst>
          </p:cNvPr>
          <p:cNvSpPr>
            <a:spLocks noGrp="1"/>
          </p:cNvSpPr>
          <p:nvPr>
            <p:ph idx="1"/>
          </p:nvPr>
        </p:nvSpPr>
        <p:spPr/>
        <p:txBody>
          <a:bodyPr/>
          <a:lstStyle/>
          <a:p>
            <a:r>
              <a:rPr lang="en-GB" dirty="0"/>
              <a:t>A family wants to open a Japanese restaurant in Toronto.</a:t>
            </a:r>
          </a:p>
          <a:p>
            <a:r>
              <a:rPr lang="en-GB" dirty="0"/>
              <a:t>They want loyal local clientele in a highly populated area.</a:t>
            </a:r>
          </a:p>
          <a:p>
            <a:r>
              <a:rPr lang="en-GB" dirty="0"/>
              <a:t>The criteria for selecting a perfect neighbourhood are:</a:t>
            </a:r>
          </a:p>
          <a:p>
            <a:pPr lvl="1"/>
            <a:r>
              <a:rPr lang="en-GB" dirty="0"/>
              <a:t>Population Density</a:t>
            </a:r>
          </a:p>
          <a:p>
            <a:pPr lvl="1"/>
            <a:r>
              <a:rPr lang="en-GB" dirty="0"/>
              <a:t>No Japanese restaurants in neighbourhood yet</a:t>
            </a:r>
          </a:p>
          <a:p>
            <a:pPr lvl="1"/>
            <a:r>
              <a:rPr lang="en-GB" dirty="0"/>
              <a:t>Little/no other restaurants to restrict the choices of customers</a:t>
            </a:r>
          </a:p>
          <a:p>
            <a:pPr lvl="1"/>
            <a:r>
              <a:rPr lang="en-GB" dirty="0"/>
              <a:t>Other venues around that aren’t restaurants to attract people</a:t>
            </a:r>
          </a:p>
          <a:p>
            <a:pPr marL="0" indent="0">
              <a:buNone/>
            </a:pPr>
            <a:endParaRPr lang="en-GB" dirty="0"/>
          </a:p>
        </p:txBody>
      </p:sp>
    </p:spTree>
    <p:extLst>
      <p:ext uri="{BB962C8B-B14F-4D97-AF65-F5344CB8AC3E}">
        <p14:creationId xmlns:p14="http://schemas.microsoft.com/office/powerpoint/2010/main" val="583871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7FFCB6A-321A-48FC-BEC1-4E4E54B296F5}"/>
              </a:ext>
            </a:extLst>
          </p:cNvPr>
          <p:cNvSpPr>
            <a:spLocks noGrp="1"/>
          </p:cNvSpPr>
          <p:nvPr>
            <p:ph type="title"/>
          </p:nvPr>
        </p:nvSpPr>
        <p:spPr>
          <a:xfrm>
            <a:off x="492370" y="516835"/>
            <a:ext cx="3084844" cy="2103875"/>
          </a:xfrm>
        </p:spPr>
        <p:txBody>
          <a:bodyPr>
            <a:normAutofit/>
          </a:bodyPr>
          <a:lstStyle/>
          <a:p>
            <a:r>
              <a:rPr lang="en-GB" sz="3600">
                <a:solidFill>
                  <a:srgbClr val="FFFFFF"/>
                </a:solidFill>
              </a:rPr>
              <a:t>Population Density</a:t>
            </a:r>
          </a:p>
        </p:txBody>
      </p:sp>
      <p:sp>
        <p:nvSpPr>
          <p:cNvPr id="3" name="Content Placeholder 2">
            <a:extLst>
              <a:ext uri="{FF2B5EF4-FFF2-40B4-BE49-F238E27FC236}">
                <a16:creationId xmlns:a16="http://schemas.microsoft.com/office/drawing/2014/main" id="{086BE18D-C261-4171-AD15-67A2978E1BEC}"/>
              </a:ext>
            </a:extLst>
          </p:cNvPr>
          <p:cNvSpPr>
            <a:spLocks noGrp="1"/>
          </p:cNvSpPr>
          <p:nvPr>
            <p:ph idx="1"/>
          </p:nvPr>
        </p:nvSpPr>
        <p:spPr>
          <a:xfrm>
            <a:off x="492371" y="2653800"/>
            <a:ext cx="3084844" cy="3335519"/>
          </a:xfrm>
        </p:spPr>
        <p:txBody>
          <a:bodyPr>
            <a:normAutofit/>
          </a:bodyPr>
          <a:lstStyle/>
          <a:p>
            <a:r>
              <a:rPr lang="en-GB" sz="1500">
                <a:solidFill>
                  <a:srgbClr val="FFFFFF"/>
                </a:solidFill>
              </a:rPr>
              <a:t>The data for population density by neighbourhood in Toronto was scraped from </a:t>
            </a:r>
            <a:r>
              <a:rPr lang="en-GB" sz="1500">
                <a:solidFill>
                  <a:srgbClr val="FFFFFF"/>
                </a:solidFill>
                <a:hlinkClick r:id="rId2"/>
              </a:rPr>
              <a:t>https://en.wikipedia.org/wiki/Demographics_of_Toronto_neighbourhoods</a:t>
            </a:r>
            <a:r>
              <a:rPr lang="en-GB" sz="1500">
                <a:solidFill>
                  <a:srgbClr val="FFFFFF"/>
                </a:solidFill>
              </a:rPr>
              <a:t> . This data was then refined to the top 20 most densely populated neighbourhoods. </a:t>
            </a:r>
          </a:p>
        </p:txBody>
      </p:sp>
      <p:sp>
        <p:nvSpPr>
          <p:cNvPr id="13" name="Rectangle 1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00820B79-BB00-4568-93DB-5CE22697340E}"/>
              </a:ext>
            </a:extLst>
          </p:cNvPr>
          <p:cNvPicPr>
            <a:picLocks noChangeAspect="1"/>
          </p:cNvPicPr>
          <p:nvPr/>
        </p:nvPicPr>
        <p:blipFill>
          <a:blip r:embed="rId3"/>
          <a:stretch>
            <a:fillRect/>
          </a:stretch>
        </p:blipFill>
        <p:spPr>
          <a:xfrm>
            <a:off x="6093157" y="79629"/>
            <a:ext cx="3711158" cy="6778371"/>
          </a:xfrm>
          <a:prstGeom prst="rect">
            <a:avLst/>
          </a:prstGeom>
        </p:spPr>
      </p:pic>
    </p:spTree>
    <p:extLst>
      <p:ext uri="{BB962C8B-B14F-4D97-AF65-F5344CB8AC3E}">
        <p14:creationId xmlns:p14="http://schemas.microsoft.com/office/powerpoint/2010/main" val="1682679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71F15-57D7-470A-A563-253F8274959D}"/>
              </a:ext>
            </a:extLst>
          </p:cNvPr>
          <p:cNvSpPr>
            <a:spLocks noGrp="1"/>
          </p:cNvSpPr>
          <p:nvPr>
            <p:ph type="title"/>
          </p:nvPr>
        </p:nvSpPr>
        <p:spPr/>
        <p:txBody>
          <a:bodyPr/>
          <a:lstStyle/>
          <a:p>
            <a:r>
              <a:rPr lang="en-GB" dirty="0"/>
              <a:t>No Japanese restaurants</a:t>
            </a:r>
          </a:p>
        </p:txBody>
      </p:sp>
      <p:sp>
        <p:nvSpPr>
          <p:cNvPr id="3" name="Content Placeholder 2">
            <a:extLst>
              <a:ext uri="{FF2B5EF4-FFF2-40B4-BE49-F238E27FC236}">
                <a16:creationId xmlns:a16="http://schemas.microsoft.com/office/drawing/2014/main" id="{48753421-64B0-46C8-BD87-00DED96AC2A0}"/>
              </a:ext>
            </a:extLst>
          </p:cNvPr>
          <p:cNvSpPr>
            <a:spLocks noGrp="1"/>
          </p:cNvSpPr>
          <p:nvPr>
            <p:ph idx="1"/>
          </p:nvPr>
        </p:nvSpPr>
        <p:spPr/>
        <p:txBody>
          <a:bodyPr/>
          <a:lstStyle/>
          <a:p>
            <a:r>
              <a:rPr lang="en-GB" dirty="0"/>
              <a:t>The venues in these neighbourhoods were found using Foursquare API and the neighbourhoods were then restricted to the neighbourhoods that didn’t have venues of the ‘Japanese restaurant type (see below). </a:t>
            </a:r>
          </a:p>
          <a:p>
            <a:endParaRPr lang="en-GB" dirty="0"/>
          </a:p>
        </p:txBody>
      </p:sp>
      <p:pic>
        <p:nvPicPr>
          <p:cNvPr id="4" name="Picture 3">
            <a:extLst>
              <a:ext uri="{FF2B5EF4-FFF2-40B4-BE49-F238E27FC236}">
                <a16:creationId xmlns:a16="http://schemas.microsoft.com/office/drawing/2014/main" id="{D99B3B63-17B9-4C7D-BDAA-8D97BB65044B}"/>
              </a:ext>
            </a:extLst>
          </p:cNvPr>
          <p:cNvPicPr>
            <a:picLocks noChangeAspect="1"/>
          </p:cNvPicPr>
          <p:nvPr/>
        </p:nvPicPr>
        <p:blipFill>
          <a:blip r:embed="rId2"/>
          <a:stretch>
            <a:fillRect/>
          </a:stretch>
        </p:blipFill>
        <p:spPr>
          <a:xfrm>
            <a:off x="1036320" y="2858814"/>
            <a:ext cx="9801386" cy="1997200"/>
          </a:xfrm>
          <a:prstGeom prst="rect">
            <a:avLst/>
          </a:prstGeom>
        </p:spPr>
      </p:pic>
    </p:spTree>
    <p:extLst>
      <p:ext uri="{BB962C8B-B14F-4D97-AF65-F5344CB8AC3E}">
        <p14:creationId xmlns:p14="http://schemas.microsoft.com/office/powerpoint/2010/main" val="1594328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1E6E-4DCD-455F-AECA-45BDC74EBC62}"/>
              </a:ext>
            </a:extLst>
          </p:cNvPr>
          <p:cNvSpPr>
            <a:spLocks noGrp="1"/>
          </p:cNvSpPr>
          <p:nvPr>
            <p:ph type="title"/>
          </p:nvPr>
        </p:nvSpPr>
        <p:spPr/>
        <p:txBody>
          <a:bodyPr/>
          <a:lstStyle/>
          <a:p>
            <a:r>
              <a:rPr lang="en-GB" dirty="0"/>
              <a:t>No other restaurants</a:t>
            </a:r>
          </a:p>
        </p:txBody>
      </p:sp>
      <p:sp>
        <p:nvSpPr>
          <p:cNvPr id="3" name="Content Placeholder 2">
            <a:extLst>
              <a:ext uri="{FF2B5EF4-FFF2-40B4-BE49-F238E27FC236}">
                <a16:creationId xmlns:a16="http://schemas.microsoft.com/office/drawing/2014/main" id="{50B8A758-B4B6-4A34-8712-E09D792A639D}"/>
              </a:ext>
            </a:extLst>
          </p:cNvPr>
          <p:cNvSpPr>
            <a:spLocks noGrp="1"/>
          </p:cNvSpPr>
          <p:nvPr>
            <p:ph idx="1"/>
          </p:nvPr>
        </p:nvSpPr>
        <p:spPr/>
        <p:txBody>
          <a:bodyPr/>
          <a:lstStyle/>
          <a:p>
            <a:r>
              <a:rPr lang="en-GB" dirty="0"/>
              <a:t>After this data was examined for restaurants of other types and two neighbourhoods were found to have no restaurants in them. These neighbourhoods were Crescent Town and High Park North. In these two neighbourhoods the venue count was examined to see how many points of interest there are that might attract people to it and High Park North had more.</a:t>
            </a:r>
          </a:p>
        </p:txBody>
      </p:sp>
      <p:pic>
        <p:nvPicPr>
          <p:cNvPr id="4" name="Picture 3">
            <a:extLst>
              <a:ext uri="{FF2B5EF4-FFF2-40B4-BE49-F238E27FC236}">
                <a16:creationId xmlns:a16="http://schemas.microsoft.com/office/drawing/2014/main" id="{FE4D8352-CCB5-4F9A-A90E-962C99982638}"/>
              </a:ext>
            </a:extLst>
          </p:cNvPr>
          <p:cNvPicPr>
            <a:picLocks noChangeAspect="1"/>
          </p:cNvPicPr>
          <p:nvPr/>
        </p:nvPicPr>
        <p:blipFill>
          <a:blip r:embed="rId2"/>
          <a:stretch>
            <a:fillRect/>
          </a:stretch>
        </p:blipFill>
        <p:spPr>
          <a:xfrm>
            <a:off x="1210583" y="3160763"/>
            <a:ext cx="9297698" cy="1181265"/>
          </a:xfrm>
          <a:prstGeom prst="rect">
            <a:avLst/>
          </a:prstGeom>
        </p:spPr>
      </p:pic>
    </p:spTree>
    <p:extLst>
      <p:ext uri="{BB962C8B-B14F-4D97-AF65-F5344CB8AC3E}">
        <p14:creationId xmlns:p14="http://schemas.microsoft.com/office/powerpoint/2010/main" val="2576024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CD4C2-AD3D-490D-9109-E6759021ED4A}"/>
              </a:ext>
            </a:extLst>
          </p:cNvPr>
          <p:cNvSpPr>
            <a:spLocks noGrp="1"/>
          </p:cNvSpPr>
          <p:nvPr>
            <p:ph type="title"/>
          </p:nvPr>
        </p:nvSpPr>
        <p:spPr/>
        <p:txBody>
          <a:bodyPr/>
          <a:lstStyle/>
          <a:p>
            <a:r>
              <a:rPr lang="en-GB" dirty="0"/>
              <a:t>Argument for Crescent Town</a:t>
            </a:r>
          </a:p>
        </p:txBody>
      </p:sp>
      <p:sp>
        <p:nvSpPr>
          <p:cNvPr id="3" name="Content Placeholder 2">
            <a:extLst>
              <a:ext uri="{FF2B5EF4-FFF2-40B4-BE49-F238E27FC236}">
                <a16:creationId xmlns:a16="http://schemas.microsoft.com/office/drawing/2014/main" id="{CEF660B6-BDA2-487B-BD0A-01994139F923}"/>
              </a:ext>
            </a:extLst>
          </p:cNvPr>
          <p:cNvSpPr>
            <a:spLocks noGrp="1"/>
          </p:cNvSpPr>
          <p:nvPr>
            <p:ph idx="1"/>
          </p:nvPr>
        </p:nvSpPr>
        <p:spPr/>
        <p:txBody>
          <a:bodyPr/>
          <a:lstStyle/>
          <a:p>
            <a:r>
              <a:rPr lang="en-GB" dirty="0"/>
              <a:t>When you look at the population density Crescent Town had twice as many people/km2, which would likely contribute more to the restaurant’s popularity than two extra venues that can be found in High Park North. </a:t>
            </a:r>
          </a:p>
          <a:p>
            <a:endParaRPr lang="en-GB" dirty="0"/>
          </a:p>
        </p:txBody>
      </p:sp>
      <p:pic>
        <p:nvPicPr>
          <p:cNvPr id="5" name="Picture 4">
            <a:extLst>
              <a:ext uri="{FF2B5EF4-FFF2-40B4-BE49-F238E27FC236}">
                <a16:creationId xmlns:a16="http://schemas.microsoft.com/office/drawing/2014/main" id="{D4E0E640-A98D-455D-AB13-5A724B300C37}"/>
              </a:ext>
            </a:extLst>
          </p:cNvPr>
          <p:cNvPicPr>
            <a:picLocks noChangeAspect="1"/>
          </p:cNvPicPr>
          <p:nvPr/>
        </p:nvPicPr>
        <p:blipFill>
          <a:blip r:embed="rId2"/>
          <a:stretch>
            <a:fillRect/>
          </a:stretch>
        </p:blipFill>
        <p:spPr>
          <a:xfrm>
            <a:off x="677419" y="2811142"/>
            <a:ext cx="10898121" cy="3057952"/>
          </a:xfrm>
          <a:prstGeom prst="rect">
            <a:avLst/>
          </a:prstGeom>
        </p:spPr>
      </p:pic>
    </p:spTree>
    <p:extLst>
      <p:ext uri="{BB962C8B-B14F-4D97-AF65-F5344CB8AC3E}">
        <p14:creationId xmlns:p14="http://schemas.microsoft.com/office/powerpoint/2010/main" val="3912436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79ADA-F2C7-4C9C-96B8-76503884ABF2}"/>
              </a:ext>
            </a:extLst>
          </p:cNvPr>
          <p:cNvSpPr>
            <a:spLocks noGrp="1"/>
          </p:cNvSpPr>
          <p:nvPr>
            <p:ph type="title"/>
          </p:nvPr>
        </p:nvSpPr>
        <p:spPr/>
        <p:txBody>
          <a:bodyPr/>
          <a:lstStyle/>
          <a:p>
            <a:r>
              <a:rPr lang="en-GB" dirty="0"/>
              <a:t>Recommendation</a:t>
            </a:r>
          </a:p>
        </p:txBody>
      </p:sp>
      <p:sp>
        <p:nvSpPr>
          <p:cNvPr id="3" name="Content Placeholder 2">
            <a:extLst>
              <a:ext uri="{FF2B5EF4-FFF2-40B4-BE49-F238E27FC236}">
                <a16:creationId xmlns:a16="http://schemas.microsoft.com/office/drawing/2014/main" id="{2ABECDFC-ED4B-42CC-B6C6-3B2203A6651A}"/>
              </a:ext>
            </a:extLst>
          </p:cNvPr>
          <p:cNvSpPr>
            <a:spLocks noGrp="1"/>
          </p:cNvSpPr>
          <p:nvPr>
            <p:ph idx="1"/>
          </p:nvPr>
        </p:nvSpPr>
        <p:spPr/>
        <p:txBody>
          <a:bodyPr>
            <a:normAutofit/>
          </a:bodyPr>
          <a:lstStyle/>
          <a:p>
            <a:r>
              <a:rPr lang="en-GB" sz="4000" dirty="0"/>
              <a:t>Based on the criteria discussed the recommendation for a local Japanese restaurant with a loyal local clientele would be to open in Crescent Town.</a:t>
            </a:r>
          </a:p>
        </p:txBody>
      </p:sp>
    </p:spTree>
    <p:extLst>
      <p:ext uri="{BB962C8B-B14F-4D97-AF65-F5344CB8AC3E}">
        <p14:creationId xmlns:p14="http://schemas.microsoft.com/office/powerpoint/2010/main" val="137912828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46</TotalTime>
  <Words>280</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Calibri Light</vt:lpstr>
      <vt:lpstr>Retrospect</vt:lpstr>
      <vt:lpstr>Japanese restaurant opening</vt:lpstr>
      <vt:lpstr>Problem</vt:lpstr>
      <vt:lpstr>Population Density</vt:lpstr>
      <vt:lpstr>No Japanese restaurants</vt:lpstr>
      <vt:lpstr>No other restaurants</vt:lpstr>
      <vt:lpstr>Argument for Crescent Town</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Japanese restaurant opening</dc:title>
  <dc:creator>Gabriele Zalaite</dc:creator>
  <cp:lastModifiedBy>Gabriele Zalaite</cp:lastModifiedBy>
  <cp:revision>4</cp:revision>
  <dcterms:created xsi:type="dcterms:W3CDTF">2021-04-09T11:36:43Z</dcterms:created>
  <dcterms:modified xsi:type="dcterms:W3CDTF">2021-04-09T12:23:19Z</dcterms:modified>
</cp:coreProperties>
</file>